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  <p:sldMasterId id="2147483823" r:id="rId2"/>
    <p:sldMasterId id="2147483835" r:id="rId3"/>
    <p:sldMasterId id="2147483847" r:id="rId4"/>
    <p:sldMasterId id="2147483859" r:id="rId5"/>
    <p:sldMasterId id="2147483871" r:id="rId6"/>
    <p:sldMasterId id="2147483883" r:id="rId7"/>
    <p:sldMasterId id="2147483895" r:id="rId8"/>
  </p:sldMasterIdLst>
  <p:notesMasterIdLst>
    <p:notesMasterId r:id="rId72"/>
  </p:notesMasterIdLst>
  <p:sldIdLst>
    <p:sldId id="257" r:id="rId9"/>
    <p:sldId id="421" r:id="rId10"/>
    <p:sldId id="422" r:id="rId11"/>
    <p:sldId id="445" r:id="rId12"/>
    <p:sldId id="423" r:id="rId13"/>
    <p:sldId id="324" r:id="rId14"/>
    <p:sldId id="420" r:id="rId15"/>
    <p:sldId id="262" r:id="rId16"/>
    <p:sldId id="350" r:id="rId17"/>
    <p:sldId id="336" r:id="rId18"/>
    <p:sldId id="351" r:id="rId19"/>
    <p:sldId id="352" r:id="rId20"/>
    <p:sldId id="338" r:id="rId21"/>
    <p:sldId id="339" r:id="rId22"/>
    <p:sldId id="263" r:id="rId23"/>
    <p:sldId id="349" r:id="rId24"/>
    <p:sldId id="260" r:id="rId25"/>
    <p:sldId id="426" r:id="rId26"/>
    <p:sldId id="427" r:id="rId27"/>
    <p:sldId id="428" r:id="rId28"/>
    <p:sldId id="429" r:id="rId29"/>
    <p:sldId id="425" r:id="rId30"/>
    <p:sldId id="463" r:id="rId31"/>
    <p:sldId id="464" r:id="rId32"/>
    <p:sldId id="465" r:id="rId33"/>
    <p:sldId id="466" r:id="rId34"/>
    <p:sldId id="467" r:id="rId35"/>
    <p:sldId id="468" r:id="rId36"/>
    <p:sldId id="469" r:id="rId37"/>
    <p:sldId id="470" r:id="rId38"/>
    <p:sldId id="471" r:id="rId39"/>
    <p:sldId id="472" r:id="rId40"/>
    <p:sldId id="473" r:id="rId41"/>
    <p:sldId id="474" r:id="rId42"/>
    <p:sldId id="462" r:id="rId43"/>
    <p:sldId id="319" r:id="rId44"/>
    <p:sldId id="320" r:id="rId45"/>
    <p:sldId id="388" r:id="rId46"/>
    <p:sldId id="389" r:id="rId47"/>
    <p:sldId id="475" r:id="rId48"/>
    <p:sldId id="390" r:id="rId49"/>
    <p:sldId id="347" r:id="rId50"/>
    <p:sldId id="325" r:id="rId51"/>
    <p:sldId id="477" r:id="rId52"/>
    <p:sldId id="478" r:id="rId53"/>
    <p:sldId id="441" r:id="rId54"/>
    <p:sldId id="430" r:id="rId55"/>
    <p:sldId id="446" r:id="rId56"/>
    <p:sldId id="431" r:id="rId57"/>
    <p:sldId id="447" r:id="rId58"/>
    <p:sldId id="452" r:id="rId59"/>
    <p:sldId id="451" r:id="rId60"/>
    <p:sldId id="450" r:id="rId61"/>
    <p:sldId id="453" r:id="rId62"/>
    <p:sldId id="454" r:id="rId63"/>
    <p:sldId id="455" r:id="rId64"/>
    <p:sldId id="456" r:id="rId65"/>
    <p:sldId id="457" r:id="rId66"/>
    <p:sldId id="449" r:id="rId67"/>
    <p:sldId id="442" r:id="rId68"/>
    <p:sldId id="443" r:id="rId69"/>
    <p:sldId id="444" r:id="rId70"/>
    <p:sldId id="440" r:id="rId71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1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126438F-2269-418B-B12A-6538699E056E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3EC0764-2148-46EB-8817-3505DB1F04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0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A62E3C-B565-4C45-BD87-50A3025FB5BF}" type="slidenum">
              <a:rPr lang="zh-TW" altLang="en-US" smtClean="0">
                <a:latin typeface="Arial" pitchFamily="34" charset="0"/>
              </a:rPr>
              <a:pPr/>
              <a:t>36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7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4763" indent="-309524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8098" indent="-247620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3337" indent="-247620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8576" indent="-247620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23815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19054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714293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09532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0F3F0C5-413D-49B9-A12F-A98F2150CE36}" type="slidenum">
              <a:rPr lang="zh-TW" altLang="en-US" sz="1300">
                <a:latin typeface="Arial" panose="020B0604020202020204" pitchFamily="34" charset="0"/>
              </a:rPr>
              <a:pPr eaLnBrk="1" hangingPunct="1"/>
              <a:t>38</a:t>
            </a:fld>
            <a:endParaRPr lang="en-US" altLang="zh-TW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9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430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4763" indent="-309524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8098" indent="-247620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3337" indent="-247620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8576" indent="-247620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23815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19054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714293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09532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08285D2-7D63-4789-8B1B-41109E2F6A3D}" type="slidenum">
              <a:rPr lang="zh-TW" altLang="en-US" sz="1300">
                <a:latin typeface="Arial" panose="020B0604020202020204" pitchFamily="34" charset="0"/>
              </a:rPr>
              <a:pPr eaLnBrk="1" hangingPunct="1"/>
              <a:t>39</a:t>
            </a:fld>
            <a:endParaRPr lang="en-US" altLang="zh-TW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6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4763" indent="-309524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8098" indent="-247620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3337" indent="-247620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8576" indent="-247620" defTabSz="1045505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23815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19054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714293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09532" indent="-247620" defTabSz="1045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55F6999-ACDF-435D-A7EB-D9D9AD2E4462}" type="slidenum">
              <a:rPr lang="zh-TW" altLang="en-US" sz="1300">
                <a:latin typeface="Arial" panose="020B0604020202020204" pitchFamily="34" charset="0"/>
              </a:rPr>
              <a:pPr eaLnBrk="1" hangingPunct="1"/>
              <a:t>41</a:t>
            </a:fld>
            <a:endParaRPr lang="en-US" altLang="zh-TW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18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76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0309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9117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6524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30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54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372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-16932" y="1808164"/>
            <a:ext cx="12272433" cy="5106987"/>
            <a:chOff x="-8" y="1139"/>
            <a:chExt cx="5798" cy="321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-8" y="1844"/>
              <a:ext cx="5798" cy="2512"/>
              <a:chOff x="-8" y="1844"/>
              <a:chExt cx="5798" cy="2512"/>
            </a:xfrm>
          </p:grpSpPr>
          <p:sp>
            <p:nvSpPr>
              <p:cNvPr id="9" name="Rectangle 2"/>
              <p:cNvSpPr>
                <a:spLocks noChangeArrowheads="1"/>
              </p:cNvSpPr>
              <p:nvPr/>
            </p:nvSpPr>
            <p:spPr bwMode="hidden">
              <a:xfrm>
                <a:off x="-8" y="1844"/>
                <a:ext cx="5798" cy="2059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" name="Rectangle 3"/>
              <p:cNvSpPr>
                <a:spLocks noChangeArrowheads="1"/>
              </p:cNvSpPr>
              <p:nvPr/>
            </p:nvSpPr>
            <p:spPr bwMode="hidden">
              <a:xfrm>
                <a:off x="-8" y="3903"/>
                <a:ext cx="5798" cy="45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28" y="1139"/>
              <a:ext cx="5232" cy="1327"/>
              <a:chOff x="528" y="1139"/>
              <a:chExt cx="5232" cy="1327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invGray">
              <a:xfrm>
                <a:off x="528" y="1139"/>
                <a:ext cx="5232" cy="1324"/>
              </a:xfrm>
              <a:custGeom>
                <a:avLst/>
                <a:gdLst/>
                <a:ahLst/>
                <a:cxnLst>
                  <a:cxn ang="0">
                    <a:pos x="4809" y="512"/>
                  </a:cxn>
                  <a:cxn ang="0">
                    <a:pos x="4889" y="428"/>
                  </a:cxn>
                  <a:cxn ang="0">
                    <a:pos x="4787" y="373"/>
                  </a:cxn>
                  <a:cxn ang="0">
                    <a:pos x="4925" y="299"/>
                  </a:cxn>
                  <a:cxn ang="0">
                    <a:pos x="4898" y="268"/>
                  </a:cxn>
                  <a:cxn ang="0">
                    <a:pos x="4960" y="203"/>
                  </a:cxn>
                  <a:cxn ang="0">
                    <a:pos x="4965" y="138"/>
                  </a:cxn>
                  <a:cxn ang="0">
                    <a:pos x="4991" y="72"/>
                  </a:cxn>
                  <a:cxn ang="0">
                    <a:pos x="4975" y="25"/>
                  </a:cxn>
                  <a:cxn ang="0">
                    <a:pos x="4532" y="107"/>
                  </a:cxn>
                  <a:cxn ang="0">
                    <a:pos x="3855" y="244"/>
                  </a:cxn>
                  <a:cxn ang="0">
                    <a:pos x="3053" y="409"/>
                  </a:cxn>
                  <a:cxn ang="0">
                    <a:pos x="2644" y="501"/>
                  </a:cxn>
                  <a:cxn ang="0">
                    <a:pos x="2038" y="639"/>
                  </a:cxn>
                  <a:cxn ang="0">
                    <a:pos x="1352" y="808"/>
                  </a:cxn>
                  <a:cxn ang="0">
                    <a:pos x="676" y="994"/>
                  </a:cxn>
                  <a:cxn ang="0">
                    <a:pos x="153" y="1182"/>
                  </a:cxn>
                  <a:cxn ang="0">
                    <a:pos x="24" y="1256"/>
                  </a:cxn>
                  <a:cxn ang="0">
                    <a:pos x="0" y="1297"/>
                  </a:cxn>
                  <a:cxn ang="0">
                    <a:pos x="24" y="1323"/>
                  </a:cxn>
                  <a:cxn ang="0">
                    <a:pos x="93" y="1291"/>
                  </a:cxn>
                  <a:cxn ang="0">
                    <a:pos x="146" y="1254"/>
                  </a:cxn>
                  <a:cxn ang="0">
                    <a:pos x="252" y="1211"/>
                  </a:cxn>
                  <a:cxn ang="0">
                    <a:pos x="392" y="1168"/>
                  </a:cxn>
                  <a:cxn ang="0">
                    <a:pos x="615" y="1113"/>
                  </a:cxn>
                  <a:cxn ang="0">
                    <a:pos x="914" y="1050"/>
                  </a:cxn>
                  <a:cxn ang="0">
                    <a:pos x="1397" y="966"/>
                  </a:cxn>
                  <a:cxn ang="0">
                    <a:pos x="2349" y="827"/>
                  </a:cxn>
                  <a:cxn ang="0">
                    <a:pos x="3188" y="722"/>
                  </a:cxn>
                  <a:cxn ang="0">
                    <a:pos x="3772" y="653"/>
                  </a:cxn>
                  <a:cxn ang="0">
                    <a:pos x="4370" y="594"/>
                  </a:cxn>
                  <a:cxn ang="0">
                    <a:pos x="4933" y="536"/>
                  </a:cxn>
                </a:cxnLst>
                <a:rect l="0" t="0" r="r" b="b"/>
                <a:pathLst>
                  <a:path w="5232" h="1324">
                    <a:moveTo>
                      <a:pt x="4933" y="536"/>
                    </a:moveTo>
                    <a:lnTo>
                      <a:pt x="4809" y="512"/>
                    </a:lnTo>
                    <a:lnTo>
                      <a:pt x="5157" y="452"/>
                    </a:lnTo>
                    <a:lnTo>
                      <a:pt x="4889" y="428"/>
                    </a:lnTo>
                    <a:lnTo>
                      <a:pt x="5052" y="391"/>
                    </a:lnTo>
                    <a:lnTo>
                      <a:pt x="4787" y="373"/>
                    </a:lnTo>
                    <a:lnTo>
                      <a:pt x="5225" y="287"/>
                    </a:lnTo>
                    <a:lnTo>
                      <a:pt x="4925" y="299"/>
                    </a:lnTo>
                    <a:lnTo>
                      <a:pt x="5110" y="240"/>
                    </a:lnTo>
                    <a:lnTo>
                      <a:pt x="4898" y="268"/>
                    </a:lnTo>
                    <a:lnTo>
                      <a:pt x="5231" y="164"/>
                    </a:lnTo>
                    <a:lnTo>
                      <a:pt x="4960" y="203"/>
                    </a:lnTo>
                    <a:lnTo>
                      <a:pt x="5135" y="117"/>
                    </a:lnTo>
                    <a:lnTo>
                      <a:pt x="4965" y="138"/>
                    </a:lnTo>
                    <a:lnTo>
                      <a:pt x="5209" y="39"/>
                    </a:lnTo>
                    <a:lnTo>
                      <a:pt x="4991" y="72"/>
                    </a:lnTo>
                    <a:lnTo>
                      <a:pt x="5124" y="0"/>
                    </a:lnTo>
                    <a:lnTo>
                      <a:pt x="4975" y="25"/>
                    </a:lnTo>
                    <a:lnTo>
                      <a:pt x="4789" y="60"/>
                    </a:lnTo>
                    <a:lnTo>
                      <a:pt x="4532" y="107"/>
                    </a:lnTo>
                    <a:lnTo>
                      <a:pt x="4115" y="189"/>
                    </a:lnTo>
                    <a:lnTo>
                      <a:pt x="3855" y="244"/>
                    </a:lnTo>
                    <a:lnTo>
                      <a:pt x="3591" y="295"/>
                    </a:lnTo>
                    <a:lnTo>
                      <a:pt x="3053" y="409"/>
                    </a:lnTo>
                    <a:lnTo>
                      <a:pt x="2809" y="463"/>
                    </a:lnTo>
                    <a:lnTo>
                      <a:pt x="2644" y="501"/>
                    </a:lnTo>
                    <a:lnTo>
                      <a:pt x="2375" y="559"/>
                    </a:lnTo>
                    <a:lnTo>
                      <a:pt x="2038" y="639"/>
                    </a:lnTo>
                    <a:lnTo>
                      <a:pt x="1614" y="741"/>
                    </a:lnTo>
                    <a:lnTo>
                      <a:pt x="1352" y="808"/>
                    </a:lnTo>
                    <a:lnTo>
                      <a:pt x="909" y="929"/>
                    </a:lnTo>
                    <a:lnTo>
                      <a:pt x="676" y="994"/>
                    </a:lnTo>
                    <a:lnTo>
                      <a:pt x="279" y="1129"/>
                    </a:lnTo>
                    <a:lnTo>
                      <a:pt x="153" y="1182"/>
                    </a:lnTo>
                    <a:lnTo>
                      <a:pt x="82" y="1217"/>
                    </a:lnTo>
                    <a:lnTo>
                      <a:pt x="24" y="1256"/>
                    </a:lnTo>
                    <a:lnTo>
                      <a:pt x="5" y="1277"/>
                    </a:lnTo>
                    <a:lnTo>
                      <a:pt x="0" y="1297"/>
                    </a:lnTo>
                    <a:lnTo>
                      <a:pt x="6" y="1311"/>
                    </a:lnTo>
                    <a:lnTo>
                      <a:pt x="24" y="1323"/>
                    </a:lnTo>
                    <a:lnTo>
                      <a:pt x="57" y="1321"/>
                    </a:lnTo>
                    <a:lnTo>
                      <a:pt x="93" y="1291"/>
                    </a:lnTo>
                    <a:lnTo>
                      <a:pt x="114" y="1272"/>
                    </a:lnTo>
                    <a:lnTo>
                      <a:pt x="146" y="1254"/>
                    </a:lnTo>
                    <a:lnTo>
                      <a:pt x="187" y="1232"/>
                    </a:lnTo>
                    <a:lnTo>
                      <a:pt x="252" y="1211"/>
                    </a:lnTo>
                    <a:lnTo>
                      <a:pt x="308" y="1191"/>
                    </a:lnTo>
                    <a:lnTo>
                      <a:pt x="392" y="1168"/>
                    </a:lnTo>
                    <a:lnTo>
                      <a:pt x="487" y="1142"/>
                    </a:lnTo>
                    <a:lnTo>
                      <a:pt x="615" y="1113"/>
                    </a:lnTo>
                    <a:lnTo>
                      <a:pt x="756" y="1082"/>
                    </a:lnTo>
                    <a:lnTo>
                      <a:pt x="914" y="1050"/>
                    </a:lnTo>
                    <a:lnTo>
                      <a:pt x="1185" y="1003"/>
                    </a:lnTo>
                    <a:lnTo>
                      <a:pt x="1397" y="966"/>
                    </a:lnTo>
                    <a:lnTo>
                      <a:pt x="1838" y="898"/>
                    </a:lnTo>
                    <a:lnTo>
                      <a:pt x="2349" y="827"/>
                    </a:lnTo>
                    <a:lnTo>
                      <a:pt x="2771" y="769"/>
                    </a:lnTo>
                    <a:lnTo>
                      <a:pt x="3188" y="722"/>
                    </a:lnTo>
                    <a:lnTo>
                      <a:pt x="3514" y="683"/>
                    </a:lnTo>
                    <a:lnTo>
                      <a:pt x="3772" y="653"/>
                    </a:lnTo>
                    <a:lnTo>
                      <a:pt x="4056" y="628"/>
                    </a:lnTo>
                    <a:lnTo>
                      <a:pt x="4370" y="594"/>
                    </a:lnTo>
                    <a:lnTo>
                      <a:pt x="4619" y="569"/>
                    </a:lnTo>
                    <a:lnTo>
                      <a:pt x="4933" y="536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invGray">
              <a:xfrm>
                <a:off x="531" y="2171"/>
                <a:ext cx="714" cy="295"/>
              </a:xfrm>
              <a:custGeom>
                <a:avLst/>
                <a:gdLst/>
                <a:ahLst/>
                <a:cxnLst>
                  <a:cxn ang="0">
                    <a:pos x="0" y="250"/>
                  </a:cxn>
                  <a:cxn ang="0">
                    <a:pos x="24" y="233"/>
                  </a:cxn>
                  <a:cxn ang="0">
                    <a:pos x="48" y="211"/>
                  </a:cxn>
                  <a:cxn ang="0">
                    <a:pos x="73" y="197"/>
                  </a:cxn>
                  <a:cxn ang="0">
                    <a:pos x="129" y="170"/>
                  </a:cxn>
                  <a:cxn ang="0">
                    <a:pos x="220" y="129"/>
                  </a:cxn>
                  <a:cxn ang="0">
                    <a:pos x="391" y="76"/>
                  </a:cxn>
                  <a:cxn ang="0">
                    <a:pos x="556" y="27"/>
                  </a:cxn>
                  <a:cxn ang="0">
                    <a:pos x="713" y="0"/>
                  </a:cxn>
                  <a:cxn ang="0">
                    <a:pos x="569" y="52"/>
                  </a:cxn>
                  <a:cxn ang="0">
                    <a:pos x="460" y="88"/>
                  </a:cxn>
                  <a:cxn ang="0">
                    <a:pos x="349" y="129"/>
                  </a:cxn>
                  <a:cxn ang="0">
                    <a:pos x="252" y="162"/>
                  </a:cxn>
                  <a:cxn ang="0">
                    <a:pos x="145" y="203"/>
                  </a:cxn>
                  <a:cxn ang="0">
                    <a:pos x="85" y="245"/>
                  </a:cxn>
                  <a:cxn ang="0">
                    <a:pos x="65" y="274"/>
                  </a:cxn>
                  <a:cxn ang="0">
                    <a:pos x="39" y="288"/>
                  </a:cxn>
                  <a:cxn ang="0">
                    <a:pos x="16" y="294"/>
                  </a:cxn>
                  <a:cxn ang="0">
                    <a:pos x="6" y="286"/>
                  </a:cxn>
                  <a:cxn ang="0">
                    <a:pos x="0" y="274"/>
                  </a:cxn>
                  <a:cxn ang="0">
                    <a:pos x="0" y="250"/>
                  </a:cxn>
                </a:cxnLst>
                <a:rect l="0" t="0" r="r" b="b"/>
                <a:pathLst>
                  <a:path w="714" h="295">
                    <a:moveTo>
                      <a:pt x="0" y="250"/>
                    </a:moveTo>
                    <a:lnTo>
                      <a:pt x="24" y="233"/>
                    </a:lnTo>
                    <a:lnTo>
                      <a:pt x="48" y="211"/>
                    </a:lnTo>
                    <a:lnTo>
                      <a:pt x="73" y="197"/>
                    </a:lnTo>
                    <a:lnTo>
                      <a:pt x="129" y="170"/>
                    </a:lnTo>
                    <a:lnTo>
                      <a:pt x="220" y="129"/>
                    </a:lnTo>
                    <a:lnTo>
                      <a:pt x="391" y="76"/>
                    </a:lnTo>
                    <a:lnTo>
                      <a:pt x="556" y="27"/>
                    </a:lnTo>
                    <a:lnTo>
                      <a:pt x="713" y="0"/>
                    </a:lnTo>
                    <a:lnTo>
                      <a:pt x="569" y="52"/>
                    </a:lnTo>
                    <a:lnTo>
                      <a:pt x="460" y="88"/>
                    </a:lnTo>
                    <a:lnTo>
                      <a:pt x="349" y="129"/>
                    </a:lnTo>
                    <a:lnTo>
                      <a:pt x="252" y="162"/>
                    </a:lnTo>
                    <a:lnTo>
                      <a:pt x="145" y="203"/>
                    </a:lnTo>
                    <a:lnTo>
                      <a:pt x="85" y="245"/>
                    </a:lnTo>
                    <a:lnTo>
                      <a:pt x="65" y="274"/>
                    </a:lnTo>
                    <a:lnTo>
                      <a:pt x="39" y="288"/>
                    </a:lnTo>
                    <a:lnTo>
                      <a:pt x="16" y="294"/>
                    </a:lnTo>
                    <a:lnTo>
                      <a:pt x="6" y="286"/>
                    </a:lnTo>
                    <a:lnTo>
                      <a:pt x="0" y="274"/>
                    </a:lnTo>
                    <a:lnTo>
                      <a:pt x="0" y="250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33475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按一下以編輯母片次標題樣式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0CD3-B045-4C14-872D-52BC937DEDD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68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4AE57-5841-4E18-BA50-19600536CBE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84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49878-B596-40C7-84BB-8BD3C3564A78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2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633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E0843-02ED-4834-8DC6-11432C560CA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91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B1B66-64DF-42D6-BACA-B48E0E6B6184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26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0811-34FE-450A-8607-5496A4983DAE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8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A3724-0B38-4BF4-8CD5-14C355B34A0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27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5228-1E7A-41A0-A8B4-BFCF64F7DABC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92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8F76-0E24-4BDD-8200-3D10E055653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70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050E5-E0F9-465F-AF08-1DE1F59F70B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57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7620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1A1C-0593-43C3-8F9F-82AF8A605772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30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-16932" y="1808164"/>
            <a:ext cx="12272433" cy="5106987"/>
            <a:chOff x="-8" y="1139"/>
            <a:chExt cx="5798" cy="321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-8" y="1844"/>
              <a:ext cx="5798" cy="2512"/>
              <a:chOff x="-8" y="1844"/>
              <a:chExt cx="5798" cy="2512"/>
            </a:xfrm>
          </p:grpSpPr>
          <p:sp>
            <p:nvSpPr>
              <p:cNvPr id="9" name="Rectangle 2"/>
              <p:cNvSpPr>
                <a:spLocks noChangeArrowheads="1"/>
              </p:cNvSpPr>
              <p:nvPr/>
            </p:nvSpPr>
            <p:spPr bwMode="hidden">
              <a:xfrm>
                <a:off x="-8" y="1844"/>
                <a:ext cx="5798" cy="2059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" name="Rectangle 3"/>
              <p:cNvSpPr>
                <a:spLocks noChangeArrowheads="1"/>
              </p:cNvSpPr>
              <p:nvPr/>
            </p:nvSpPr>
            <p:spPr bwMode="hidden">
              <a:xfrm>
                <a:off x="-8" y="3903"/>
                <a:ext cx="5798" cy="45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28" y="1139"/>
              <a:ext cx="5232" cy="1327"/>
              <a:chOff x="528" y="1139"/>
              <a:chExt cx="5232" cy="1327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invGray">
              <a:xfrm>
                <a:off x="528" y="1139"/>
                <a:ext cx="5232" cy="1324"/>
              </a:xfrm>
              <a:custGeom>
                <a:avLst/>
                <a:gdLst/>
                <a:ahLst/>
                <a:cxnLst>
                  <a:cxn ang="0">
                    <a:pos x="4809" y="512"/>
                  </a:cxn>
                  <a:cxn ang="0">
                    <a:pos x="4889" y="428"/>
                  </a:cxn>
                  <a:cxn ang="0">
                    <a:pos x="4787" y="373"/>
                  </a:cxn>
                  <a:cxn ang="0">
                    <a:pos x="4925" y="299"/>
                  </a:cxn>
                  <a:cxn ang="0">
                    <a:pos x="4898" y="268"/>
                  </a:cxn>
                  <a:cxn ang="0">
                    <a:pos x="4960" y="203"/>
                  </a:cxn>
                  <a:cxn ang="0">
                    <a:pos x="4965" y="138"/>
                  </a:cxn>
                  <a:cxn ang="0">
                    <a:pos x="4991" y="72"/>
                  </a:cxn>
                  <a:cxn ang="0">
                    <a:pos x="4975" y="25"/>
                  </a:cxn>
                  <a:cxn ang="0">
                    <a:pos x="4532" y="107"/>
                  </a:cxn>
                  <a:cxn ang="0">
                    <a:pos x="3855" y="244"/>
                  </a:cxn>
                  <a:cxn ang="0">
                    <a:pos x="3053" y="409"/>
                  </a:cxn>
                  <a:cxn ang="0">
                    <a:pos x="2644" y="501"/>
                  </a:cxn>
                  <a:cxn ang="0">
                    <a:pos x="2038" y="639"/>
                  </a:cxn>
                  <a:cxn ang="0">
                    <a:pos x="1352" y="808"/>
                  </a:cxn>
                  <a:cxn ang="0">
                    <a:pos x="676" y="994"/>
                  </a:cxn>
                  <a:cxn ang="0">
                    <a:pos x="153" y="1182"/>
                  </a:cxn>
                  <a:cxn ang="0">
                    <a:pos x="24" y="1256"/>
                  </a:cxn>
                  <a:cxn ang="0">
                    <a:pos x="0" y="1297"/>
                  </a:cxn>
                  <a:cxn ang="0">
                    <a:pos x="24" y="1323"/>
                  </a:cxn>
                  <a:cxn ang="0">
                    <a:pos x="93" y="1291"/>
                  </a:cxn>
                  <a:cxn ang="0">
                    <a:pos x="146" y="1254"/>
                  </a:cxn>
                  <a:cxn ang="0">
                    <a:pos x="252" y="1211"/>
                  </a:cxn>
                  <a:cxn ang="0">
                    <a:pos x="392" y="1168"/>
                  </a:cxn>
                  <a:cxn ang="0">
                    <a:pos x="615" y="1113"/>
                  </a:cxn>
                  <a:cxn ang="0">
                    <a:pos x="914" y="1050"/>
                  </a:cxn>
                  <a:cxn ang="0">
                    <a:pos x="1397" y="966"/>
                  </a:cxn>
                  <a:cxn ang="0">
                    <a:pos x="2349" y="827"/>
                  </a:cxn>
                  <a:cxn ang="0">
                    <a:pos x="3188" y="722"/>
                  </a:cxn>
                  <a:cxn ang="0">
                    <a:pos x="3772" y="653"/>
                  </a:cxn>
                  <a:cxn ang="0">
                    <a:pos x="4370" y="594"/>
                  </a:cxn>
                  <a:cxn ang="0">
                    <a:pos x="4933" y="536"/>
                  </a:cxn>
                </a:cxnLst>
                <a:rect l="0" t="0" r="r" b="b"/>
                <a:pathLst>
                  <a:path w="5232" h="1324">
                    <a:moveTo>
                      <a:pt x="4933" y="536"/>
                    </a:moveTo>
                    <a:lnTo>
                      <a:pt x="4809" y="512"/>
                    </a:lnTo>
                    <a:lnTo>
                      <a:pt x="5157" y="452"/>
                    </a:lnTo>
                    <a:lnTo>
                      <a:pt x="4889" y="428"/>
                    </a:lnTo>
                    <a:lnTo>
                      <a:pt x="5052" y="391"/>
                    </a:lnTo>
                    <a:lnTo>
                      <a:pt x="4787" y="373"/>
                    </a:lnTo>
                    <a:lnTo>
                      <a:pt x="5225" y="287"/>
                    </a:lnTo>
                    <a:lnTo>
                      <a:pt x="4925" y="299"/>
                    </a:lnTo>
                    <a:lnTo>
                      <a:pt x="5110" y="240"/>
                    </a:lnTo>
                    <a:lnTo>
                      <a:pt x="4898" y="268"/>
                    </a:lnTo>
                    <a:lnTo>
                      <a:pt x="5231" y="164"/>
                    </a:lnTo>
                    <a:lnTo>
                      <a:pt x="4960" y="203"/>
                    </a:lnTo>
                    <a:lnTo>
                      <a:pt x="5135" y="117"/>
                    </a:lnTo>
                    <a:lnTo>
                      <a:pt x="4965" y="138"/>
                    </a:lnTo>
                    <a:lnTo>
                      <a:pt x="5209" y="39"/>
                    </a:lnTo>
                    <a:lnTo>
                      <a:pt x="4991" y="72"/>
                    </a:lnTo>
                    <a:lnTo>
                      <a:pt x="5124" y="0"/>
                    </a:lnTo>
                    <a:lnTo>
                      <a:pt x="4975" y="25"/>
                    </a:lnTo>
                    <a:lnTo>
                      <a:pt x="4789" y="60"/>
                    </a:lnTo>
                    <a:lnTo>
                      <a:pt x="4532" y="107"/>
                    </a:lnTo>
                    <a:lnTo>
                      <a:pt x="4115" y="189"/>
                    </a:lnTo>
                    <a:lnTo>
                      <a:pt x="3855" y="244"/>
                    </a:lnTo>
                    <a:lnTo>
                      <a:pt x="3591" y="295"/>
                    </a:lnTo>
                    <a:lnTo>
                      <a:pt x="3053" y="409"/>
                    </a:lnTo>
                    <a:lnTo>
                      <a:pt x="2809" y="463"/>
                    </a:lnTo>
                    <a:lnTo>
                      <a:pt x="2644" y="501"/>
                    </a:lnTo>
                    <a:lnTo>
                      <a:pt x="2375" y="559"/>
                    </a:lnTo>
                    <a:lnTo>
                      <a:pt x="2038" y="639"/>
                    </a:lnTo>
                    <a:lnTo>
                      <a:pt x="1614" y="741"/>
                    </a:lnTo>
                    <a:lnTo>
                      <a:pt x="1352" y="808"/>
                    </a:lnTo>
                    <a:lnTo>
                      <a:pt x="909" y="929"/>
                    </a:lnTo>
                    <a:lnTo>
                      <a:pt x="676" y="994"/>
                    </a:lnTo>
                    <a:lnTo>
                      <a:pt x="279" y="1129"/>
                    </a:lnTo>
                    <a:lnTo>
                      <a:pt x="153" y="1182"/>
                    </a:lnTo>
                    <a:lnTo>
                      <a:pt x="82" y="1217"/>
                    </a:lnTo>
                    <a:lnTo>
                      <a:pt x="24" y="1256"/>
                    </a:lnTo>
                    <a:lnTo>
                      <a:pt x="5" y="1277"/>
                    </a:lnTo>
                    <a:lnTo>
                      <a:pt x="0" y="1297"/>
                    </a:lnTo>
                    <a:lnTo>
                      <a:pt x="6" y="1311"/>
                    </a:lnTo>
                    <a:lnTo>
                      <a:pt x="24" y="1323"/>
                    </a:lnTo>
                    <a:lnTo>
                      <a:pt x="57" y="1321"/>
                    </a:lnTo>
                    <a:lnTo>
                      <a:pt x="93" y="1291"/>
                    </a:lnTo>
                    <a:lnTo>
                      <a:pt x="114" y="1272"/>
                    </a:lnTo>
                    <a:lnTo>
                      <a:pt x="146" y="1254"/>
                    </a:lnTo>
                    <a:lnTo>
                      <a:pt x="187" y="1232"/>
                    </a:lnTo>
                    <a:lnTo>
                      <a:pt x="252" y="1211"/>
                    </a:lnTo>
                    <a:lnTo>
                      <a:pt x="308" y="1191"/>
                    </a:lnTo>
                    <a:lnTo>
                      <a:pt x="392" y="1168"/>
                    </a:lnTo>
                    <a:lnTo>
                      <a:pt x="487" y="1142"/>
                    </a:lnTo>
                    <a:lnTo>
                      <a:pt x="615" y="1113"/>
                    </a:lnTo>
                    <a:lnTo>
                      <a:pt x="756" y="1082"/>
                    </a:lnTo>
                    <a:lnTo>
                      <a:pt x="914" y="1050"/>
                    </a:lnTo>
                    <a:lnTo>
                      <a:pt x="1185" y="1003"/>
                    </a:lnTo>
                    <a:lnTo>
                      <a:pt x="1397" y="966"/>
                    </a:lnTo>
                    <a:lnTo>
                      <a:pt x="1838" y="898"/>
                    </a:lnTo>
                    <a:lnTo>
                      <a:pt x="2349" y="827"/>
                    </a:lnTo>
                    <a:lnTo>
                      <a:pt x="2771" y="769"/>
                    </a:lnTo>
                    <a:lnTo>
                      <a:pt x="3188" y="722"/>
                    </a:lnTo>
                    <a:lnTo>
                      <a:pt x="3514" y="683"/>
                    </a:lnTo>
                    <a:lnTo>
                      <a:pt x="3772" y="653"/>
                    </a:lnTo>
                    <a:lnTo>
                      <a:pt x="4056" y="628"/>
                    </a:lnTo>
                    <a:lnTo>
                      <a:pt x="4370" y="594"/>
                    </a:lnTo>
                    <a:lnTo>
                      <a:pt x="4619" y="569"/>
                    </a:lnTo>
                    <a:lnTo>
                      <a:pt x="4933" y="536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invGray">
              <a:xfrm>
                <a:off x="531" y="2171"/>
                <a:ext cx="714" cy="295"/>
              </a:xfrm>
              <a:custGeom>
                <a:avLst/>
                <a:gdLst/>
                <a:ahLst/>
                <a:cxnLst>
                  <a:cxn ang="0">
                    <a:pos x="0" y="250"/>
                  </a:cxn>
                  <a:cxn ang="0">
                    <a:pos x="24" y="233"/>
                  </a:cxn>
                  <a:cxn ang="0">
                    <a:pos x="48" y="211"/>
                  </a:cxn>
                  <a:cxn ang="0">
                    <a:pos x="73" y="197"/>
                  </a:cxn>
                  <a:cxn ang="0">
                    <a:pos x="129" y="170"/>
                  </a:cxn>
                  <a:cxn ang="0">
                    <a:pos x="220" y="129"/>
                  </a:cxn>
                  <a:cxn ang="0">
                    <a:pos x="391" y="76"/>
                  </a:cxn>
                  <a:cxn ang="0">
                    <a:pos x="556" y="27"/>
                  </a:cxn>
                  <a:cxn ang="0">
                    <a:pos x="713" y="0"/>
                  </a:cxn>
                  <a:cxn ang="0">
                    <a:pos x="569" y="52"/>
                  </a:cxn>
                  <a:cxn ang="0">
                    <a:pos x="460" y="88"/>
                  </a:cxn>
                  <a:cxn ang="0">
                    <a:pos x="349" y="129"/>
                  </a:cxn>
                  <a:cxn ang="0">
                    <a:pos x="252" y="162"/>
                  </a:cxn>
                  <a:cxn ang="0">
                    <a:pos x="145" y="203"/>
                  </a:cxn>
                  <a:cxn ang="0">
                    <a:pos x="85" y="245"/>
                  </a:cxn>
                  <a:cxn ang="0">
                    <a:pos x="65" y="274"/>
                  </a:cxn>
                  <a:cxn ang="0">
                    <a:pos x="39" y="288"/>
                  </a:cxn>
                  <a:cxn ang="0">
                    <a:pos x="16" y="294"/>
                  </a:cxn>
                  <a:cxn ang="0">
                    <a:pos x="6" y="286"/>
                  </a:cxn>
                  <a:cxn ang="0">
                    <a:pos x="0" y="274"/>
                  </a:cxn>
                  <a:cxn ang="0">
                    <a:pos x="0" y="250"/>
                  </a:cxn>
                </a:cxnLst>
                <a:rect l="0" t="0" r="r" b="b"/>
                <a:pathLst>
                  <a:path w="714" h="295">
                    <a:moveTo>
                      <a:pt x="0" y="250"/>
                    </a:moveTo>
                    <a:lnTo>
                      <a:pt x="24" y="233"/>
                    </a:lnTo>
                    <a:lnTo>
                      <a:pt x="48" y="211"/>
                    </a:lnTo>
                    <a:lnTo>
                      <a:pt x="73" y="197"/>
                    </a:lnTo>
                    <a:lnTo>
                      <a:pt x="129" y="170"/>
                    </a:lnTo>
                    <a:lnTo>
                      <a:pt x="220" y="129"/>
                    </a:lnTo>
                    <a:lnTo>
                      <a:pt x="391" y="76"/>
                    </a:lnTo>
                    <a:lnTo>
                      <a:pt x="556" y="27"/>
                    </a:lnTo>
                    <a:lnTo>
                      <a:pt x="713" y="0"/>
                    </a:lnTo>
                    <a:lnTo>
                      <a:pt x="569" y="52"/>
                    </a:lnTo>
                    <a:lnTo>
                      <a:pt x="460" y="88"/>
                    </a:lnTo>
                    <a:lnTo>
                      <a:pt x="349" y="129"/>
                    </a:lnTo>
                    <a:lnTo>
                      <a:pt x="252" y="162"/>
                    </a:lnTo>
                    <a:lnTo>
                      <a:pt x="145" y="203"/>
                    </a:lnTo>
                    <a:lnTo>
                      <a:pt x="85" y="245"/>
                    </a:lnTo>
                    <a:lnTo>
                      <a:pt x="65" y="274"/>
                    </a:lnTo>
                    <a:lnTo>
                      <a:pt x="39" y="288"/>
                    </a:lnTo>
                    <a:lnTo>
                      <a:pt x="16" y="294"/>
                    </a:lnTo>
                    <a:lnTo>
                      <a:pt x="6" y="286"/>
                    </a:lnTo>
                    <a:lnTo>
                      <a:pt x="0" y="274"/>
                    </a:lnTo>
                    <a:lnTo>
                      <a:pt x="0" y="250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33475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按一下以編輯母片次標題樣式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0CD3-B045-4C14-872D-52BC937DEDD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87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4AE57-5841-4E18-BA50-19600536CBE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9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139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49878-B596-40C7-84BB-8BD3C3564A78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71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E0843-02ED-4834-8DC6-11432C560CA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32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B1B66-64DF-42D6-BACA-B48E0E6B6184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78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0811-34FE-450A-8607-5496A4983DAE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85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A3724-0B38-4BF4-8CD5-14C355B34A0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381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5228-1E7A-41A0-A8B4-BFCF64F7DABC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8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8F76-0E24-4BDD-8200-3D10E055653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25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050E5-E0F9-465F-AF08-1DE1F59F70B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2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7620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1A1C-0593-43C3-8F9F-82AF8A605772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00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-16932" y="1808164"/>
            <a:ext cx="12272433" cy="5106987"/>
            <a:chOff x="-8" y="1139"/>
            <a:chExt cx="5798" cy="321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-8" y="1844"/>
              <a:ext cx="5798" cy="2512"/>
              <a:chOff x="-8" y="1844"/>
              <a:chExt cx="5798" cy="2512"/>
            </a:xfrm>
          </p:grpSpPr>
          <p:sp>
            <p:nvSpPr>
              <p:cNvPr id="9" name="Rectangle 2"/>
              <p:cNvSpPr>
                <a:spLocks noChangeArrowheads="1"/>
              </p:cNvSpPr>
              <p:nvPr/>
            </p:nvSpPr>
            <p:spPr bwMode="hidden">
              <a:xfrm>
                <a:off x="-8" y="1844"/>
                <a:ext cx="5798" cy="2059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" name="Rectangle 3"/>
              <p:cNvSpPr>
                <a:spLocks noChangeArrowheads="1"/>
              </p:cNvSpPr>
              <p:nvPr/>
            </p:nvSpPr>
            <p:spPr bwMode="hidden">
              <a:xfrm>
                <a:off x="-8" y="3903"/>
                <a:ext cx="5798" cy="45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28" y="1139"/>
              <a:ext cx="5232" cy="1327"/>
              <a:chOff x="528" y="1139"/>
              <a:chExt cx="5232" cy="1327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invGray">
              <a:xfrm>
                <a:off x="528" y="1139"/>
                <a:ext cx="5232" cy="1324"/>
              </a:xfrm>
              <a:custGeom>
                <a:avLst/>
                <a:gdLst/>
                <a:ahLst/>
                <a:cxnLst>
                  <a:cxn ang="0">
                    <a:pos x="4809" y="512"/>
                  </a:cxn>
                  <a:cxn ang="0">
                    <a:pos x="4889" y="428"/>
                  </a:cxn>
                  <a:cxn ang="0">
                    <a:pos x="4787" y="373"/>
                  </a:cxn>
                  <a:cxn ang="0">
                    <a:pos x="4925" y="299"/>
                  </a:cxn>
                  <a:cxn ang="0">
                    <a:pos x="4898" y="268"/>
                  </a:cxn>
                  <a:cxn ang="0">
                    <a:pos x="4960" y="203"/>
                  </a:cxn>
                  <a:cxn ang="0">
                    <a:pos x="4965" y="138"/>
                  </a:cxn>
                  <a:cxn ang="0">
                    <a:pos x="4991" y="72"/>
                  </a:cxn>
                  <a:cxn ang="0">
                    <a:pos x="4975" y="25"/>
                  </a:cxn>
                  <a:cxn ang="0">
                    <a:pos x="4532" y="107"/>
                  </a:cxn>
                  <a:cxn ang="0">
                    <a:pos x="3855" y="244"/>
                  </a:cxn>
                  <a:cxn ang="0">
                    <a:pos x="3053" y="409"/>
                  </a:cxn>
                  <a:cxn ang="0">
                    <a:pos x="2644" y="501"/>
                  </a:cxn>
                  <a:cxn ang="0">
                    <a:pos x="2038" y="639"/>
                  </a:cxn>
                  <a:cxn ang="0">
                    <a:pos x="1352" y="808"/>
                  </a:cxn>
                  <a:cxn ang="0">
                    <a:pos x="676" y="994"/>
                  </a:cxn>
                  <a:cxn ang="0">
                    <a:pos x="153" y="1182"/>
                  </a:cxn>
                  <a:cxn ang="0">
                    <a:pos x="24" y="1256"/>
                  </a:cxn>
                  <a:cxn ang="0">
                    <a:pos x="0" y="1297"/>
                  </a:cxn>
                  <a:cxn ang="0">
                    <a:pos x="24" y="1323"/>
                  </a:cxn>
                  <a:cxn ang="0">
                    <a:pos x="93" y="1291"/>
                  </a:cxn>
                  <a:cxn ang="0">
                    <a:pos x="146" y="1254"/>
                  </a:cxn>
                  <a:cxn ang="0">
                    <a:pos x="252" y="1211"/>
                  </a:cxn>
                  <a:cxn ang="0">
                    <a:pos x="392" y="1168"/>
                  </a:cxn>
                  <a:cxn ang="0">
                    <a:pos x="615" y="1113"/>
                  </a:cxn>
                  <a:cxn ang="0">
                    <a:pos x="914" y="1050"/>
                  </a:cxn>
                  <a:cxn ang="0">
                    <a:pos x="1397" y="966"/>
                  </a:cxn>
                  <a:cxn ang="0">
                    <a:pos x="2349" y="827"/>
                  </a:cxn>
                  <a:cxn ang="0">
                    <a:pos x="3188" y="722"/>
                  </a:cxn>
                  <a:cxn ang="0">
                    <a:pos x="3772" y="653"/>
                  </a:cxn>
                  <a:cxn ang="0">
                    <a:pos x="4370" y="594"/>
                  </a:cxn>
                  <a:cxn ang="0">
                    <a:pos x="4933" y="536"/>
                  </a:cxn>
                </a:cxnLst>
                <a:rect l="0" t="0" r="r" b="b"/>
                <a:pathLst>
                  <a:path w="5232" h="1324">
                    <a:moveTo>
                      <a:pt x="4933" y="536"/>
                    </a:moveTo>
                    <a:lnTo>
                      <a:pt x="4809" y="512"/>
                    </a:lnTo>
                    <a:lnTo>
                      <a:pt x="5157" y="452"/>
                    </a:lnTo>
                    <a:lnTo>
                      <a:pt x="4889" y="428"/>
                    </a:lnTo>
                    <a:lnTo>
                      <a:pt x="5052" y="391"/>
                    </a:lnTo>
                    <a:lnTo>
                      <a:pt x="4787" y="373"/>
                    </a:lnTo>
                    <a:lnTo>
                      <a:pt x="5225" y="287"/>
                    </a:lnTo>
                    <a:lnTo>
                      <a:pt x="4925" y="299"/>
                    </a:lnTo>
                    <a:lnTo>
                      <a:pt x="5110" y="240"/>
                    </a:lnTo>
                    <a:lnTo>
                      <a:pt x="4898" y="268"/>
                    </a:lnTo>
                    <a:lnTo>
                      <a:pt x="5231" y="164"/>
                    </a:lnTo>
                    <a:lnTo>
                      <a:pt x="4960" y="203"/>
                    </a:lnTo>
                    <a:lnTo>
                      <a:pt x="5135" y="117"/>
                    </a:lnTo>
                    <a:lnTo>
                      <a:pt x="4965" y="138"/>
                    </a:lnTo>
                    <a:lnTo>
                      <a:pt x="5209" y="39"/>
                    </a:lnTo>
                    <a:lnTo>
                      <a:pt x="4991" y="72"/>
                    </a:lnTo>
                    <a:lnTo>
                      <a:pt x="5124" y="0"/>
                    </a:lnTo>
                    <a:lnTo>
                      <a:pt x="4975" y="25"/>
                    </a:lnTo>
                    <a:lnTo>
                      <a:pt x="4789" y="60"/>
                    </a:lnTo>
                    <a:lnTo>
                      <a:pt x="4532" y="107"/>
                    </a:lnTo>
                    <a:lnTo>
                      <a:pt x="4115" y="189"/>
                    </a:lnTo>
                    <a:lnTo>
                      <a:pt x="3855" y="244"/>
                    </a:lnTo>
                    <a:lnTo>
                      <a:pt x="3591" y="295"/>
                    </a:lnTo>
                    <a:lnTo>
                      <a:pt x="3053" y="409"/>
                    </a:lnTo>
                    <a:lnTo>
                      <a:pt x="2809" y="463"/>
                    </a:lnTo>
                    <a:lnTo>
                      <a:pt x="2644" y="501"/>
                    </a:lnTo>
                    <a:lnTo>
                      <a:pt x="2375" y="559"/>
                    </a:lnTo>
                    <a:lnTo>
                      <a:pt x="2038" y="639"/>
                    </a:lnTo>
                    <a:lnTo>
                      <a:pt x="1614" y="741"/>
                    </a:lnTo>
                    <a:lnTo>
                      <a:pt x="1352" y="808"/>
                    </a:lnTo>
                    <a:lnTo>
                      <a:pt x="909" y="929"/>
                    </a:lnTo>
                    <a:lnTo>
                      <a:pt x="676" y="994"/>
                    </a:lnTo>
                    <a:lnTo>
                      <a:pt x="279" y="1129"/>
                    </a:lnTo>
                    <a:lnTo>
                      <a:pt x="153" y="1182"/>
                    </a:lnTo>
                    <a:lnTo>
                      <a:pt x="82" y="1217"/>
                    </a:lnTo>
                    <a:lnTo>
                      <a:pt x="24" y="1256"/>
                    </a:lnTo>
                    <a:lnTo>
                      <a:pt x="5" y="1277"/>
                    </a:lnTo>
                    <a:lnTo>
                      <a:pt x="0" y="1297"/>
                    </a:lnTo>
                    <a:lnTo>
                      <a:pt x="6" y="1311"/>
                    </a:lnTo>
                    <a:lnTo>
                      <a:pt x="24" y="1323"/>
                    </a:lnTo>
                    <a:lnTo>
                      <a:pt x="57" y="1321"/>
                    </a:lnTo>
                    <a:lnTo>
                      <a:pt x="93" y="1291"/>
                    </a:lnTo>
                    <a:lnTo>
                      <a:pt x="114" y="1272"/>
                    </a:lnTo>
                    <a:lnTo>
                      <a:pt x="146" y="1254"/>
                    </a:lnTo>
                    <a:lnTo>
                      <a:pt x="187" y="1232"/>
                    </a:lnTo>
                    <a:lnTo>
                      <a:pt x="252" y="1211"/>
                    </a:lnTo>
                    <a:lnTo>
                      <a:pt x="308" y="1191"/>
                    </a:lnTo>
                    <a:lnTo>
                      <a:pt x="392" y="1168"/>
                    </a:lnTo>
                    <a:lnTo>
                      <a:pt x="487" y="1142"/>
                    </a:lnTo>
                    <a:lnTo>
                      <a:pt x="615" y="1113"/>
                    </a:lnTo>
                    <a:lnTo>
                      <a:pt x="756" y="1082"/>
                    </a:lnTo>
                    <a:lnTo>
                      <a:pt x="914" y="1050"/>
                    </a:lnTo>
                    <a:lnTo>
                      <a:pt x="1185" y="1003"/>
                    </a:lnTo>
                    <a:lnTo>
                      <a:pt x="1397" y="966"/>
                    </a:lnTo>
                    <a:lnTo>
                      <a:pt x="1838" y="898"/>
                    </a:lnTo>
                    <a:lnTo>
                      <a:pt x="2349" y="827"/>
                    </a:lnTo>
                    <a:lnTo>
                      <a:pt x="2771" y="769"/>
                    </a:lnTo>
                    <a:lnTo>
                      <a:pt x="3188" y="722"/>
                    </a:lnTo>
                    <a:lnTo>
                      <a:pt x="3514" y="683"/>
                    </a:lnTo>
                    <a:lnTo>
                      <a:pt x="3772" y="653"/>
                    </a:lnTo>
                    <a:lnTo>
                      <a:pt x="4056" y="628"/>
                    </a:lnTo>
                    <a:lnTo>
                      <a:pt x="4370" y="594"/>
                    </a:lnTo>
                    <a:lnTo>
                      <a:pt x="4619" y="569"/>
                    </a:lnTo>
                    <a:lnTo>
                      <a:pt x="4933" y="536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invGray">
              <a:xfrm>
                <a:off x="531" y="2171"/>
                <a:ext cx="714" cy="295"/>
              </a:xfrm>
              <a:custGeom>
                <a:avLst/>
                <a:gdLst/>
                <a:ahLst/>
                <a:cxnLst>
                  <a:cxn ang="0">
                    <a:pos x="0" y="250"/>
                  </a:cxn>
                  <a:cxn ang="0">
                    <a:pos x="24" y="233"/>
                  </a:cxn>
                  <a:cxn ang="0">
                    <a:pos x="48" y="211"/>
                  </a:cxn>
                  <a:cxn ang="0">
                    <a:pos x="73" y="197"/>
                  </a:cxn>
                  <a:cxn ang="0">
                    <a:pos x="129" y="170"/>
                  </a:cxn>
                  <a:cxn ang="0">
                    <a:pos x="220" y="129"/>
                  </a:cxn>
                  <a:cxn ang="0">
                    <a:pos x="391" y="76"/>
                  </a:cxn>
                  <a:cxn ang="0">
                    <a:pos x="556" y="27"/>
                  </a:cxn>
                  <a:cxn ang="0">
                    <a:pos x="713" y="0"/>
                  </a:cxn>
                  <a:cxn ang="0">
                    <a:pos x="569" y="52"/>
                  </a:cxn>
                  <a:cxn ang="0">
                    <a:pos x="460" y="88"/>
                  </a:cxn>
                  <a:cxn ang="0">
                    <a:pos x="349" y="129"/>
                  </a:cxn>
                  <a:cxn ang="0">
                    <a:pos x="252" y="162"/>
                  </a:cxn>
                  <a:cxn ang="0">
                    <a:pos x="145" y="203"/>
                  </a:cxn>
                  <a:cxn ang="0">
                    <a:pos x="85" y="245"/>
                  </a:cxn>
                  <a:cxn ang="0">
                    <a:pos x="65" y="274"/>
                  </a:cxn>
                  <a:cxn ang="0">
                    <a:pos x="39" y="288"/>
                  </a:cxn>
                  <a:cxn ang="0">
                    <a:pos x="16" y="294"/>
                  </a:cxn>
                  <a:cxn ang="0">
                    <a:pos x="6" y="286"/>
                  </a:cxn>
                  <a:cxn ang="0">
                    <a:pos x="0" y="274"/>
                  </a:cxn>
                  <a:cxn ang="0">
                    <a:pos x="0" y="250"/>
                  </a:cxn>
                </a:cxnLst>
                <a:rect l="0" t="0" r="r" b="b"/>
                <a:pathLst>
                  <a:path w="714" h="295">
                    <a:moveTo>
                      <a:pt x="0" y="250"/>
                    </a:moveTo>
                    <a:lnTo>
                      <a:pt x="24" y="233"/>
                    </a:lnTo>
                    <a:lnTo>
                      <a:pt x="48" y="211"/>
                    </a:lnTo>
                    <a:lnTo>
                      <a:pt x="73" y="197"/>
                    </a:lnTo>
                    <a:lnTo>
                      <a:pt x="129" y="170"/>
                    </a:lnTo>
                    <a:lnTo>
                      <a:pt x="220" y="129"/>
                    </a:lnTo>
                    <a:lnTo>
                      <a:pt x="391" y="76"/>
                    </a:lnTo>
                    <a:lnTo>
                      <a:pt x="556" y="27"/>
                    </a:lnTo>
                    <a:lnTo>
                      <a:pt x="713" y="0"/>
                    </a:lnTo>
                    <a:lnTo>
                      <a:pt x="569" y="52"/>
                    </a:lnTo>
                    <a:lnTo>
                      <a:pt x="460" y="88"/>
                    </a:lnTo>
                    <a:lnTo>
                      <a:pt x="349" y="129"/>
                    </a:lnTo>
                    <a:lnTo>
                      <a:pt x="252" y="162"/>
                    </a:lnTo>
                    <a:lnTo>
                      <a:pt x="145" y="203"/>
                    </a:lnTo>
                    <a:lnTo>
                      <a:pt x="85" y="245"/>
                    </a:lnTo>
                    <a:lnTo>
                      <a:pt x="65" y="274"/>
                    </a:lnTo>
                    <a:lnTo>
                      <a:pt x="39" y="288"/>
                    </a:lnTo>
                    <a:lnTo>
                      <a:pt x="16" y="294"/>
                    </a:lnTo>
                    <a:lnTo>
                      <a:pt x="6" y="286"/>
                    </a:lnTo>
                    <a:lnTo>
                      <a:pt x="0" y="274"/>
                    </a:lnTo>
                    <a:lnTo>
                      <a:pt x="0" y="250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33475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按一下以編輯母片次標題樣式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0CD3-B045-4C14-872D-52BC937DEDD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7986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4AE57-5841-4E18-BA50-19600536CBE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4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49878-B596-40C7-84BB-8BD3C3564A78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64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E0843-02ED-4834-8DC6-11432C560CA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6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B1B66-64DF-42D6-BACA-B48E0E6B6184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39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0811-34FE-450A-8607-5496A4983DAE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49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A3724-0B38-4BF4-8CD5-14C355B34A0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555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5228-1E7A-41A0-A8B4-BFCF64F7DABC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5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8F76-0E24-4BDD-8200-3D10E055653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956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050E5-E0F9-465F-AF08-1DE1F59F70B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25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7620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1A1C-0593-43C3-8F9F-82AF8A605772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1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53176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-16932" y="1808164"/>
            <a:ext cx="12272433" cy="5106987"/>
            <a:chOff x="-8" y="1139"/>
            <a:chExt cx="5798" cy="3217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-8" y="1844"/>
              <a:ext cx="5798" cy="2512"/>
              <a:chOff x="-8" y="1844"/>
              <a:chExt cx="5798" cy="2512"/>
            </a:xfrm>
          </p:grpSpPr>
          <p:sp>
            <p:nvSpPr>
              <p:cNvPr id="3074" name="Rectangle 2"/>
              <p:cNvSpPr>
                <a:spLocks noChangeArrowheads="1"/>
              </p:cNvSpPr>
              <p:nvPr/>
            </p:nvSpPr>
            <p:spPr bwMode="hidden">
              <a:xfrm>
                <a:off x="-8" y="1844"/>
                <a:ext cx="5798" cy="2059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  <p:sp>
            <p:nvSpPr>
              <p:cNvPr id="3075" name="Rectangle 3"/>
              <p:cNvSpPr>
                <a:spLocks noChangeArrowheads="1"/>
              </p:cNvSpPr>
              <p:nvPr/>
            </p:nvSpPr>
            <p:spPr bwMode="hidden">
              <a:xfrm>
                <a:off x="-8" y="3903"/>
                <a:ext cx="5798" cy="45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</p:grpSp>
        <p:grpSp>
          <p:nvGrpSpPr>
            <p:cNvPr id="3079" name="Group 7"/>
            <p:cNvGrpSpPr>
              <a:grpSpLocks/>
            </p:cNvGrpSpPr>
            <p:nvPr/>
          </p:nvGrpSpPr>
          <p:grpSpPr bwMode="auto">
            <a:xfrm>
              <a:off x="528" y="1139"/>
              <a:ext cx="5232" cy="1327"/>
              <a:chOff x="528" y="1139"/>
              <a:chExt cx="5232" cy="1327"/>
            </a:xfrm>
          </p:grpSpPr>
          <p:sp>
            <p:nvSpPr>
              <p:cNvPr id="3077" name="Freeform 5"/>
              <p:cNvSpPr>
                <a:spLocks/>
              </p:cNvSpPr>
              <p:nvPr/>
            </p:nvSpPr>
            <p:spPr bwMode="invGray">
              <a:xfrm>
                <a:off x="528" y="1139"/>
                <a:ext cx="5232" cy="1324"/>
              </a:xfrm>
              <a:custGeom>
                <a:avLst/>
                <a:gdLst>
                  <a:gd name="T0" fmla="*/ 4809 w 5232"/>
                  <a:gd name="T1" fmla="*/ 512 h 1324"/>
                  <a:gd name="T2" fmla="*/ 4889 w 5232"/>
                  <a:gd name="T3" fmla="*/ 428 h 1324"/>
                  <a:gd name="T4" fmla="*/ 4787 w 5232"/>
                  <a:gd name="T5" fmla="*/ 373 h 1324"/>
                  <a:gd name="T6" fmla="*/ 4925 w 5232"/>
                  <a:gd name="T7" fmla="*/ 299 h 1324"/>
                  <a:gd name="T8" fmla="*/ 4898 w 5232"/>
                  <a:gd name="T9" fmla="*/ 268 h 1324"/>
                  <a:gd name="T10" fmla="*/ 4960 w 5232"/>
                  <a:gd name="T11" fmla="*/ 203 h 1324"/>
                  <a:gd name="T12" fmla="*/ 4965 w 5232"/>
                  <a:gd name="T13" fmla="*/ 138 h 1324"/>
                  <a:gd name="T14" fmla="*/ 4991 w 5232"/>
                  <a:gd name="T15" fmla="*/ 72 h 1324"/>
                  <a:gd name="T16" fmla="*/ 4975 w 5232"/>
                  <a:gd name="T17" fmla="*/ 25 h 1324"/>
                  <a:gd name="T18" fmla="*/ 4532 w 5232"/>
                  <a:gd name="T19" fmla="*/ 107 h 1324"/>
                  <a:gd name="T20" fmla="*/ 3855 w 5232"/>
                  <a:gd name="T21" fmla="*/ 244 h 1324"/>
                  <a:gd name="T22" fmla="*/ 3053 w 5232"/>
                  <a:gd name="T23" fmla="*/ 409 h 1324"/>
                  <a:gd name="T24" fmla="*/ 2644 w 5232"/>
                  <a:gd name="T25" fmla="*/ 501 h 1324"/>
                  <a:gd name="T26" fmla="*/ 2038 w 5232"/>
                  <a:gd name="T27" fmla="*/ 639 h 1324"/>
                  <a:gd name="T28" fmla="*/ 1352 w 5232"/>
                  <a:gd name="T29" fmla="*/ 808 h 1324"/>
                  <a:gd name="T30" fmla="*/ 676 w 5232"/>
                  <a:gd name="T31" fmla="*/ 994 h 1324"/>
                  <a:gd name="T32" fmla="*/ 153 w 5232"/>
                  <a:gd name="T33" fmla="*/ 1182 h 1324"/>
                  <a:gd name="T34" fmla="*/ 24 w 5232"/>
                  <a:gd name="T35" fmla="*/ 1256 h 1324"/>
                  <a:gd name="T36" fmla="*/ 0 w 5232"/>
                  <a:gd name="T37" fmla="*/ 1297 h 1324"/>
                  <a:gd name="T38" fmla="*/ 24 w 5232"/>
                  <a:gd name="T39" fmla="*/ 1323 h 1324"/>
                  <a:gd name="T40" fmla="*/ 93 w 5232"/>
                  <a:gd name="T41" fmla="*/ 1291 h 1324"/>
                  <a:gd name="T42" fmla="*/ 146 w 5232"/>
                  <a:gd name="T43" fmla="*/ 1254 h 1324"/>
                  <a:gd name="T44" fmla="*/ 252 w 5232"/>
                  <a:gd name="T45" fmla="*/ 1211 h 1324"/>
                  <a:gd name="T46" fmla="*/ 392 w 5232"/>
                  <a:gd name="T47" fmla="*/ 1168 h 1324"/>
                  <a:gd name="T48" fmla="*/ 615 w 5232"/>
                  <a:gd name="T49" fmla="*/ 1113 h 1324"/>
                  <a:gd name="T50" fmla="*/ 914 w 5232"/>
                  <a:gd name="T51" fmla="*/ 1050 h 1324"/>
                  <a:gd name="T52" fmla="*/ 1397 w 5232"/>
                  <a:gd name="T53" fmla="*/ 966 h 1324"/>
                  <a:gd name="T54" fmla="*/ 2349 w 5232"/>
                  <a:gd name="T55" fmla="*/ 827 h 1324"/>
                  <a:gd name="T56" fmla="*/ 3188 w 5232"/>
                  <a:gd name="T57" fmla="*/ 722 h 1324"/>
                  <a:gd name="T58" fmla="*/ 3772 w 5232"/>
                  <a:gd name="T59" fmla="*/ 653 h 1324"/>
                  <a:gd name="T60" fmla="*/ 4370 w 5232"/>
                  <a:gd name="T61" fmla="*/ 594 h 1324"/>
                  <a:gd name="T62" fmla="*/ 4933 w 5232"/>
                  <a:gd name="T63" fmla="*/ 536 h 1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232" h="1324">
                    <a:moveTo>
                      <a:pt x="4933" y="536"/>
                    </a:moveTo>
                    <a:lnTo>
                      <a:pt x="4809" y="512"/>
                    </a:lnTo>
                    <a:lnTo>
                      <a:pt x="5157" y="452"/>
                    </a:lnTo>
                    <a:lnTo>
                      <a:pt x="4889" y="428"/>
                    </a:lnTo>
                    <a:lnTo>
                      <a:pt x="5052" y="391"/>
                    </a:lnTo>
                    <a:lnTo>
                      <a:pt x="4787" y="373"/>
                    </a:lnTo>
                    <a:lnTo>
                      <a:pt x="5225" y="287"/>
                    </a:lnTo>
                    <a:lnTo>
                      <a:pt x="4925" y="299"/>
                    </a:lnTo>
                    <a:lnTo>
                      <a:pt x="5110" y="240"/>
                    </a:lnTo>
                    <a:lnTo>
                      <a:pt x="4898" y="268"/>
                    </a:lnTo>
                    <a:lnTo>
                      <a:pt x="5231" y="164"/>
                    </a:lnTo>
                    <a:lnTo>
                      <a:pt x="4960" y="203"/>
                    </a:lnTo>
                    <a:lnTo>
                      <a:pt x="5135" y="117"/>
                    </a:lnTo>
                    <a:lnTo>
                      <a:pt x="4965" y="138"/>
                    </a:lnTo>
                    <a:lnTo>
                      <a:pt x="5209" y="39"/>
                    </a:lnTo>
                    <a:lnTo>
                      <a:pt x="4991" y="72"/>
                    </a:lnTo>
                    <a:lnTo>
                      <a:pt x="5124" y="0"/>
                    </a:lnTo>
                    <a:lnTo>
                      <a:pt x="4975" y="25"/>
                    </a:lnTo>
                    <a:lnTo>
                      <a:pt x="4789" y="60"/>
                    </a:lnTo>
                    <a:lnTo>
                      <a:pt x="4532" y="107"/>
                    </a:lnTo>
                    <a:lnTo>
                      <a:pt x="4115" y="189"/>
                    </a:lnTo>
                    <a:lnTo>
                      <a:pt x="3855" y="244"/>
                    </a:lnTo>
                    <a:lnTo>
                      <a:pt x="3591" y="295"/>
                    </a:lnTo>
                    <a:lnTo>
                      <a:pt x="3053" y="409"/>
                    </a:lnTo>
                    <a:lnTo>
                      <a:pt x="2809" y="463"/>
                    </a:lnTo>
                    <a:lnTo>
                      <a:pt x="2644" y="501"/>
                    </a:lnTo>
                    <a:lnTo>
                      <a:pt x="2375" y="559"/>
                    </a:lnTo>
                    <a:lnTo>
                      <a:pt x="2038" y="639"/>
                    </a:lnTo>
                    <a:lnTo>
                      <a:pt x="1614" y="741"/>
                    </a:lnTo>
                    <a:lnTo>
                      <a:pt x="1352" y="808"/>
                    </a:lnTo>
                    <a:lnTo>
                      <a:pt x="909" y="929"/>
                    </a:lnTo>
                    <a:lnTo>
                      <a:pt x="676" y="994"/>
                    </a:lnTo>
                    <a:lnTo>
                      <a:pt x="279" y="1129"/>
                    </a:lnTo>
                    <a:lnTo>
                      <a:pt x="153" y="1182"/>
                    </a:lnTo>
                    <a:lnTo>
                      <a:pt x="82" y="1217"/>
                    </a:lnTo>
                    <a:lnTo>
                      <a:pt x="24" y="1256"/>
                    </a:lnTo>
                    <a:lnTo>
                      <a:pt x="5" y="1277"/>
                    </a:lnTo>
                    <a:lnTo>
                      <a:pt x="0" y="1297"/>
                    </a:lnTo>
                    <a:lnTo>
                      <a:pt x="6" y="1311"/>
                    </a:lnTo>
                    <a:lnTo>
                      <a:pt x="24" y="1323"/>
                    </a:lnTo>
                    <a:lnTo>
                      <a:pt x="57" y="1321"/>
                    </a:lnTo>
                    <a:lnTo>
                      <a:pt x="93" y="1291"/>
                    </a:lnTo>
                    <a:lnTo>
                      <a:pt x="114" y="1272"/>
                    </a:lnTo>
                    <a:lnTo>
                      <a:pt x="146" y="1254"/>
                    </a:lnTo>
                    <a:lnTo>
                      <a:pt x="187" y="1232"/>
                    </a:lnTo>
                    <a:lnTo>
                      <a:pt x="252" y="1211"/>
                    </a:lnTo>
                    <a:lnTo>
                      <a:pt x="308" y="1191"/>
                    </a:lnTo>
                    <a:lnTo>
                      <a:pt x="392" y="1168"/>
                    </a:lnTo>
                    <a:lnTo>
                      <a:pt x="487" y="1142"/>
                    </a:lnTo>
                    <a:lnTo>
                      <a:pt x="615" y="1113"/>
                    </a:lnTo>
                    <a:lnTo>
                      <a:pt x="756" y="1082"/>
                    </a:lnTo>
                    <a:lnTo>
                      <a:pt x="914" y="1050"/>
                    </a:lnTo>
                    <a:lnTo>
                      <a:pt x="1185" y="1003"/>
                    </a:lnTo>
                    <a:lnTo>
                      <a:pt x="1397" y="966"/>
                    </a:lnTo>
                    <a:lnTo>
                      <a:pt x="1838" y="898"/>
                    </a:lnTo>
                    <a:lnTo>
                      <a:pt x="2349" y="827"/>
                    </a:lnTo>
                    <a:lnTo>
                      <a:pt x="2771" y="769"/>
                    </a:lnTo>
                    <a:lnTo>
                      <a:pt x="3188" y="722"/>
                    </a:lnTo>
                    <a:lnTo>
                      <a:pt x="3514" y="683"/>
                    </a:lnTo>
                    <a:lnTo>
                      <a:pt x="3772" y="653"/>
                    </a:lnTo>
                    <a:lnTo>
                      <a:pt x="4056" y="628"/>
                    </a:lnTo>
                    <a:lnTo>
                      <a:pt x="4370" y="594"/>
                    </a:lnTo>
                    <a:lnTo>
                      <a:pt x="4619" y="569"/>
                    </a:lnTo>
                    <a:lnTo>
                      <a:pt x="4933" y="536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invGray">
              <a:xfrm>
                <a:off x="531" y="2171"/>
                <a:ext cx="714" cy="295"/>
              </a:xfrm>
              <a:custGeom>
                <a:avLst/>
                <a:gdLst>
                  <a:gd name="T0" fmla="*/ 0 w 714"/>
                  <a:gd name="T1" fmla="*/ 250 h 295"/>
                  <a:gd name="T2" fmla="*/ 24 w 714"/>
                  <a:gd name="T3" fmla="*/ 233 h 295"/>
                  <a:gd name="T4" fmla="*/ 48 w 714"/>
                  <a:gd name="T5" fmla="*/ 211 h 295"/>
                  <a:gd name="T6" fmla="*/ 73 w 714"/>
                  <a:gd name="T7" fmla="*/ 197 h 295"/>
                  <a:gd name="T8" fmla="*/ 129 w 714"/>
                  <a:gd name="T9" fmla="*/ 170 h 295"/>
                  <a:gd name="T10" fmla="*/ 220 w 714"/>
                  <a:gd name="T11" fmla="*/ 129 h 295"/>
                  <a:gd name="T12" fmla="*/ 391 w 714"/>
                  <a:gd name="T13" fmla="*/ 76 h 295"/>
                  <a:gd name="T14" fmla="*/ 556 w 714"/>
                  <a:gd name="T15" fmla="*/ 27 h 295"/>
                  <a:gd name="T16" fmla="*/ 713 w 714"/>
                  <a:gd name="T17" fmla="*/ 0 h 295"/>
                  <a:gd name="T18" fmla="*/ 569 w 714"/>
                  <a:gd name="T19" fmla="*/ 52 h 295"/>
                  <a:gd name="T20" fmla="*/ 460 w 714"/>
                  <a:gd name="T21" fmla="*/ 88 h 295"/>
                  <a:gd name="T22" fmla="*/ 349 w 714"/>
                  <a:gd name="T23" fmla="*/ 129 h 295"/>
                  <a:gd name="T24" fmla="*/ 252 w 714"/>
                  <a:gd name="T25" fmla="*/ 162 h 295"/>
                  <a:gd name="T26" fmla="*/ 145 w 714"/>
                  <a:gd name="T27" fmla="*/ 203 h 295"/>
                  <a:gd name="T28" fmla="*/ 85 w 714"/>
                  <a:gd name="T29" fmla="*/ 245 h 295"/>
                  <a:gd name="T30" fmla="*/ 65 w 714"/>
                  <a:gd name="T31" fmla="*/ 274 h 295"/>
                  <a:gd name="T32" fmla="*/ 39 w 714"/>
                  <a:gd name="T33" fmla="*/ 288 h 295"/>
                  <a:gd name="T34" fmla="*/ 16 w 714"/>
                  <a:gd name="T35" fmla="*/ 294 h 295"/>
                  <a:gd name="T36" fmla="*/ 6 w 714"/>
                  <a:gd name="T37" fmla="*/ 286 h 295"/>
                  <a:gd name="T38" fmla="*/ 0 w 714"/>
                  <a:gd name="T39" fmla="*/ 274 h 295"/>
                  <a:gd name="T40" fmla="*/ 0 w 714"/>
                  <a:gd name="T41" fmla="*/ 25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4" h="295">
                    <a:moveTo>
                      <a:pt x="0" y="250"/>
                    </a:moveTo>
                    <a:lnTo>
                      <a:pt x="24" y="233"/>
                    </a:lnTo>
                    <a:lnTo>
                      <a:pt x="48" y="211"/>
                    </a:lnTo>
                    <a:lnTo>
                      <a:pt x="73" y="197"/>
                    </a:lnTo>
                    <a:lnTo>
                      <a:pt x="129" y="170"/>
                    </a:lnTo>
                    <a:lnTo>
                      <a:pt x="220" y="129"/>
                    </a:lnTo>
                    <a:lnTo>
                      <a:pt x="391" y="76"/>
                    </a:lnTo>
                    <a:lnTo>
                      <a:pt x="556" y="27"/>
                    </a:lnTo>
                    <a:lnTo>
                      <a:pt x="713" y="0"/>
                    </a:lnTo>
                    <a:lnTo>
                      <a:pt x="569" y="52"/>
                    </a:lnTo>
                    <a:lnTo>
                      <a:pt x="460" y="88"/>
                    </a:lnTo>
                    <a:lnTo>
                      <a:pt x="349" y="129"/>
                    </a:lnTo>
                    <a:lnTo>
                      <a:pt x="252" y="162"/>
                    </a:lnTo>
                    <a:lnTo>
                      <a:pt x="145" y="203"/>
                    </a:lnTo>
                    <a:lnTo>
                      <a:pt x="85" y="245"/>
                    </a:lnTo>
                    <a:lnTo>
                      <a:pt x="65" y="274"/>
                    </a:lnTo>
                    <a:lnTo>
                      <a:pt x="39" y="288"/>
                    </a:lnTo>
                    <a:lnTo>
                      <a:pt x="16" y="294"/>
                    </a:lnTo>
                    <a:lnTo>
                      <a:pt x="6" y="286"/>
                    </a:lnTo>
                    <a:lnTo>
                      <a:pt x="0" y="274"/>
                    </a:lnTo>
                    <a:lnTo>
                      <a:pt x="0" y="250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</p:grpSp>
      </p:grp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33475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按一下以編輯母片次標題樣式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911B0B9-B2E8-4A70-817F-D76E17672438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01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27637-3C1D-4FAB-981B-117A7B04F601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4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39FDF-80FB-4E25-969B-9E21D82A59C2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76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EB690-B1C0-4B69-8D34-E2DE995DA2B2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356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F50AF-972E-46B5-A33B-16D2A3D30641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974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E570E-65DA-4BB9-9515-27D806E705FC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778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D60A6-E8D8-4F76-8EC6-01BA5BA77FB3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498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F4422-D4D2-437F-AFFD-CCBB3083C6B7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0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37385-FA1A-46BE-96FE-0B6D29C8437D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31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0D9B3-5671-475B-A097-2BF55469F153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4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9570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7620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35C70-BA60-48EC-9C02-5DC5C920653B}" type="slidenum">
              <a:rPr lang="en-US" altLang="zh-TW">
                <a:solidFill>
                  <a:srgbClr val="000080"/>
                </a:solidFill>
              </a:rPr>
              <a:pPr/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87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-16932" y="1808164"/>
            <a:ext cx="12272433" cy="5106987"/>
            <a:chOff x="-8" y="1139"/>
            <a:chExt cx="5798" cy="321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-8" y="1844"/>
              <a:ext cx="5798" cy="2512"/>
              <a:chOff x="-8" y="1844"/>
              <a:chExt cx="5798" cy="2512"/>
            </a:xfrm>
          </p:grpSpPr>
          <p:sp>
            <p:nvSpPr>
              <p:cNvPr id="9" name="Rectangle 2"/>
              <p:cNvSpPr>
                <a:spLocks noChangeArrowheads="1"/>
              </p:cNvSpPr>
              <p:nvPr/>
            </p:nvSpPr>
            <p:spPr bwMode="hidden">
              <a:xfrm>
                <a:off x="-8" y="1844"/>
                <a:ext cx="5798" cy="2059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" name="Rectangle 3"/>
              <p:cNvSpPr>
                <a:spLocks noChangeArrowheads="1"/>
              </p:cNvSpPr>
              <p:nvPr/>
            </p:nvSpPr>
            <p:spPr bwMode="hidden">
              <a:xfrm>
                <a:off x="-8" y="3903"/>
                <a:ext cx="5798" cy="45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28" y="1139"/>
              <a:ext cx="5232" cy="1327"/>
              <a:chOff x="528" y="1139"/>
              <a:chExt cx="5232" cy="1327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invGray">
              <a:xfrm>
                <a:off x="528" y="1139"/>
                <a:ext cx="5232" cy="1324"/>
              </a:xfrm>
              <a:custGeom>
                <a:avLst/>
                <a:gdLst/>
                <a:ahLst/>
                <a:cxnLst>
                  <a:cxn ang="0">
                    <a:pos x="4809" y="512"/>
                  </a:cxn>
                  <a:cxn ang="0">
                    <a:pos x="4889" y="428"/>
                  </a:cxn>
                  <a:cxn ang="0">
                    <a:pos x="4787" y="373"/>
                  </a:cxn>
                  <a:cxn ang="0">
                    <a:pos x="4925" y="299"/>
                  </a:cxn>
                  <a:cxn ang="0">
                    <a:pos x="4898" y="268"/>
                  </a:cxn>
                  <a:cxn ang="0">
                    <a:pos x="4960" y="203"/>
                  </a:cxn>
                  <a:cxn ang="0">
                    <a:pos x="4965" y="138"/>
                  </a:cxn>
                  <a:cxn ang="0">
                    <a:pos x="4991" y="72"/>
                  </a:cxn>
                  <a:cxn ang="0">
                    <a:pos x="4975" y="25"/>
                  </a:cxn>
                  <a:cxn ang="0">
                    <a:pos x="4532" y="107"/>
                  </a:cxn>
                  <a:cxn ang="0">
                    <a:pos x="3855" y="244"/>
                  </a:cxn>
                  <a:cxn ang="0">
                    <a:pos x="3053" y="409"/>
                  </a:cxn>
                  <a:cxn ang="0">
                    <a:pos x="2644" y="501"/>
                  </a:cxn>
                  <a:cxn ang="0">
                    <a:pos x="2038" y="639"/>
                  </a:cxn>
                  <a:cxn ang="0">
                    <a:pos x="1352" y="808"/>
                  </a:cxn>
                  <a:cxn ang="0">
                    <a:pos x="676" y="994"/>
                  </a:cxn>
                  <a:cxn ang="0">
                    <a:pos x="153" y="1182"/>
                  </a:cxn>
                  <a:cxn ang="0">
                    <a:pos x="24" y="1256"/>
                  </a:cxn>
                  <a:cxn ang="0">
                    <a:pos x="0" y="1297"/>
                  </a:cxn>
                  <a:cxn ang="0">
                    <a:pos x="24" y="1323"/>
                  </a:cxn>
                  <a:cxn ang="0">
                    <a:pos x="93" y="1291"/>
                  </a:cxn>
                  <a:cxn ang="0">
                    <a:pos x="146" y="1254"/>
                  </a:cxn>
                  <a:cxn ang="0">
                    <a:pos x="252" y="1211"/>
                  </a:cxn>
                  <a:cxn ang="0">
                    <a:pos x="392" y="1168"/>
                  </a:cxn>
                  <a:cxn ang="0">
                    <a:pos x="615" y="1113"/>
                  </a:cxn>
                  <a:cxn ang="0">
                    <a:pos x="914" y="1050"/>
                  </a:cxn>
                  <a:cxn ang="0">
                    <a:pos x="1397" y="966"/>
                  </a:cxn>
                  <a:cxn ang="0">
                    <a:pos x="2349" y="827"/>
                  </a:cxn>
                  <a:cxn ang="0">
                    <a:pos x="3188" y="722"/>
                  </a:cxn>
                  <a:cxn ang="0">
                    <a:pos x="3772" y="653"/>
                  </a:cxn>
                  <a:cxn ang="0">
                    <a:pos x="4370" y="594"/>
                  </a:cxn>
                  <a:cxn ang="0">
                    <a:pos x="4933" y="536"/>
                  </a:cxn>
                </a:cxnLst>
                <a:rect l="0" t="0" r="r" b="b"/>
                <a:pathLst>
                  <a:path w="5232" h="1324">
                    <a:moveTo>
                      <a:pt x="4933" y="536"/>
                    </a:moveTo>
                    <a:lnTo>
                      <a:pt x="4809" y="512"/>
                    </a:lnTo>
                    <a:lnTo>
                      <a:pt x="5157" y="452"/>
                    </a:lnTo>
                    <a:lnTo>
                      <a:pt x="4889" y="428"/>
                    </a:lnTo>
                    <a:lnTo>
                      <a:pt x="5052" y="391"/>
                    </a:lnTo>
                    <a:lnTo>
                      <a:pt x="4787" y="373"/>
                    </a:lnTo>
                    <a:lnTo>
                      <a:pt x="5225" y="287"/>
                    </a:lnTo>
                    <a:lnTo>
                      <a:pt x="4925" y="299"/>
                    </a:lnTo>
                    <a:lnTo>
                      <a:pt x="5110" y="240"/>
                    </a:lnTo>
                    <a:lnTo>
                      <a:pt x="4898" y="268"/>
                    </a:lnTo>
                    <a:lnTo>
                      <a:pt x="5231" y="164"/>
                    </a:lnTo>
                    <a:lnTo>
                      <a:pt x="4960" y="203"/>
                    </a:lnTo>
                    <a:lnTo>
                      <a:pt x="5135" y="117"/>
                    </a:lnTo>
                    <a:lnTo>
                      <a:pt x="4965" y="138"/>
                    </a:lnTo>
                    <a:lnTo>
                      <a:pt x="5209" y="39"/>
                    </a:lnTo>
                    <a:lnTo>
                      <a:pt x="4991" y="72"/>
                    </a:lnTo>
                    <a:lnTo>
                      <a:pt x="5124" y="0"/>
                    </a:lnTo>
                    <a:lnTo>
                      <a:pt x="4975" y="25"/>
                    </a:lnTo>
                    <a:lnTo>
                      <a:pt x="4789" y="60"/>
                    </a:lnTo>
                    <a:lnTo>
                      <a:pt x="4532" y="107"/>
                    </a:lnTo>
                    <a:lnTo>
                      <a:pt x="4115" y="189"/>
                    </a:lnTo>
                    <a:lnTo>
                      <a:pt x="3855" y="244"/>
                    </a:lnTo>
                    <a:lnTo>
                      <a:pt x="3591" y="295"/>
                    </a:lnTo>
                    <a:lnTo>
                      <a:pt x="3053" y="409"/>
                    </a:lnTo>
                    <a:lnTo>
                      <a:pt x="2809" y="463"/>
                    </a:lnTo>
                    <a:lnTo>
                      <a:pt x="2644" y="501"/>
                    </a:lnTo>
                    <a:lnTo>
                      <a:pt x="2375" y="559"/>
                    </a:lnTo>
                    <a:lnTo>
                      <a:pt x="2038" y="639"/>
                    </a:lnTo>
                    <a:lnTo>
                      <a:pt x="1614" y="741"/>
                    </a:lnTo>
                    <a:lnTo>
                      <a:pt x="1352" y="808"/>
                    </a:lnTo>
                    <a:lnTo>
                      <a:pt x="909" y="929"/>
                    </a:lnTo>
                    <a:lnTo>
                      <a:pt x="676" y="994"/>
                    </a:lnTo>
                    <a:lnTo>
                      <a:pt x="279" y="1129"/>
                    </a:lnTo>
                    <a:lnTo>
                      <a:pt x="153" y="1182"/>
                    </a:lnTo>
                    <a:lnTo>
                      <a:pt x="82" y="1217"/>
                    </a:lnTo>
                    <a:lnTo>
                      <a:pt x="24" y="1256"/>
                    </a:lnTo>
                    <a:lnTo>
                      <a:pt x="5" y="1277"/>
                    </a:lnTo>
                    <a:lnTo>
                      <a:pt x="0" y="1297"/>
                    </a:lnTo>
                    <a:lnTo>
                      <a:pt x="6" y="1311"/>
                    </a:lnTo>
                    <a:lnTo>
                      <a:pt x="24" y="1323"/>
                    </a:lnTo>
                    <a:lnTo>
                      <a:pt x="57" y="1321"/>
                    </a:lnTo>
                    <a:lnTo>
                      <a:pt x="93" y="1291"/>
                    </a:lnTo>
                    <a:lnTo>
                      <a:pt x="114" y="1272"/>
                    </a:lnTo>
                    <a:lnTo>
                      <a:pt x="146" y="1254"/>
                    </a:lnTo>
                    <a:lnTo>
                      <a:pt x="187" y="1232"/>
                    </a:lnTo>
                    <a:lnTo>
                      <a:pt x="252" y="1211"/>
                    </a:lnTo>
                    <a:lnTo>
                      <a:pt x="308" y="1191"/>
                    </a:lnTo>
                    <a:lnTo>
                      <a:pt x="392" y="1168"/>
                    </a:lnTo>
                    <a:lnTo>
                      <a:pt x="487" y="1142"/>
                    </a:lnTo>
                    <a:lnTo>
                      <a:pt x="615" y="1113"/>
                    </a:lnTo>
                    <a:lnTo>
                      <a:pt x="756" y="1082"/>
                    </a:lnTo>
                    <a:lnTo>
                      <a:pt x="914" y="1050"/>
                    </a:lnTo>
                    <a:lnTo>
                      <a:pt x="1185" y="1003"/>
                    </a:lnTo>
                    <a:lnTo>
                      <a:pt x="1397" y="966"/>
                    </a:lnTo>
                    <a:lnTo>
                      <a:pt x="1838" y="898"/>
                    </a:lnTo>
                    <a:lnTo>
                      <a:pt x="2349" y="827"/>
                    </a:lnTo>
                    <a:lnTo>
                      <a:pt x="2771" y="769"/>
                    </a:lnTo>
                    <a:lnTo>
                      <a:pt x="3188" y="722"/>
                    </a:lnTo>
                    <a:lnTo>
                      <a:pt x="3514" y="683"/>
                    </a:lnTo>
                    <a:lnTo>
                      <a:pt x="3772" y="653"/>
                    </a:lnTo>
                    <a:lnTo>
                      <a:pt x="4056" y="628"/>
                    </a:lnTo>
                    <a:lnTo>
                      <a:pt x="4370" y="594"/>
                    </a:lnTo>
                    <a:lnTo>
                      <a:pt x="4619" y="569"/>
                    </a:lnTo>
                    <a:lnTo>
                      <a:pt x="4933" y="536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invGray">
              <a:xfrm>
                <a:off x="531" y="2171"/>
                <a:ext cx="714" cy="295"/>
              </a:xfrm>
              <a:custGeom>
                <a:avLst/>
                <a:gdLst/>
                <a:ahLst/>
                <a:cxnLst>
                  <a:cxn ang="0">
                    <a:pos x="0" y="250"/>
                  </a:cxn>
                  <a:cxn ang="0">
                    <a:pos x="24" y="233"/>
                  </a:cxn>
                  <a:cxn ang="0">
                    <a:pos x="48" y="211"/>
                  </a:cxn>
                  <a:cxn ang="0">
                    <a:pos x="73" y="197"/>
                  </a:cxn>
                  <a:cxn ang="0">
                    <a:pos x="129" y="170"/>
                  </a:cxn>
                  <a:cxn ang="0">
                    <a:pos x="220" y="129"/>
                  </a:cxn>
                  <a:cxn ang="0">
                    <a:pos x="391" y="76"/>
                  </a:cxn>
                  <a:cxn ang="0">
                    <a:pos x="556" y="27"/>
                  </a:cxn>
                  <a:cxn ang="0">
                    <a:pos x="713" y="0"/>
                  </a:cxn>
                  <a:cxn ang="0">
                    <a:pos x="569" y="52"/>
                  </a:cxn>
                  <a:cxn ang="0">
                    <a:pos x="460" y="88"/>
                  </a:cxn>
                  <a:cxn ang="0">
                    <a:pos x="349" y="129"/>
                  </a:cxn>
                  <a:cxn ang="0">
                    <a:pos x="252" y="162"/>
                  </a:cxn>
                  <a:cxn ang="0">
                    <a:pos x="145" y="203"/>
                  </a:cxn>
                  <a:cxn ang="0">
                    <a:pos x="85" y="245"/>
                  </a:cxn>
                  <a:cxn ang="0">
                    <a:pos x="65" y="274"/>
                  </a:cxn>
                  <a:cxn ang="0">
                    <a:pos x="39" y="288"/>
                  </a:cxn>
                  <a:cxn ang="0">
                    <a:pos x="16" y="294"/>
                  </a:cxn>
                  <a:cxn ang="0">
                    <a:pos x="6" y="286"/>
                  </a:cxn>
                  <a:cxn ang="0">
                    <a:pos x="0" y="274"/>
                  </a:cxn>
                  <a:cxn ang="0">
                    <a:pos x="0" y="250"/>
                  </a:cxn>
                </a:cxnLst>
                <a:rect l="0" t="0" r="r" b="b"/>
                <a:pathLst>
                  <a:path w="714" h="295">
                    <a:moveTo>
                      <a:pt x="0" y="250"/>
                    </a:moveTo>
                    <a:lnTo>
                      <a:pt x="24" y="233"/>
                    </a:lnTo>
                    <a:lnTo>
                      <a:pt x="48" y="211"/>
                    </a:lnTo>
                    <a:lnTo>
                      <a:pt x="73" y="197"/>
                    </a:lnTo>
                    <a:lnTo>
                      <a:pt x="129" y="170"/>
                    </a:lnTo>
                    <a:lnTo>
                      <a:pt x="220" y="129"/>
                    </a:lnTo>
                    <a:lnTo>
                      <a:pt x="391" y="76"/>
                    </a:lnTo>
                    <a:lnTo>
                      <a:pt x="556" y="27"/>
                    </a:lnTo>
                    <a:lnTo>
                      <a:pt x="713" y="0"/>
                    </a:lnTo>
                    <a:lnTo>
                      <a:pt x="569" y="52"/>
                    </a:lnTo>
                    <a:lnTo>
                      <a:pt x="460" y="88"/>
                    </a:lnTo>
                    <a:lnTo>
                      <a:pt x="349" y="129"/>
                    </a:lnTo>
                    <a:lnTo>
                      <a:pt x="252" y="162"/>
                    </a:lnTo>
                    <a:lnTo>
                      <a:pt x="145" y="203"/>
                    </a:lnTo>
                    <a:lnTo>
                      <a:pt x="85" y="245"/>
                    </a:lnTo>
                    <a:lnTo>
                      <a:pt x="65" y="274"/>
                    </a:lnTo>
                    <a:lnTo>
                      <a:pt x="39" y="288"/>
                    </a:lnTo>
                    <a:lnTo>
                      <a:pt x="16" y="294"/>
                    </a:lnTo>
                    <a:lnTo>
                      <a:pt x="6" y="286"/>
                    </a:lnTo>
                    <a:lnTo>
                      <a:pt x="0" y="274"/>
                    </a:lnTo>
                    <a:lnTo>
                      <a:pt x="0" y="250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33475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按一下以編輯母片次標題樣式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0CD3-B045-4C14-872D-52BC937DEDD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299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4AE57-5841-4E18-BA50-19600536CBE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08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49878-B596-40C7-84BB-8BD3C3564A78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341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E0843-02ED-4834-8DC6-11432C560CA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1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B1B66-64DF-42D6-BACA-B48E0E6B6184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33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0811-34FE-450A-8607-5496A4983DAE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846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A3724-0B38-4BF4-8CD5-14C355B34A0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965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5228-1E7A-41A0-A8B4-BFCF64F7DABC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592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8F76-0E24-4BDD-8200-3D10E055653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7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0091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050E5-E0F9-465F-AF08-1DE1F59F70B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427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7620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1A1C-0593-43C3-8F9F-82AF8A605772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107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-16932" y="1808164"/>
            <a:ext cx="12272433" cy="5106987"/>
            <a:chOff x="-8" y="1139"/>
            <a:chExt cx="5798" cy="321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-8" y="1844"/>
              <a:ext cx="5798" cy="2512"/>
              <a:chOff x="-8" y="1844"/>
              <a:chExt cx="5798" cy="2512"/>
            </a:xfrm>
          </p:grpSpPr>
          <p:sp>
            <p:nvSpPr>
              <p:cNvPr id="9" name="Rectangle 2"/>
              <p:cNvSpPr>
                <a:spLocks noChangeArrowheads="1"/>
              </p:cNvSpPr>
              <p:nvPr/>
            </p:nvSpPr>
            <p:spPr bwMode="hidden">
              <a:xfrm>
                <a:off x="-8" y="1844"/>
                <a:ext cx="5798" cy="2059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" name="Rectangle 3"/>
              <p:cNvSpPr>
                <a:spLocks noChangeArrowheads="1"/>
              </p:cNvSpPr>
              <p:nvPr/>
            </p:nvSpPr>
            <p:spPr bwMode="hidden">
              <a:xfrm>
                <a:off x="-8" y="3903"/>
                <a:ext cx="5798" cy="45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28" y="1139"/>
              <a:ext cx="5232" cy="1327"/>
              <a:chOff x="528" y="1139"/>
              <a:chExt cx="5232" cy="1327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invGray">
              <a:xfrm>
                <a:off x="528" y="1139"/>
                <a:ext cx="5232" cy="1324"/>
              </a:xfrm>
              <a:custGeom>
                <a:avLst/>
                <a:gdLst/>
                <a:ahLst/>
                <a:cxnLst>
                  <a:cxn ang="0">
                    <a:pos x="4809" y="512"/>
                  </a:cxn>
                  <a:cxn ang="0">
                    <a:pos x="4889" y="428"/>
                  </a:cxn>
                  <a:cxn ang="0">
                    <a:pos x="4787" y="373"/>
                  </a:cxn>
                  <a:cxn ang="0">
                    <a:pos x="4925" y="299"/>
                  </a:cxn>
                  <a:cxn ang="0">
                    <a:pos x="4898" y="268"/>
                  </a:cxn>
                  <a:cxn ang="0">
                    <a:pos x="4960" y="203"/>
                  </a:cxn>
                  <a:cxn ang="0">
                    <a:pos x="4965" y="138"/>
                  </a:cxn>
                  <a:cxn ang="0">
                    <a:pos x="4991" y="72"/>
                  </a:cxn>
                  <a:cxn ang="0">
                    <a:pos x="4975" y="25"/>
                  </a:cxn>
                  <a:cxn ang="0">
                    <a:pos x="4532" y="107"/>
                  </a:cxn>
                  <a:cxn ang="0">
                    <a:pos x="3855" y="244"/>
                  </a:cxn>
                  <a:cxn ang="0">
                    <a:pos x="3053" y="409"/>
                  </a:cxn>
                  <a:cxn ang="0">
                    <a:pos x="2644" y="501"/>
                  </a:cxn>
                  <a:cxn ang="0">
                    <a:pos x="2038" y="639"/>
                  </a:cxn>
                  <a:cxn ang="0">
                    <a:pos x="1352" y="808"/>
                  </a:cxn>
                  <a:cxn ang="0">
                    <a:pos x="676" y="994"/>
                  </a:cxn>
                  <a:cxn ang="0">
                    <a:pos x="153" y="1182"/>
                  </a:cxn>
                  <a:cxn ang="0">
                    <a:pos x="24" y="1256"/>
                  </a:cxn>
                  <a:cxn ang="0">
                    <a:pos x="0" y="1297"/>
                  </a:cxn>
                  <a:cxn ang="0">
                    <a:pos x="24" y="1323"/>
                  </a:cxn>
                  <a:cxn ang="0">
                    <a:pos x="93" y="1291"/>
                  </a:cxn>
                  <a:cxn ang="0">
                    <a:pos x="146" y="1254"/>
                  </a:cxn>
                  <a:cxn ang="0">
                    <a:pos x="252" y="1211"/>
                  </a:cxn>
                  <a:cxn ang="0">
                    <a:pos x="392" y="1168"/>
                  </a:cxn>
                  <a:cxn ang="0">
                    <a:pos x="615" y="1113"/>
                  </a:cxn>
                  <a:cxn ang="0">
                    <a:pos x="914" y="1050"/>
                  </a:cxn>
                  <a:cxn ang="0">
                    <a:pos x="1397" y="966"/>
                  </a:cxn>
                  <a:cxn ang="0">
                    <a:pos x="2349" y="827"/>
                  </a:cxn>
                  <a:cxn ang="0">
                    <a:pos x="3188" y="722"/>
                  </a:cxn>
                  <a:cxn ang="0">
                    <a:pos x="3772" y="653"/>
                  </a:cxn>
                  <a:cxn ang="0">
                    <a:pos x="4370" y="594"/>
                  </a:cxn>
                  <a:cxn ang="0">
                    <a:pos x="4933" y="536"/>
                  </a:cxn>
                </a:cxnLst>
                <a:rect l="0" t="0" r="r" b="b"/>
                <a:pathLst>
                  <a:path w="5232" h="1324">
                    <a:moveTo>
                      <a:pt x="4933" y="536"/>
                    </a:moveTo>
                    <a:lnTo>
                      <a:pt x="4809" y="512"/>
                    </a:lnTo>
                    <a:lnTo>
                      <a:pt x="5157" y="452"/>
                    </a:lnTo>
                    <a:lnTo>
                      <a:pt x="4889" y="428"/>
                    </a:lnTo>
                    <a:lnTo>
                      <a:pt x="5052" y="391"/>
                    </a:lnTo>
                    <a:lnTo>
                      <a:pt x="4787" y="373"/>
                    </a:lnTo>
                    <a:lnTo>
                      <a:pt x="5225" y="287"/>
                    </a:lnTo>
                    <a:lnTo>
                      <a:pt x="4925" y="299"/>
                    </a:lnTo>
                    <a:lnTo>
                      <a:pt x="5110" y="240"/>
                    </a:lnTo>
                    <a:lnTo>
                      <a:pt x="4898" y="268"/>
                    </a:lnTo>
                    <a:lnTo>
                      <a:pt x="5231" y="164"/>
                    </a:lnTo>
                    <a:lnTo>
                      <a:pt x="4960" y="203"/>
                    </a:lnTo>
                    <a:lnTo>
                      <a:pt x="5135" y="117"/>
                    </a:lnTo>
                    <a:lnTo>
                      <a:pt x="4965" y="138"/>
                    </a:lnTo>
                    <a:lnTo>
                      <a:pt x="5209" y="39"/>
                    </a:lnTo>
                    <a:lnTo>
                      <a:pt x="4991" y="72"/>
                    </a:lnTo>
                    <a:lnTo>
                      <a:pt x="5124" y="0"/>
                    </a:lnTo>
                    <a:lnTo>
                      <a:pt x="4975" y="25"/>
                    </a:lnTo>
                    <a:lnTo>
                      <a:pt x="4789" y="60"/>
                    </a:lnTo>
                    <a:lnTo>
                      <a:pt x="4532" y="107"/>
                    </a:lnTo>
                    <a:lnTo>
                      <a:pt x="4115" y="189"/>
                    </a:lnTo>
                    <a:lnTo>
                      <a:pt x="3855" y="244"/>
                    </a:lnTo>
                    <a:lnTo>
                      <a:pt x="3591" y="295"/>
                    </a:lnTo>
                    <a:lnTo>
                      <a:pt x="3053" y="409"/>
                    </a:lnTo>
                    <a:lnTo>
                      <a:pt x="2809" y="463"/>
                    </a:lnTo>
                    <a:lnTo>
                      <a:pt x="2644" y="501"/>
                    </a:lnTo>
                    <a:lnTo>
                      <a:pt x="2375" y="559"/>
                    </a:lnTo>
                    <a:lnTo>
                      <a:pt x="2038" y="639"/>
                    </a:lnTo>
                    <a:lnTo>
                      <a:pt x="1614" y="741"/>
                    </a:lnTo>
                    <a:lnTo>
                      <a:pt x="1352" y="808"/>
                    </a:lnTo>
                    <a:lnTo>
                      <a:pt x="909" y="929"/>
                    </a:lnTo>
                    <a:lnTo>
                      <a:pt x="676" y="994"/>
                    </a:lnTo>
                    <a:lnTo>
                      <a:pt x="279" y="1129"/>
                    </a:lnTo>
                    <a:lnTo>
                      <a:pt x="153" y="1182"/>
                    </a:lnTo>
                    <a:lnTo>
                      <a:pt x="82" y="1217"/>
                    </a:lnTo>
                    <a:lnTo>
                      <a:pt x="24" y="1256"/>
                    </a:lnTo>
                    <a:lnTo>
                      <a:pt x="5" y="1277"/>
                    </a:lnTo>
                    <a:lnTo>
                      <a:pt x="0" y="1297"/>
                    </a:lnTo>
                    <a:lnTo>
                      <a:pt x="6" y="1311"/>
                    </a:lnTo>
                    <a:lnTo>
                      <a:pt x="24" y="1323"/>
                    </a:lnTo>
                    <a:lnTo>
                      <a:pt x="57" y="1321"/>
                    </a:lnTo>
                    <a:lnTo>
                      <a:pt x="93" y="1291"/>
                    </a:lnTo>
                    <a:lnTo>
                      <a:pt x="114" y="1272"/>
                    </a:lnTo>
                    <a:lnTo>
                      <a:pt x="146" y="1254"/>
                    </a:lnTo>
                    <a:lnTo>
                      <a:pt x="187" y="1232"/>
                    </a:lnTo>
                    <a:lnTo>
                      <a:pt x="252" y="1211"/>
                    </a:lnTo>
                    <a:lnTo>
                      <a:pt x="308" y="1191"/>
                    </a:lnTo>
                    <a:lnTo>
                      <a:pt x="392" y="1168"/>
                    </a:lnTo>
                    <a:lnTo>
                      <a:pt x="487" y="1142"/>
                    </a:lnTo>
                    <a:lnTo>
                      <a:pt x="615" y="1113"/>
                    </a:lnTo>
                    <a:lnTo>
                      <a:pt x="756" y="1082"/>
                    </a:lnTo>
                    <a:lnTo>
                      <a:pt x="914" y="1050"/>
                    </a:lnTo>
                    <a:lnTo>
                      <a:pt x="1185" y="1003"/>
                    </a:lnTo>
                    <a:lnTo>
                      <a:pt x="1397" y="966"/>
                    </a:lnTo>
                    <a:lnTo>
                      <a:pt x="1838" y="898"/>
                    </a:lnTo>
                    <a:lnTo>
                      <a:pt x="2349" y="827"/>
                    </a:lnTo>
                    <a:lnTo>
                      <a:pt x="2771" y="769"/>
                    </a:lnTo>
                    <a:lnTo>
                      <a:pt x="3188" y="722"/>
                    </a:lnTo>
                    <a:lnTo>
                      <a:pt x="3514" y="683"/>
                    </a:lnTo>
                    <a:lnTo>
                      <a:pt x="3772" y="653"/>
                    </a:lnTo>
                    <a:lnTo>
                      <a:pt x="4056" y="628"/>
                    </a:lnTo>
                    <a:lnTo>
                      <a:pt x="4370" y="594"/>
                    </a:lnTo>
                    <a:lnTo>
                      <a:pt x="4619" y="569"/>
                    </a:lnTo>
                    <a:lnTo>
                      <a:pt x="4933" y="536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invGray">
              <a:xfrm>
                <a:off x="531" y="2171"/>
                <a:ext cx="714" cy="295"/>
              </a:xfrm>
              <a:custGeom>
                <a:avLst/>
                <a:gdLst/>
                <a:ahLst/>
                <a:cxnLst>
                  <a:cxn ang="0">
                    <a:pos x="0" y="250"/>
                  </a:cxn>
                  <a:cxn ang="0">
                    <a:pos x="24" y="233"/>
                  </a:cxn>
                  <a:cxn ang="0">
                    <a:pos x="48" y="211"/>
                  </a:cxn>
                  <a:cxn ang="0">
                    <a:pos x="73" y="197"/>
                  </a:cxn>
                  <a:cxn ang="0">
                    <a:pos x="129" y="170"/>
                  </a:cxn>
                  <a:cxn ang="0">
                    <a:pos x="220" y="129"/>
                  </a:cxn>
                  <a:cxn ang="0">
                    <a:pos x="391" y="76"/>
                  </a:cxn>
                  <a:cxn ang="0">
                    <a:pos x="556" y="27"/>
                  </a:cxn>
                  <a:cxn ang="0">
                    <a:pos x="713" y="0"/>
                  </a:cxn>
                  <a:cxn ang="0">
                    <a:pos x="569" y="52"/>
                  </a:cxn>
                  <a:cxn ang="0">
                    <a:pos x="460" y="88"/>
                  </a:cxn>
                  <a:cxn ang="0">
                    <a:pos x="349" y="129"/>
                  </a:cxn>
                  <a:cxn ang="0">
                    <a:pos x="252" y="162"/>
                  </a:cxn>
                  <a:cxn ang="0">
                    <a:pos x="145" y="203"/>
                  </a:cxn>
                  <a:cxn ang="0">
                    <a:pos x="85" y="245"/>
                  </a:cxn>
                  <a:cxn ang="0">
                    <a:pos x="65" y="274"/>
                  </a:cxn>
                  <a:cxn ang="0">
                    <a:pos x="39" y="288"/>
                  </a:cxn>
                  <a:cxn ang="0">
                    <a:pos x="16" y="294"/>
                  </a:cxn>
                  <a:cxn ang="0">
                    <a:pos x="6" y="286"/>
                  </a:cxn>
                  <a:cxn ang="0">
                    <a:pos x="0" y="274"/>
                  </a:cxn>
                  <a:cxn ang="0">
                    <a:pos x="0" y="250"/>
                  </a:cxn>
                </a:cxnLst>
                <a:rect l="0" t="0" r="r" b="b"/>
                <a:pathLst>
                  <a:path w="714" h="295">
                    <a:moveTo>
                      <a:pt x="0" y="250"/>
                    </a:moveTo>
                    <a:lnTo>
                      <a:pt x="24" y="233"/>
                    </a:lnTo>
                    <a:lnTo>
                      <a:pt x="48" y="211"/>
                    </a:lnTo>
                    <a:lnTo>
                      <a:pt x="73" y="197"/>
                    </a:lnTo>
                    <a:lnTo>
                      <a:pt x="129" y="170"/>
                    </a:lnTo>
                    <a:lnTo>
                      <a:pt x="220" y="129"/>
                    </a:lnTo>
                    <a:lnTo>
                      <a:pt x="391" y="76"/>
                    </a:lnTo>
                    <a:lnTo>
                      <a:pt x="556" y="27"/>
                    </a:lnTo>
                    <a:lnTo>
                      <a:pt x="713" y="0"/>
                    </a:lnTo>
                    <a:lnTo>
                      <a:pt x="569" y="52"/>
                    </a:lnTo>
                    <a:lnTo>
                      <a:pt x="460" y="88"/>
                    </a:lnTo>
                    <a:lnTo>
                      <a:pt x="349" y="129"/>
                    </a:lnTo>
                    <a:lnTo>
                      <a:pt x="252" y="162"/>
                    </a:lnTo>
                    <a:lnTo>
                      <a:pt x="145" y="203"/>
                    </a:lnTo>
                    <a:lnTo>
                      <a:pt x="85" y="245"/>
                    </a:lnTo>
                    <a:lnTo>
                      <a:pt x="65" y="274"/>
                    </a:lnTo>
                    <a:lnTo>
                      <a:pt x="39" y="288"/>
                    </a:lnTo>
                    <a:lnTo>
                      <a:pt x="16" y="294"/>
                    </a:lnTo>
                    <a:lnTo>
                      <a:pt x="6" y="286"/>
                    </a:lnTo>
                    <a:lnTo>
                      <a:pt x="0" y="274"/>
                    </a:lnTo>
                    <a:lnTo>
                      <a:pt x="0" y="250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33475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按一下以編輯母片次標題樣式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0CD3-B045-4C14-872D-52BC937DEDD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712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4AE57-5841-4E18-BA50-19600536CBE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52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49878-B596-40C7-84BB-8BD3C3564A78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37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E0843-02ED-4834-8DC6-11432C560CA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420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B1B66-64DF-42D6-BACA-B48E0E6B6184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45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0811-34FE-450A-8607-5496A4983DAE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775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A3724-0B38-4BF4-8CD5-14C355B34A0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445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5228-1E7A-41A0-A8B4-BFCF64F7DABC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0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10736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8F76-0E24-4BDD-8200-3D10E055653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90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050E5-E0F9-465F-AF08-1DE1F59F70B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990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7620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1A1C-0593-43C3-8F9F-82AF8A605772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454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16932" y="1808164"/>
            <a:ext cx="12272433" cy="5106987"/>
            <a:chOff x="-8" y="1139"/>
            <a:chExt cx="5798" cy="3217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8" y="1844"/>
              <a:ext cx="5798" cy="2512"/>
              <a:chOff x="-8" y="1844"/>
              <a:chExt cx="5798" cy="2512"/>
            </a:xfrm>
          </p:grpSpPr>
          <p:sp>
            <p:nvSpPr>
              <p:cNvPr id="9" name="Rectangle 2"/>
              <p:cNvSpPr>
                <a:spLocks noChangeArrowheads="1"/>
              </p:cNvSpPr>
              <p:nvPr/>
            </p:nvSpPr>
            <p:spPr bwMode="hidden">
              <a:xfrm>
                <a:off x="-8" y="1844"/>
                <a:ext cx="5798" cy="2059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" name="Rectangle 3"/>
              <p:cNvSpPr>
                <a:spLocks noChangeArrowheads="1"/>
              </p:cNvSpPr>
              <p:nvPr/>
            </p:nvSpPr>
            <p:spPr bwMode="hidden">
              <a:xfrm>
                <a:off x="-8" y="3903"/>
                <a:ext cx="5798" cy="45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528" y="1139"/>
              <a:ext cx="5232" cy="1327"/>
              <a:chOff x="528" y="1139"/>
              <a:chExt cx="5232" cy="1327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invGray">
              <a:xfrm>
                <a:off x="528" y="1139"/>
                <a:ext cx="5232" cy="1324"/>
              </a:xfrm>
              <a:custGeom>
                <a:avLst/>
                <a:gdLst/>
                <a:ahLst/>
                <a:cxnLst>
                  <a:cxn ang="0">
                    <a:pos x="4809" y="512"/>
                  </a:cxn>
                  <a:cxn ang="0">
                    <a:pos x="4889" y="428"/>
                  </a:cxn>
                  <a:cxn ang="0">
                    <a:pos x="4787" y="373"/>
                  </a:cxn>
                  <a:cxn ang="0">
                    <a:pos x="4925" y="299"/>
                  </a:cxn>
                  <a:cxn ang="0">
                    <a:pos x="4898" y="268"/>
                  </a:cxn>
                  <a:cxn ang="0">
                    <a:pos x="4960" y="203"/>
                  </a:cxn>
                  <a:cxn ang="0">
                    <a:pos x="4965" y="138"/>
                  </a:cxn>
                  <a:cxn ang="0">
                    <a:pos x="4991" y="72"/>
                  </a:cxn>
                  <a:cxn ang="0">
                    <a:pos x="4975" y="25"/>
                  </a:cxn>
                  <a:cxn ang="0">
                    <a:pos x="4532" y="107"/>
                  </a:cxn>
                  <a:cxn ang="0">
                    <a:pos x="3855" y="244"/>
                  </a:cxn>
                  <a:cxn ang="0">
                    <a:pos x="3053" y="409"/>
                  </a:cxn>
                  <a:cxn ang="0">
                    <a:pos x="2644" y="501"/>
                  </a:cxn>
                  <a:cxn ang="0">
                    <a:pos x="2038" y="639"/>
                  </a:cxn>
                  <a:cxn ang="0">
                    <a:pos x="1352" y="808"/>
                  </a:cxn>
                  <a:cxn ang="0">
                    <a:pos x="676" y="994"/>
                  </a:cxn>
                  <a:cxn ang="0">
                    <a:pos x="153" y="1182"/>
                  </a:cxn>
                  <a:cxn ang="0">
                    <a:pos x="24" y="1256"/>
                  </a:cxn>
                  <a:cxn ang="0">
                    <a:pos x="0" y="1297"/>
                  </a:cxn>
                  <a:cxn ang="0">
                    <a:pos x="24" y="1323"/>
                  </a:cxn>
                  <a:cxn ang="0">
                    <a:pos x="93" y="1291"/>
                  </a:cxn>
                  <a:cxn ang="0">
                    <a:pos x="146" y="1254"/>
                  </a:cxn>
                  <a:cxn ang="0">
                    <a:pos x="252" y="1211"/>
                  </a:cxn>
                  <a:cxn ang="0">
                    <a:pos x="392" y="1168"/>
                  </a:cxn>
                  <a:cxn ang="0">
                    <a:pos x="615" y="1113"/>
                  </a:cxn>
                  <a:cxn ang="0">
                    <a:pos x="914" y="1050"/>
                  </a:cxn>
                  <a:cxn ang="0">
                    <a:pos x="1397" y="966"/>
                  </a:cxn>
                  <a:cxn ang="0">
                    <a:pos x="2349" y="827"/>
                  </a:cxn>
                  <a:cxn ang="0">
                    <a:pos x="3188" y="722"/>
                  </a:cxn>
                  <a:cxn ang="0">
                    <a:pos x="3772" y="653"/>
                  </a:cxn>
                  <a:cxn ang="0">
                    <a:pos x="4370" y="594"/>
                  </a:cxn>
                  <a:cxn ang="0">
                    <a:pos x="4933" y="536"/>
                  </a:cxn>
                </a:cxnLst>
                <a:rect l="0" t="0" r="r" b="b"/>
                <a:pathLst>
                  <a:path w="5232" h="1324">
                    <a:moveTo>
                      <a:pt x="4933" y="536"/>
                    </a:moveTo>
                    <a:lnTo>
                      <a:pt x="4809" y="512"/>
                    </a:lnTo>
                    <a:lnTo>
                      <a:pt x="5157" y="452"/>
                    </a:lnTo>
                    <a:lnTo>
                      <a:pt x="4889" y="428"/>
                    </a:lnTo>
                    <a:lnTo>
                      <a:pt x="5052" y="391"/>
                    </a:lnTo>
                    <a:lnTo>
                      <a:pt x="4787" y="373"/>
                    </a:lnTo>
                    <a:lnTo>
                      <a:pt x="5225" y="287"/>
                    </a:lnTo>
                    <a:lnTo>
                      <a:pt x="4925" y="299"/>
                    </a:lnTo>
                    <a:lnTo>
                      <a:pt x="5110" y="240"/>
                    </a:lnTo>
                    <a:lnTo>
                      <a:pt x="4898" y="268"/>
                    </a:lnTo>
                    <a:lnTo>
                      <a:pt x="5231" y="164"/>
                    </a:lnTo>
                    <a:lnTo>
                      <a:pt x="4960" y="203"/>
                    </a:lnTo>
                    <a:lnTo>
                      <a:pt x="5135" y="117"/>
                    </a:lnTo>
                    <a:lnTo>
                      <a:pt x="4965" y="138"/>
                    </a:lnTo>
                    <a:lnTo>
                      <a:pt x="5209" y="39"/>
                    </a:lnTo>
                    <a:lnTo>
                      <a:pt x="4991" y="72"/>
                    </a:lnTo>
                    <a:lnTo>
                      <a:pt x="5124" y="0"/>
                    </a:lnTo>
                    <a:lnTo>
                      <a:pt x="4975" y="25"/>
                    </a:lnTo>
                    <a:lnTo>
                      <a:pt x="4789" y="60"/>
                    </a:lnTo>
                    <a:lnTo>
                      <a:pt x="4532" y="107"/>
                    </a:lnTo>
                    <a:lnTo>
                      <a:pt x="4115" y="189"/>
                    </a:lnTo>
                    <a:lnTo>
                      <a:pt x="3855" y="244"/>
                    </a:lnTo>
                    <a:lnTo>
                      <a:pt x="3591" y="295"/>
                    </a:lnTo>
                    <a:lnTo>
                      <a:pt x="3053" y="409"/>
                    </a:lnTo>
                    <a:lnTo>
                      <a:pt x="2809" y="463"/>
                    </a:lnTo>
                    <a:lnTo>
                      <a:pt x="2644" y="501"/>
                    </a:lnTo>
                    <a:lnTo>
                      <a:pt x="2375" y="559"/>
                    </a:lnTo>
                    <a:lnTo>
                      <a:pt x="2038" y="639"/>
                    </a:lnTo>
                    <a:lnTo>
                      <a:pt x="1614" y="741"/>
                    </a:lnTo>
                    <a:lnTo>
                      <a:pt x="1352" y="808"/>
                    </a:lnTo>
                    <a:lnTo>
                      <a:pt x="909" y="929"/>
                    </a:lnTo>
                    <a:lnTo>
                      <a:pt x="676" y="994"/>
                    </a:lnTo>
                    <a:lnTo>
                      <a:pt x="279" y="1129"/>
                    </a:lnTo>
                    <a:lnTo>
                      <a:pt x="153" y="1182"/>
                    </a:lnTo>
                    <a:lnTo>
                      <a:pt x="82" y="1217"/>
                    </a:lnTo>
                    <a:lnTo>
                      <a:pt x="24" y="1256"/>
                    </a:lnTo>
                    <a:lnTo>
                      <a:pt x="5" y="1277"/>
                    </a:lnTo>
                    <a:lnTo>
                      <a:pt x="0" y="1297"/>
                    </a:lnTo>
                    <a:lnTo>
                      <a:pt x="6" y="1311"/>
                    </a:lnTo>
                    <a:lnTo>
                      <a:pt x="24" y="1323"/>
                    </a:lnTo>
                    <a:lnTo>
                      <a:pt x="57" y="1321"/>
                    </a:lnTo>
                    <a:lnTo>
                      <a:pt x="93" y="1291"/>
                    </a:lnTo>
                    <a:lnTo>
                      <a:pt x="114" y="1272"/>
                    </a:lnTo>
                    <a:lnTo>
                      <a:pt x="146" y="1254"/>
                    </a:lnTo>
                    <a:lnTo>
                      <a:pt x="187" y="1232"/>
                    </a:lnTo>
                    <a:lnTo>
                      <a:pt x="252" y="1211"/>
                    </a:lnTo>
                    <a:lnTo>
                      <a:pt x="308" y="1191"/>
                    </a:lnTo>
                    <a:lnTo>
                      <a:pt x="392" y="1168"/>
                    </a:lnTo>
                    <a:lnTo>
                      <a:pt x="487" y="1142"/>
                    </a:lnTo>
                    <a:lnTo>
                      <a:pt x="615" y="1113"/>
                    </a:lnTo>
                    <a:lnTo>
                      <a:pt x="756" y="1082"/>
                    </a:lnTo>
                    <a:lnTo>
                      <a:pt x="914" y="1050"/>
                    </a:lnTo>
                    <a:lnTo>
                      <a:pt x="1185" y="1003"/>
                    </a:lnTo>
                    <a:lnTo>
                      <a:pt x="1397" y="966"/>
                    </a:lnTo>
                    <a:lnTo>
                      <a:pt x="1838" y="898"/>
                    </a:lnTo>
                    <a:lnTo>
                      <a:pt x="2349" y="827"/>
                    </a:lnTo>
                    <a:lnTo>
                      <a:pt x="2771" y="769"/>
                    </a:lnTo>
                    <a:lnTo>
                      <a:pt x="3188" y="722"/>
                    </a:lnTo>
                    <a:lnTo>
                      <a:pt x="3514" y="683"/>
                    </a:lnTo>
                    <a:lnTo>
                      <a:pt x="3772" y="653"/>
                    </a:lnTo>
                    <a:lnTo>
                      <a:pt x="4056" y="628"/>
                    </a:lnTo>
                    <a:lnTo>
                      <a:pt x="4370" y="594"/>
                    </a:lnTo>
                    <a:lnTo>
                      <a:pt x="4619" y="569"/>
                    </a:lnTo>
                    <a:lnTo>
                      <a:pt x="4933" y="536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invGray">
              <a:xfrm>
                <a:off x="531" y="2171"/>
                <a:ext cx="714" cy="295"/>
              </a:xfrm>
              <a:custGeom>
                <a:avLst/>
                <a:gdLst/>
                <a:ahLst/>
                <a:cxnLst>
                  <a:cxn ang="0">
                    <a:pos x="0" y="250"/>
                  </a:cxn>
                  <a:cxn ang="0">
                    <a:pos x="24" y="233"/>
                  </a:cxn>
                  <a:cxn ang="0">
                    <a:pos x="48" y="211"/>
                  </a:cxn>
                  <a:cxn ang="0">
                    <a:pos x="73" y="197"/>
                  </a:cxn>
                  <a:cxn ang="0">
                    <a:pos x="129" y="170"/>
                  </a:cxn>
                  <a:cxn ang="0">
                    <a:pos x="220" y="129"/>
                  </a:cxn>
                  <a:cxn ang="0">
                    <a:pos x="391" y="76"/>
                  </a:cxn>
                  <a:cxn ang="0">
                    <a:pos x="556" y="27"/>
                  </a:cxn>
                  <a:cxn ang="0">
                    <a:pos x="713" y="0"/>
                  </a:cxn>
                  <a:cxn ang="0">
                    <a:pos x="569" y="52"/>
                  </a:cxn>
                  <a:cxn ang="0">
                    <a:pos x="460" y="88"/>
                  </a:cxn>
                  <a:cxn ang="0">
                    <a:pos x="349" y="129"/>
                  </a:cxn>
                  <a:cxn ang="0">
                    <a:pos x="252" y="162"/>
                  </a:cxn>
                  <a:cxn ang="0">
                    <a:pos x="145" y="203"/>
                  </a:cxn>
                  <a:cxn ang="0">
                    <a:pos x="85" y="245"/>
                  </a:cxn>
                  <a:cxn ang="0">
                    <a:pos x="65" y="274"/>
                  </a:cxn>
                  <a:cxn ang="0">
                    <a:pos x="39" y="288"/>
                  </a:cxn>
                  <a:cxn ang="0">
                    <a:pos x="16" y="294"/>
                  </a:cxn>
                  <a:cxn ang="0">
                    <a:pos x="6" y="286"/>
                  </a:cxn>
                  <a:cxn ang="0">
                    <a:pos x="0" y="274"/>
                  </a:cxn>
                  <a:cxn ang="0">
                    <a:pos x="0" y="250"/>
                  </a:cxn>
                </a:cxnLst>
                <a:rect l="0" t="0" r="r" b="b"/>
                <a:pathLst>
                  <a:path w="714" h="295">
                    <a:moveTo>
                      <a:pt x="0" y="250"/>
                    </a:moveTo>
                    <a:lnTo>
                      <a:pt x="24" y="233"/>
                    </a:lnTo>
                    <a:lnTo>
                      <a:pt x="48" y="211"/>
                    </a:lnTo>
                    <a:lnTo>
                      <a:pt x="73" y="197"/>
                    </a:lnTo>
                    <a:lnTo>
                      <a:pt x="129" y="170"/>
                    </a:lnTo>
                    <a:lnTo>
                      <a:pt x="220" y="129"/>
                    </a:lnTo>
                    <a:lnTo>
                      <a:pt x="391" y="76"/>
                    </a:lnTo>
                    <a:lnTo>
                      <a:pt x="556" y="27"/>
                    </a:lnTo>
                    <a:lnTo>
                      <a:pt x="713" y="0"/>
                    </a:lnTo>
                    <a:lnTo>
                      <a:pt x="569" y="52"/>
                    </a:lnTo>
                    <a:lnTo>
                      <a:pt x="460" y="88"/>
                    </a:lnTo>
                    <a:lnTo>
                      <a:pt x="349" y="129"/>
                    </a:lnTo>
                    <a:lnTo>
                      <a:pt x="252" y="162"/>
                    </a:lnTo>
                    <a:lnTo>
                      <a:pt x="145" y="203"/>
                    </a:lnTo>
                    <a:lnTo>
                      <a:pt x="85" y="245"/>
                    </a:lnTo>
                    <a:lnTo>
                      <a:pt x="65" y="274"/>
                    </a:lnTo>
                    <a:lnTo>
                      <a:pt x="39" y="288"/>
                    </a:lnTo>
                    <a:lnTo>
                      <a:pt x="16" y="294"/>
                    </a:lnTo>
                    <a:lnTo>
                      <a:pt x="6" y="286"/>
                    </a:lnTo>
                    <a:lnTo>
                      <a:pt x="0" y="274"/>
                    </a:lnTo>
                    <a:lnTo>
                      <a:pt x="0" y="250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33475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按一下以編輯母片次標題樣式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0CD3-B045-4C14-872D-52BC937DEDD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04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4AE57-5841-4E18-BA50-19600536CBE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502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49878-B596-40C7-84BB-8BD3C3564A78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485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2133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E0843-02ED-4834-8DC6-11432C560CA7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853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B1B66-64DF-42D6-BACA-B48E0E6B6184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068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0811-34FE-450A-8607-5496A4983DAE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476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A3724-0B38-4BF4-8CD5-14C355B34A06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4400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5228-1E7A-41A0-A8B4-BFCF64F7DABC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450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8F76-0E24-4BDD-8200-3D10E055653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975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050E5-E0F9-465F-AF08-1DE1F59F70BA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108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7620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8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1A1C-0593-43C3-8F9F-82AF8A605772}" type="slidenum">
              <a:rPr lang="en-US" altLang="zh-TW">
                <a:solidFill>
                  <a:srgbClr val="00008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1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43AB4-1D1A-47E9-9D09-7FF27C921E45}" type="datetimeFigureOut">
              <a:rPr lang="zh-TW" altLang="en-US" smtClean="0"/>
              <a:t>2015/9/7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C34EEC3-18E0-4A77-9770-12780E13B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956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/>
          <p:cNvGrpSpPr>
            <a:grpSpLocks/>
          </p:cNvGrpSpPr>
          <p:nvPr/>
        </p:nvGrpSpPr>
        <p:grpSpPr bwMode="auto">
          <a:xfrm>
            <a:off x="-16932" y="49214"/>
            <a:ext cx="12272433" cy="6865937"/>
            <a:chOff x="-8" y="31"/>
            <a:chExt cx="5798" cy="4325"/>
          </a:xfrm>
        </p:grpSpPr>
        <p:grpSp>
          <p:nvGrpSpPr>
            <p:cNvPr id="5128" name="Group 4"/>
            <p:cNvGrpSpPr>
              <a:grpSpLocks/>
            </p:cNvGrpSpPr>
            <p:nvPr/>
          </p:nvGrpSpPr>
          <p:grpSpPr bwMode="auto">
            <a:xfrm>
              <a:off x="-8" y="960"/>
              <a:ext cx="5798" cy="3396"/>
              <a:chOff x="-8" y="960"/>
              <a:chExt cx="5798" cy="3396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hidden">
              <a:xfrm>
                <a:off x="-8" y="960"/>
                <a:ext cx="5798" cy="278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hidden">
              <a:xfrm>
                <a:off x="-8" y="3744"/>
                <a:ext cx="5798" cy="6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5129" name="Group 7"/>
            <p:cNvGrpSpPr>
              <a:grpSpLocks/>
            </p:cNvGrpSpPr>
            <p:nvPr/>
          </p:nvGrpSpPr>
          <p:grpSpPr bwMode="auto">
            <a:xfrm>
              <a:off x="203" y="31"/>
              <a:ext cx="3850" cy="679"/>
              <a:chOff x="203" y="31"/>
              <a:chExt cx="3850" cy="679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invGray">
              <a:xfrm>
                <a:off x="203" y="31"/>
                <a:ext cx="3850" cy="677"/>
              </a:xfrm>
              <a:custGeom>
                <a:avLst/>
                <a:gdLst/>
                <a:ahLst/>
                <a:cxnLst>
                  <a:cxn ang="0">
                    <a:pos x="3539" y="262"/>
                  </a:cxn>
                  <a:cxn ang="0">
                    <a:pos x="3598" y="219"/>
                  </a:cxn>
                  <a:cxn ang="0">
                    <a:pos x="3523" y="191"/>
                  </a:cxn>
                  <a:cxn ang="0">
                    <a:pos x="3624" y="153"/>
                  </a:cxn>
                  <a:cxn ang="0">
                    <a:pos x="3604" y="137"/>
                  </a:cxn>
                  <a:cxn ang="0">
                    <a:pos x="3650" y="104"/>
                  </a:cxn>
                  <a:cxn ang="0">
                    <a:pos x="3654" y="71"/>
                  </a:cxn>
                  <a:cxn ang="0">
                    <a:pos x="3673" y="37"/>
                  </a:cxn>
                  <a:cxn ang="0">
                    <a:pos x="3661" y="13"/>
                  </a:cxn>
                  <a:cxn ang="0">
                    <a:pos x="3335" y="55"/>
                  </a:cxn>
                  <a:cxn ang="0">
                    <a:pos x="2837" y="125"/>
                  </a:cxn>
                  <a:cxn ang="0">
                    <a:pos x="2247" y="209"/>
                  </a:cxn>
                  <a:cxn ang="0">
                    <a:pos x="1946" y="256"/>
                  </a:cxn>
                  <a:cxn ang="0">
                    <a:pos x="1500" y="327"/>
                  </a:cxn>
                  <a:cxn ang="0">
                    <a:pos x="995" y="413"/>
                  </a:cxn>
                  <a:cxn ang="0">
                    <a:pos x="498" y="508"/>
                  </a:cxn>
                  <a:cxn ang="0">
                    <a:pos x="113" y="604"/>
                  </a:cxn>
                  <a:cxn ang="0">
                    <a:pos x="18" y="642"/>
                  </a:cxn>
                  <a:cxn ang="0">
                    <a:pos x="0" y="663"/>
                  </a:cxn>
                  <a:cxn ang="0">
                    <a:pos x="18" y="676"/>
                  </a:cxn>
                  <a:cxn ang="0">
                    <a:pos x="69" y="660"/>
                  </a:cxn>
                  <a:cxn ang="0">
                    <a:pos x="108" y="641"/>
                  </a:cxn>
                  <a:cxn ang="0">
                    <a:pos x="186" y="619"/>
                  </a:cxn>
                  <a:cxn ang="0">
                    <a:pos x="289" y="597"/>
                  </a:cxn>
                  <a:cxn ang="0">
                    <a:pos x="453" y="569"/>
                  </a:cxn>
                  <a:cxn ang="0">
                    <a:pos x="673" y="537"/>
                  </a:cxn>
                  <a:cxn ang="0">
                    <a:pos x="1028" y="494"/>
                  </a:cxn>
                  <a:cxn ang="0">
                    <a:pos x="1729" y="423"/>
                  </a:cxn>
                  <a:cxn ang="0">
                    <a:pos x="2346" y="369"/>
                  </a:cxn>
                  <a:cxn ang="0">
                    <a:pos x="2776" y="334"/>
                  </a:cxn>
                  <a:cxn ang="0">
                    <a:pos x="3216" y="304"/>
                  </a:cxn>
                  <a:cxn ang="0">
                    <a:pos x="3630" y="274"/>
                  </a:cxn>
                </a:cxnLst>
                <a:rect l="0" t="0" r="r" b="b"/>
                <a:pathLst>
                  <a:path w="3850" h="677">
                    <a:moveTo>
                      <a:pt x="3630" y="274"/>
                    </a:moveTo>
                    <a:lnTo>
                      <a:pt x="3539" y="262"/>
                    </a:lnTo>
                    <a:lnTo>
                      <a:pt x="3795" y="231"/>
                    </a:lnTo>
                    <a:lnTo>
                      <a:pt x="3598" y="219"/>
                    </a:lnTo>
                    <a:lnTo>
                      <a:pt x="3718" y="200"/>
                    </a:lnTo>
                    <a:lnTo>
                      <a:pt x="3523" y="191"/>
                    </a:lnTo>
                    <a:lnTo>
                      <a:pt x="3845" y="147"/>
                    </a:lnTo>
                    <a:lnTo>
                      <a:pt x="3624" y="153"/>
                    </a:lnTo>
                    <a:lnTo>
                      <a:pt x="3760" y="123"/>
                    </a:lnTo>
                    <a:lnTo>
                      <a:pt x="3604" y="137"/>
                    </a:lnTo>
                    <a:lnTo>
                      <a:pt x="3849" y="84"/>
                    </a:lnTo>
                    <a:lnTo>
                      <a:pt x="3650" y="104"/>
                    </a:lnTo>
                    <a:lnTo>
                      <a:pt x="3779" y="60"/>
                    </a:lnTo>
                    <a:lnTo>
                      <a:pt x="3654" y="71"/>
                    </a:lnTo>
                    <a:lnTo>
                      <a:pt x="3833" y="20"/>
                    </a:lnTo>
                    <a:lnTo>
                      <a:pt x="3673" y="37"/>
                    </a:lnTo>
                    <a:lnTo>
                      <a:pt x="3771" y="0"/>
                    </a:lnTo>
                    <a:lnTo>
                      <a:pt x="3661" y="13"/>
                    </a:lnTo>
                    <a:lnTo>
                      <a:pt x="3524" y="31"/>
                    </a:lnTo>
                    <a:lnTo>
                      <a:pt x="3335" y="55"/>
                    </a:lnTo>
                    <a:lnTo>
                      <a:pt x="3028" y="97"/>
                    </a:lnTo>
                    <a:lnTo>
                      <a:pt x="2837" y="125"/>
                    </a:lnTo>
                    <a:lnTo>
                      <a:pt x="2643" y="151"/>
                    </a:lnTo>
                    <a:lnTo>
                      <a:pt x="2247" y="209"/>
                    </a:lnTo>
                    <a:lnTo>
                      <a:pt x="2067" y="237"/>
                    </a:lnTo>
                    <a:lnTo>
                      <a:pt x="1946" y="256"/>
                    </a:lnTo>
                    <a:lnTo>
                      <a:pt x="1748" y="286"/>
                    </a:lnTo>
                    <a:lnTo>
                      <a:pt x="1500" y="327"/>
                    </a:lnTo>
                    <a:lnTo>
                      <a:pt x="1188" y="379"/>
                    </a:lnTo>
                    <a:lnTo>
                      <a:pt x="995" y="413"/>
                    </a:lnTo>
                    <a:lnTo>
                      <a:pt x="669" y="475"/>
                    </a:lnTo>
                    <a:lnTo>
                      <a:pt x="498" y="508"/>
                    </a:lnTo>
                    <a:lnTo>
                      <a:pt x="206" y="577"/>
                    </a:lnTo>
                    <a:lnTo>
                      <a:pt x="113" y="604"/>
                    </a:lnTo>
                    <a:lnTo>
                      <a:pt x="61" y="622"/>
                    </a:lnTo>
                    <a:lnTo>
                      <a:pt x="18" y="642"/>
                    </a:lnTo>
                    <a:lnTo>
                      <a:pt x="4" y="653"/>
                    </a:lnTo>
                    <a:lnTo>
                      <a:pt x="0" y="663"/>
                    </a:lnTo>
                    <a:lnTo>
                      <a:pt x="5" y="670"/>
                    </a:lnTo>
                    <a:lnTo>
                      <a:pt x="18" y="676"/>
                    </a:lnTo>
                    <a:lnTo>
                      <a:pt x="42" y="675"/>
                    </a:lnTo>
                    <a:lnTo>
                      <a:pt x="69" y="660"/>
                    </a:lnTo>
                    <a:lnTo>
                      <a:pt x="84" y="650"/>
                    </a:lnTo>
                    <a:lnTo>
                      <a:pt x="108" y="641"/>
                    </a:lnTo>
                    <a:lnTo>
                      <a:pt x="138" y="630"/>
                    </a:lnTo>
                    <a:lnTo>
                      <a:pt x="186" y="619"/>
                    </a:lnTo>
                    <a:lnTo>
                      <a:pt x="227" y="609"/>
                    </a:lnTo>
                    <a:lnTo>
                      <a:pt x="289" y="597"/>
                    </a:lnTo>
                    <a:lnTo>
                      <a:pt x="359" y="584"/>
                    </a:lnTo>
                    <a:lnTo>
                      <a:pt x="453" y="569"/>
                    </a:lnTo>
                    <a:lnTo>
                      <a:pt x="557" y="553"/>
                    </a:lnTo>
                    <a:lnTo>
                      <a:pt x="673" y="537"/>
                    </a:lnTo>
                    <a:lnTo>
                      <a:pt x="872" y="513"/>
                    </a:lnTo>
                    <a:lnTo>
                      <a:pt x="1028" y="494"/>
                    </a:lnTo>
                    <a:lnTo>
                      <a:pt x="1353" y="459"/>
                    </a:lnTo>
                    <a:lnTo>
                      <a:pt x="1729" y="423"/>
                    </a:lnTo>
                    <a:lnTo>
                      <a:pt x="2039" y="393"/>
                    </a:lnTo>
                    <a:lnTo>
                      <a:pt x="2346" y="369"/>
                    </a:lnTo>
                    <a:lnTo>
                      <a:pt x="2586" y="349"/>
                    </a:lnTo>
                    <a:lnTo>
                      <a:pt x="2776" y="334"/>
                    </a:lnTo>
                    <a:lnTo>
                      <a:pt x="2985" y="321"/>
                    </a:lnTo>
                    <a:lnTo>
                      <a:pt x="3216" y="304"/>
                    </a:lnTo>
                    <a:lnTo>
                      <a:pt x="3399" y="291"/>
                    </a:lnTo>
                    <a:lnTo>
                      <a:pt x="3630" y="274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invGray">
              <a:xfrm>
                <a:off x="205" y="559"/>
                <a:ext cx="526" cy="151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8" y="119"/>
                  </a:cxn>
                  <a:cxn ang="0">
                    <a:pos x="36" y="108"/>
                  </a:cxn>
                  <a:cxn ang="0">
                    <a:pos x="54" y="101"/>
                  </a:cxn>
                  <a:cxn ang="0">
                    <a:pos x="95" y="87"/>
                  </a:cxn>
                  <a:cxn ang="0">
                    <a:pos x="162" y="66"/>
                  </a:cxn>
                  <a:cxn ang="0">
                    <a:pos x="288" y="39"/>
                  </a:cxn>
                  <a:cxn ang="0">
                    <a:pos x="410" y="14"/>
                  </a:cxn>
                  <a:cxn ang="0">
                    <a:pos x="525" y="0"/>
                  </a:cxn>
                  <a:cxn ang="0">
                    <a:pos x="419" y="27"/>
                  </a:cxn>
                  <a:cxn ang="0">
                    <a:pos x="339" y="45"/>
                  </a:cxn>
                  <a:cxn ang="0">
                    <a:pos x="257" y="66"/>
                  </a:cxn>
                  <a:cxn ang="0">
                    <a:pos x="186" y="83"/>
                  </a:cxn>
                  <a:cxn ang="0">
                    <a:pos x="107" y="104"/>
                  </a:cxn>
                  <a:cxn ang="0">
                    <a:pos x="63" y="125"/>
                  </a:cxn>
                  <a:cxn ang="0">
                    <a:pos x="48" y="140"/>
                  </a:cxn>
                  <a:cxn ang="0">
                    <a:pos x="29" y="147"/>
                  </a:cxn>
                  <a:cxn ang="0">
                    <a:pos x="12" y="150"/>
                  </a:cxn>
                  <a:cxn ang="0">
                    <a:pos x="5" y="146"/>
                  </a:cxn>
                  <a:cxn ang="0">
                    <a:pos x="0" y="140"/>
                  </a:cxn>
                  <a:cxn ang="0">
                    <a:pos x="0" y="128"/>
                  </a:cxn>
                </a:cxnLst>
                <a:rect l="0" t="0" r="r" b="b"/>
                <a:pathLst>
                  <a:path w="526" h="151">
                    <a:moveTo>
                      <a:pt x="0" y="128"/>
                    </a:moveTo>
                    <a:lnTo>
                      <a:pt x="18" y="119"/>
                    </a:lnTo>
                    <a:lnTo>
                      <a:pt x="36" y="108"/>
                    </a:lnTo>
                    <a:lnTo>
                      <a:pt x="54" y="101"/>
                    </a:lnTo>
                    <a:lnTo>
                      <a:pt x="95" y="87"/>
                    </a:lnTo>
                    <a:lnTo>
                      <a:pt x="162" y="66"/>
                    </a:lnTo>
                    <a:lnTo>
                      <a:pt x="288" y="39"/>
                    </a:lnTo>
                    <a:lnTo>
                      <a:pt x="410" y="14"/>
                    </a:lnTo>
                    <a:lnTo>
                      <a:pt x="525" y="0"/>
                    </a:lnTo>
                    <a:lnTo>
                      <a:pt x="419" y="27"/>
                    </a:lnTo>
                    <a:lnTo>
                      <a:pt x="339" y="45"/>
                    </a:lnTo>
                    <a:lnTo>
                      <a:pt x="257" y="66"/>
                    </a:lnTo>
                    <a:lnTo>
                      <a:pt x="186" y="83"/>
                    </a:lnTo>
                    <a:lnTo>
                      <a:pt x="107" y="104"/>
                    </a:lnTo>
                    <a:lnTo>
                      <a:pt x="63" y="125"/>
                    </a:lnTo>
                    <a:lnTo>
                      <a:pt x="48" y="140"/>
                    </a:lnTo>
                    <a:lnTo>
                      <a:pt x="29" y="147"/>
                    </a:lnTo>
                    <a:lnTo>
                      <a:pt x="12" y="150"/>
                    </a:lnTo>
                    <a:lnTo>
                      <a:pt x="5" y="146"/>
                    </a:lnTo>
                    <a:lnTo>
                      <a:pt x="0" y="140"/>
                    </a:lnTo>
                    <a:lnTo>
                      <a:pt x="0" y="128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D79A1D-287D-4083-8E7F-A9599FFBE68B}" type="slidenum">
              <a:rPr kumimoji="1" lang="en-US" altLang="zh-TW">
                <a:solidFill>
                  <a:srgbClr val="00008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244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/>
          <p:cNvGrpSpPr>
            <a:grpSpLocks/>
          </p:cNvGrpSpPr>
          <p:nvPr/>
        </p:nvGrpSpPr>
        <p:grpSpPr bwMode="auto">
          <a:xfrm>
            <a:off x="-16932" y="49214"/>
            <a:ext cx="12272433" cy="6865937"/>
            <a:chOff x="-8" y="31"/>
            <a:chExt cx="5798" cy="4325"/>
          </a:xfrm>
        </p:grpSpPr>
        <p:grpSp>
          <p:nvGrpSpPr>
            <p:cNvPr id="5128" name="Group 4"/>
            <p:cNvGrpSpPr>
              <a:grpSpLocks/>
            </p:cNvGrpSpPr>
            <p:nvPr/>
          </p:nvGrpSpPr>
          <p:grpSpPr bwMode="auto">
            <a:xfrm>
              <a:off x="-8" y="960"/>
              <a:ext cx="5798" cy="3396"/>
              <a:chOff x="-8" y="960"/>
              <a:chExt cx="5798" cy="3396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hidden">
              <a:xfrm>
                <a:off x="-8" y="960"/>
                <a:ext cx="5798" cy="278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hidden">
              <a:xfrm>
                <a:off x="-8" y="3744"/>
                <a:ext cx="5798" cy="6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5129" name="Group 7"/>
            <p:cNvGrpSpPr>
              <a:grpSpLocks/>
            </p:cNvGrpSpPr>
            <p:nvPr/>
          </p:nvGrpSpPr>
          <p:grpSpPr bwMode="auto">
            <a:xfrm>
              <a:off x="203" y="31"/>
              <a:ext cx="3850" cy="679"/>
              <a:chOff x="203" y="31"/>
              <a:chExt cx="3850" cy="679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invGray">
              <a:xfrm>
                <a:off x="203" y="31"/>
                <a:ext cx="3850" cy="677"/>
              </a:xfrm>
              <a:custGeom>
                <a:avLst/>
                <a:gdLst/>
                <a:ahLst/>
                <a:cxnLst>
                  <a:cxn ang="0">
                    <a:pos x="3539" y="262"/>
                  </a:cxn>
                  <a:cxn ang="0">
                    <a:pos x="3598" y="219"/>
                  </a:cxn>
                  <a:cxn ang="0">
                    <a:pos x="3523" y="191"/>
                  </a:cxn>
                  <a:cxn ang="0">
                    <a:pos x="3624" y="153"/>
                  </a:cxn>
                  <a:cxn ang="0">
                    <a:pos x="3604" y="137"/>
                  </a:cxn>
                  <a:cxn ang="0">
                    <a:pos x="3650" y="104"/>
                  </a:cxn>
                  <a:cxn ang="0">
                    <a:pos x="3654" y="71"/>
                  </a:cxn>
                  <a:cxn ang="0">
                    <a:pos x="3673" y="37"/>
                  </a:cxn>
                  <a:cxn ang="0">
                    <a:pos x="3661" y="13"/>
                  </a:cxn>
                  <a:cxn ang="0">
                    <a:pos x="3335" y="55"/>
                  </a:cxn>
                  <a:cxn ang="0">
                    <a:pos x="2837" y="125"/>
                  </a:cxn>
                  <a:cxn ang="0">
                    <a:pos x="2247" y="209"/>
                  </a:cxn>
                  <a:cxn ang="0">
                    <a:pos x="1946" y="256"/>
                  </a:cxn>
                  <a:cxn ang="0">
                    <a:pos x="1500" y="327"/>
                  </a:cxn>
                  <a:cxn ang="0">
                    <a:pos x="995" y="413"/>
                  </a:cxn>
                  <a:cxn ang="0">
                    <a:pos x="498" y="508"/>
                  </a:cxn>
                  <a:cxn ang="0">
                    <a:pos x="113" y="604"/>
                  </a:cxn>
                  <a:cxn ang="0">
                    <a:pos x="18" y="642"/>
                  </a:cxn>
                  <a:cxn ang="0">
                    <a:pos x="0" y="663"/>
                  </a:cxn>
                  <a:cxn ang="0">
                    <a:pos x="18" y="676"/>
                  </a:cxn>
                  <a:cxn ang="0">
                    <a:pos x="69" y="660"/>
                  </a:cxn>
                  <a:cxn ang="0">
                    <a:pos x="108" y="641"/>
                  </a:cxn>
                  <a:cxn ang="0">
                    <a:pos x="186" y="619"/>
                  </a:cxn>
                  <a:cxn ang="0">
                    <a:pos x="289" y="597"/>
                  </a:cxn>
                  <a:cxn ang="0">
                    <a:pos x="453" y="569"/>
                  </a:cxn>
                  <a:cxn ang="0">
                    <a:pos x="673" y="537"/>
                  </a:cxn>
                  <a:cxn ang="0">
                    <a:pos x="1028" y="494"/>
                  </a:cxn>
                  <a:cxn ang="0">
                    <a:pos x="1729" y="423"/>
                  </a:cxn>
                  <a:cxn ang="0">
                    <a:pos x="2346" y="369"/>
                  </a:cxn>
                  <a:cxn ang="0">
                    <a:pos x="2776" y="334"/>
                  </a:cxn>
                  <a:cxn ang="0">
                    <a:pos x="3216" y="304"/>
                  </a:cxn>
                  <a:cxn ang="0">
                    <a:pos x="3630" y="274"/>
                  </a:cxn>
                </a:cxnLst>
                <a:rect l="0" t="0" r="r" b="b"/>
                <a:pathLst>
                  <a:path w="3850" h="677">
                    <a:moveTo>
                      <a:pt x="3630" y="274"/>
                    </a:moveTo>
                    <a:lnTo>
                      <a:pt x="3539" y="262"/>
                    </a:lnTo>
                    <a:lnTo>
                      <a:pt x="3795" y="231"/>
                    </a:lnTo>
                    <a:lnTo>
                      <a:pt x="3598" y="219"/>
                    </a:lnTo>
                    <a:lnTo>
                      <a:pt x="3718" y="200"/>
                    </a:lnTo>
                    <a:lnTo>
                      <a:pt x="3523" y="191"/>
                    </a:lnTo>
                    <a:lnTo>
                      <a:pt x="3845" y="147"/>
                    </a:lnTo>
                    <a:lnTo>
                      <a:pt x="3624" y="153"/>
                    </a:lnTo>
                    <a:lnTo>
                      <a:pt x="3760" y="123"/>
                    </a:lnTo>
                    <a:lnTo>
                      <a:pt x="3604" y="137"/>
                    </a:lnTo>
                    <a:lnTo>
                      <a:pt x="3849" y="84"/>
                    </a:lnTo>
                    <a:lnTo>
                      <a:pt x="3650" y="104"/>
                    </a:lnTo>
                    <a:lnTo>
                      <a:pt x="3779" y="60"/>
                    </a:lnTo>
                    <a:lnTo>
                      <a:pt x="3654" y="71"/>
                    </a:lnTo>
                    <a:lnTo>
                      <a:pt x="3833" y="20"/>
                    </a:lnTo>
                    <a:lnTo>
                      <a:pt x="3673" y="37"/>
                    </a:lnTo>
                    <a:lnTo>
                      <a:pt x="3771" y="0"/>
                    </a:lnTo>
                    <a:lnTo>
                      <a:pt x="3661" y="13"/>
                    </a:lnTo>
                    <a:lnTo>
                      <a:pt x="3524" y="31"/>
                    </a:lnTo>
                    <a:lnTo>
                      <a:pt x="3335" y="55"/>
                    </a:lnTo>
                    <a:lnTo>
                      <a:pt x="3028" y="97"/>
                    </a:lnTo>
                    <a:lnTo>
                      <a:pt x="2837" y="125"/>
                    </a:lnTo>
                    <a:lnTo>
                      <a:pt x="2643" y="151"/>
                    </a:lnTo>
                    <a:lnTo>
                      <a:pt x="2247" y="209"/>
                    </a:lnTo>
                    <a:lnTo>
                      <a:pt x="2067" y="237"/>
                    </a:lnTo>
                    <a:lnTo>
                      <a:pt x="1946" y="256"/>
                    </a:lnTo>
                    <a:lnTo>
                      <a:pt x="1748" y="286"/>
                    </a:lnTo>
                    <a:lnTo>
                      <a:pt x="1500" y="327"/>
                    </a:lnTo>
                    <a:lnTo>
                      <a:pt x="1188" y="379"/>
                    </a:lnTo>
                    <a:lnTo>
                      <a:pt x="995" y="413"/>
                    </a:lnTo>
                    <a:lnTo>
                      <a:pt x="669" y="475"/>
                    </a:lnTo>
                    <a:lnTo>
                      <a:pt x="498" y="508"/>
                    </a:lnTo>
                    <a:lnTo>
                      <a:pt x="206" y="577"/>
                    </a:lnTo>
                    <a:lnTo>
                      <a:pt x="113" y="604"/>
                    </a:lnTo>
                    <a:lnTo>
                      <a:pt x="61" y="622"/>
                    </a:lnTo>
                    <a:lnTo>
                      <a:pt x="18" y="642"/>
                    </a:lnTo>
                    <a:lnTo>
                      <a:pt x="4" y="653"/>
                    </a:lnTo>
                    <a:lnTo>
                      <a:pt x="0" y="663"/>
                    </a:lnTo>
                    <a:lnTo>
                      <a:pt x="5" y="670"/>
                    </a:lnTo>
                    <a:lnTo>
                      <a:pt x="18" y="676"/>
                    </a:lnTo>
                    <a:lnTo>
                      <a:pt x="42" y="675"/>
                    </a:lnTo>
                    <a:lnTo>
                      <a:pt x="69" y="660"/>
                    </a:lnTo>
                    <a:lnTo>
                      <a:pt x="84" y="650"/>
                    </a:lnTo>
                    <a:lnTo>
                      <a:pt x="108" y="641"/>
                    </a:lnTo>
                    <a:lnTo>
                      <a:pt x="138" y="630"/>
                    </a:lnTo>
                    <a:lnTo>
                      <a:pt x="186" y="619"/>
                    </a:lnTo>
                    <a:lnTo>
                      <a:pt x="227" y="609"/>
                    </a:lnTo>
                    <a:lnTo>
                      <a:pt x="289" y="597"/>
                    </a:lnTo>
                    <a:lnTo>
                      <a:pt x="359" y="584"/>
                    </a:lnTo>
                    <a:lnTo>
                      <a:pt x="453" y="569"/>
                    </a:lnTo>
                    <a:lnTo>
                      <a:pt x="557" y="553"/>
                    </a:lnTo>
                    <a:lnTo>
                      <a:pt x="673" y="537"/>
                    </a:lnTo>
                    <a:lnTo>
                      <a:pt x="872" y="513"/>
                    </a:lnTo>
                    <a:lnTo>
                      <a:pt x="1028" y="494"/>
                    </a:lnTo>
                    <a:lnTo>
                      <a:pt x="1353" y="459"/>
                    </a:lnTo>
                    <a:lnTo>
                      <a:pt x="1729" y="423"/>
                    </a:lnTo>
                    <a:lnTo>
                      <a:pt x="2039" y="393"/>
                    </a:lnTo>
                    <a:lnTo>
                      <a:pt x="2346" y="369"/>
                    </a:lnTo>
                    <a:lnTo>
                      <a:pt x="2586" y="349"/>
                    </a:lnTo>
                    <a:lnTo>
                      <a:pt x="2776" y="334"/>
                    </a:lnTo>
                    <a:lnTo>
                      <a:pt x="2985" y="321"/>
                    </a:lnTo>
                    <a:lnTo>
                      <a:pt x="3216" y="304"/>
                    </a:lnTo>
                    <a:lnTo>
                      <a:pt x="3399" y="291"/>
                    </a:lnTo>
                    <a:lnTo>
                      <a:pt x="3630" y="274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invGray">
              <a:xfrm>
                <a:off x="205" y="559"/>
                <a:ext cx="526" cy="151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8" y="119"/>
                  </a:cxn>
                  <a:cxn ang="0">
                    <a:pos x="36" y="108"/>
                  </a:cxn>
                  <a:cxn ang="0">
                    <a:pos x="54" y="101"/>
                  </a:cxn>
                  <a:cxn ang="0">
                    <a:pos x="95" y="87"/>
                  </a:cxn>
                  <a:cxn ang="0">
                    <a:pos x="162" y="66"/>
                  </a:cxn>
                  <a:cxn ang="0">
                    <a:pos x="288" y="39"/>
                  </a:cxn>
                  <a:cxn ang="0">
                    <a:pos x="410" y="14"/>
                  </a:cxn>
                  <a:cxn ang="0">
                    <a:pos x="525" y="0"/>
                  </a:cxn>
                  <a:cxn ang="0">
                    <a:pos x="419" y="27"/>
                  </a:cxn>
                  <a:cxn ang="0">
                    <a:pos x="339" y="45"/>
                  </a:cxn>
                  <a:cxn ang="0">
                    <a:pos x="257" y="66"/>
                  </a:cxn>
                  <a:cxn ang="0">
                    <a:pos x="186" y="83"/>
                  </a:cxn>
                  <a:cxn ang="0">
                    <a:pos x="107" y="104"/>
                  </a:cxn>
                  <a:cxn ang="0">
                    <a:pos x="63" y="125"/>
                  </a:cxn>
                  <a:cxn ang="0">
                    <a:pos x="48" y="140"/>
                  </a:cxn>
                  <a:cxn ang="0">
                    <a:pos x="29" y="147"/>
                  </a:cxn>
                  <a:cxn ang="0">
                    <a:pos x="12" y="150"/>
                  </a:cxn>
                  <a:cxn ang="0">
                    <a:pos x="5" y="146"/>
                  </a:cxn>
                  <a:cxn ang="0">
                    <a:pos x="0" y="140"/>
                  </a:cxn>
                  <a:cxn ang="0">
                    <a:pos x="0" y="128"/>
                  </a:cxn>
                </a:cxnLst>
                <a:rect l="0" t="0" r="r" b="b"/>
                <a:pathLst>
                  <a:path w="526" h="151">
                    <a:moveTo>
                      <a:pt x="0" y="128"/>
                    </a:moveTo>
                    <a:lnTo>
                      <a:pt x="18" y="119"/>
                    </a:lnTo>
                    <a:lnTo>
                      <a:pt x="36" y="108"/>
                    </a:lnTo>
                    <a:lnTo>
                      <a:pt x="54" y="101"/>
                    </a:lnTo>
                    <a:lnTo>
                      <a:pt x="95" y="87"/>
                    </a:lnTo>
                    <a:lnTo>
                      <a:pt x="162" y="66"/>
                    </a:lnTo>
                    <a:lnTo>
                      <a:pt x="288" y="39"/>
                    </a:lnTo>
                    <a:lnTo>
                      <a:pt x="410" y="14"/>
                    </a:lnTo>
                    <a:lnTo>
                      <a:pt x="525" y="0"/>
                    </a:lnTo>
                    <a:lnTo>
                      <a:pt x="419" y="27"/>
                    </a:lnTo>
                    <a:lnTo>
                      <a:pt x="339" y="45"/>
                    </a:lnTo>
                    <a:lnTo>
                      <a:pt x="257" y="66"/>
                    </a:lnTo>
                    <a:lnTo>
                      <a:pt x="186" y="83"/>
                    </a:lnTo>
                    <a:lnTo>
                      <a:pt x="107" y="104"/>
                    </a:lnTo>
                    <a:lnTo>
                      <a:pt x="63" y="125"/>
                    </a:lnTo>
                    <a:lnTo>
                      <a:pt x="48" y="140"/>
                    </a:lnTo>
                    <a:lnTo>
                      <a:pt x="29" y="147"/>
                    </a:lnTo>
                    <a:lnTo>
                      <a:pt x="12" y="150"/>
                    </a:lnTo>
                    <a:lnTo>
                      <a:pt x="5" y="146"/>
                    </a:lnTo>
                    <a:lnTo>
                      <a:pt x="0" y="140"/>
                    </a:lnTo>
                    <a:lnTo>
                      <a:pt x="0" y="128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D79A1D-287D-4083-8E7F-A9599FFBE68B}" type="slidenum">
              <a:rPr kumimoji="1" lang="en-US" altLang="zh-TW">
                <a:solidFill>
                  <a:srgbClr val="00008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875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/>
          <p:cNvGrpSpPr>
            <a:grpSpLocks/>
          </p:cNvGrpSpPr>
          <p:nvPr/>
        </p:nvGrpSpPr>
        <p:grpSpPr bwMode="auto">
          <a:xfrm>
            <a:off x="-16932" y="49214"/>
            <a:ext cx="12272433" cy="6865937"/>
            <a:chOff x="-8" y="31"/>
            <a:chExt cx="5798" cy="4325"/>
          </a:xfrm>
        </p:grpSpPr>
        <p:grpSp>
          <p:nvGrpSpPr>
            <p:cNvPr id="5128" name="Group 4"/>
            <p:cNvGrpSpPr>
              <a:grpSpLocks/>
            </p:cNvGrpSpPr>
            <p:nvPr/>
          </p:nvGrpSpPr>
          <p:grpSpPr bwMode="auto">
            <a:xfrm>
              <a:off x="-8" y="960"/>
              <a:ext cx="5798" cy="3396"/>
              <a:chOff x="-8" y="960"/>
              <a:chExt cx="5798" cy="3396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hidden">
              <a:xfrm>
                <a:off x="-8" y="960"/>
                <a:ext cx="5798" cy="278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hidden">
              <a:xfrm>
                <a:off x="-8" y="3744"/>
                <a:ext cx="5798" cy="6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5129" name="Group 7"/>
            <p:cNvGrpSpPr>
              <a:grpSpLocks/>
            </p:cNvGrpSpPr>
            <p:nvPr/>
          </p:nvGrpSpPr>
          <p:grpSpPr bwMode="auto">
            <a:xfrm>
              <a:off x="203" y="31"/>
              <a:ext cx="3850" cy="679"/>
              <a:chOff x="203" y="31"/>
              <a:chExt cx="3850" cy="679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invGray">
              <a:xfrm>
                <a:off x="203" y="31"/>
                <a:ext cx="3850" cy="677"/>
              </a:xfrm>
              <a:custGeom>
                <a:avLst/>
                <a:gdLst/>
                <a:ahLst/>
                <a:cxnLst>
                  <a:cxn ang="0">
                    <a:pos x="3539" y="262"/>
                  </a:cxn>
                  <a:cxn ang="0">
                    <a:pos x="3598" y="219"/>
                  </a:cxn>
                  <a:cxn ang="0">
                    <a:pos x="3523" y="191"/>
                  </a:cxn>
                  <a:cxn ang="0">
                    <a:pos x="3624" y="153"/>
                  </a:cxn>
                  <a:cxn ang="0">
                    <a:pos x="3604" y="137"/>
                  </a:cxn>
                  <a:cxn ang="0">
                    <a:pos x="3650" y="104"/>
                  </a:cxn>
                  <a:cxn ang="0">
                    <a:pos x="3654" y="71"/>
                  </a:cxn>
                  <a:cxn ang="0">
                    <a:pos x="3673" y="37"/>
                  </a:cxn>
                  <a:cxn ang="0">
                    <a:pos x="3661" y="13"/>
                  </a:cxn>
                  <a:cxn ang="0">
                    <a:pos x="3335" y="55"/>
                  </a:cxn>
                  <a:cxn ang="0">
                    <a:pos x="2837" y="125"/>
                  </a:cxn>
                  <a:cxn ang="0">
                    <a:pos x="2247" y="209"/>
                  </a:cxn>
                  <a:cxn ang="0">
                    <a:pos x="1946" y="256"/>
                  </a:cxn>
                  <a:cxn ang="0">
                    <a:pos x="1500" y="327"/>
                  </a:cxn>
                  <a:cxn ang="0">
                    <a:pos x="995" y="413"/>
                  </a:cxn>
                  <a:cxn ang="0">
                    <a:pos x="498" y="508"/>
                  </a:cxn>
                  <a:cxn ang="0">
                    <a:pos x="113" y="604"/>
                  </a:cxn>
                  <a:cxn ang="0">
                    <a:pos x="18" y="642"/>
                  </a:cxn>
                  <a:cxn ang="0">
                    <a:pos x="0" y="663"/>
                  </a:cxn>
                  <a:cxn ang="0">
                    <a:pos x="18" y="676"/>
                  </a:cxn>
                  <a:cxn ang="0">
                    <a:pos x="69" y="660"/>
                  </a:cxn>
                  <a:cxn ang="0">
                    <a:pos x="108" y="641"/>
                  </a:cxn>
                  <a:cxn ang="0">
                    <a:pos x="186" y="619"/>
                  </a:cxn>
                  <a:cxn ang="0">
                    <a:pos x="289" y="597"/>
                  </a:cxn>
                  <a:cxn ang="0">
                    <a:pos x="453" y="569"/>
                  </a:cxn>
                  <a:cxn ang="0">
                    <a:pos x="673" y="537"/>
                  </a:cxn>
                  <a:cxn ang="0">
                    <a:pos x="1028" y="494"/>
                  </a:cxn>
                  <a:cxn ang="0">
                    <a:pos x="1729" y="423"/>
                  </a:cxn>
                  <a:cxn ang="0">
                    <a:pos x="2346" y="369"/>
                  </a:cxn>
                  <a:cxn ang="0">
                    <a:pos x="2776" y="334"/>
                  </a:cxn>
                  <a:cxn ang="0">
                    <a:pos x="3216" y="304"/>
                  </a:cxn>
                  <a:cxn ang="0">
                    <a:pos x="3630" y="274"/>
                  </a:cxn>
                </a:cxnLst>
                <a:rect l="0" t="0" r="r" b="b"/>
                <a:pathLst>
                  <a:path w="3850" h="677">
                    <a:moveTo>
                      <a:pt x="3630" y="274"/>
                    </a:moveTo>
                    <a:lnTo>
                      <a:pt x="3539" y="262"/>
                    </a:lnTo>
                    <a:lnTo>
                      <a:pt x="3795" y="231"/>
                    </a:lnTo>
                    <a:lnTo>
                      <a:pt x="3598" y="219"/>
                    </a:lnTo>
                    <a:lnTo>
                      <a:pt x="3718" y="200"/>
                    </a:lnTo>
                    <a:lnTo>
                      <a:pt x="3523" y="191"/>
                    </a:lnTo>
                    <a:lnTo>
                      <a:pt x="3845" y="147"/>
                    </a:lnTo>
                    <a:lnTo>
                      <a:pt x="3624" y="153"/>
                    </a:lnTo>
                    <a:lnTo>
                      <a:pt x="3760" y="123"/>
                    </a:lnTo>
                    <a:lnTo>
                      <a:pt x="3604" y="137"/>
                    </a:lnTo>
                    <a:lnTo>
                      <a:pt x="3849" y="84"/>
                    </a:lnTo>
                    <a:lnTo>
                      <a:pt x="3650" y="104"/>
                    </a:lnTo>
                    <a:lnTo>
                      <a:pt x="3779" y="60"/>
                    </a:lnTo>
                    <a:lnTo>
                      <a:pt x="3654" y="71"/>
                    </a:lnTo>
                    <a:lnTo>
                      <a:pt x="3833" y="20"/>
                    </a:lnTo>
                    <a:lnTo>
                      <a:pt x="3673" y="37"/>
                    </a:lnTo>
                    <a:lnTo>
                      <a:pt x="3771" y="0"/>
                    </a:lnTo>
                    <a:lnTo>
                      <a:pt x="3661" y="13"/>
                    </a:lnTo>
                    <a:lnTo>
                      <a:pt x="3524" y="31"/>
                    </a:lnTo>
                    <a:lnTo>
                      <a:pt x="3335" y="55"/>
                    </a:lnTo>
                    <a:lnTo>
                      <a:pt x="3028" y="97"/>
                    </a:lnTo>
                    <a:lnTo>
                      <a:pt x="2837" y="125"/>
                    </a:lnTo>
                    <a:lnTo>
                      <a:pt x="2643" y="151"/>
                    </a:lnTo>
                    <a:lnTo>
                      <a:pt x="2247" y="209"/>
                    </a:lnTo>
                    <a:lnTo>
                      <a:pt x="2067" y="237"/>
                    </a:lnTo>
                    <a:lnTo>
                      <a:pt x="1946" y="256"/>
                    </a:lnTo>
                    <a:lnTo>
                      <a:pt x="1748" y="286"/>
                    </a:lnTo>
                    <a:lnTo>
                      <a:pt x="1500" y="327"/>
                    </a:lnTo>
                    <a:lnTo>
                      <a:pt x="1188" y="379"/>
                    </a:lnTo>
                    <a:lnTo>
                      <a:pt x="995" y="413"/>
                    </a:lnTo>
                    <a:lnTo>
                      <a:pt x="669" y="475"/>
                    </a:lnTo>
                    <a:lnTo>
                      <a:pt x="498" y="508"/>
                    </a:lnTo>
                    <a:lnTo>
                      <a:pt x="206" y="577"/>
                    </a:lnTo>
                    <a:lnTo>
                      <a:pt x="113" y="604"/>
                    </a:lnTo>
                    <a:lnTo>
                      <a:pt x="61" y="622"/>
                    </a:lnTo>
                    <a:lnTo>
                      <a:pt x="18" y="642"/>
                    </a:lnTo>
                    <a:lnTo>
                      <a:pt x="4" y="653"/>
                    </a:lnTo>
                    <a:lnTo>
                      <a:pt x="0" y="663"/>
                    </a:lnTo>
                    <a:lnTo>
                      <a:pt x="5" y="670"/>
                    </a:lnTo>
                    <a:lnTo>
                      <a:pt x="18" y="676"/>
                    </a:lnTo>
                    <a:lnTo>
                      <a:pt x="42" y="675"/>
                    </a:lnTo>
                    <a:lnTo>
                      <a:pt x="69" y="660"/>
                    </a:lnTo>
                    <a:lnTo>
                      <a:pt x="84" y="650"/>
                    </a:lnTo>
                    <a:lnTo>
                      <a:pt x="108" y="641"/>
                    </a:lnTo>
                    <a:lnTo>
                      <a:pt x="138" y="630"/>
                    </a:lnTo>
                    <a:lnTo>
                      <a:pt x="186" y="619"/>
                    </a:lnTo>
                    <a:lnTo>
                      <a:pt x="227" y="609"/>
                    </a:lnTo>
                    <a:lnTo>
                      <a:pt x="289" y="597"/>
                    </a:lnTo>
                    <a:lnTo>
                      <a:pt x="359" y="584"/>
                    </a:lnTo>
                    <a:lnTo>
                      <a:pt x="453" y="569"/>
                    </a:lnTo>
                    <a:lnTo>
                      <a:pt x="557" y="553"/>
                    </a:lnTo>
                    <a:lnTo>
                      <a:pt x="673" y="537"/>
                    </a:lnTo>
                    <a:lnTo>
                      <a:pt x="872" y="513"/>
                    </a:lnTo>
                    <a:lnTo>
                      <a:pt x="1028" y="494"/>
                    </a:lnTo>
                    <a:lnTo>
                      <a:pt x="1353" y="459"/>
                    </a:lnTo>
                    <a:lnTo>
                      <a:pt x="1729" y="423"/>
                    </a:lnTo>
                    <a:lnTo>
                      <a:pt x="2039" y="393"/>
                    </a:lnTo>
                    <a:lnTo>
                      <a:pt x="2346" y="369"/>
                    </a:lnTo>
                    <a:lnTo>
                      <a:pt x="2586" y="349"/>
                    </a:lnTo>
                    <a:lnTo>
                      <a:pt x="2776" y="334"/>
                    </a:lnTo>
                    <a:lnTo>
                      <a:pt x="2985" y="321"/>
                    </a:lnTo>
                    <a:lnTo>
                      <a:pt x="3216" y="304"/>
                    </a:lnTo>
                    <a:lnTo>
                      <a:pt x="3399" y="291"/>
                    </a:lnTo>
                    <a:lnTo>
                      <a:pt x="3630" y="274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invGray">
              <a:xfrm>
                <a:off x="205" y="559"/>
                <a:ext cx="526" cy="151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8" y="119"/>
                  </a:cxn>
                  <a:cxn ang="0">
                    <a:pos x="36" y="108"/>
                  </a:cxn>
                  <a:cxn ang="0">
                    <a:pos x="54" y="101"/>
                  </a:cxn>
                  <a:cxn ang="0">
                    <a:pos x="95" y="87"/>
                  </a:cxn>
                  <a:cxn ang="0">
                    <a:pos x="162" y="66"/>
                  </a:cxn>
                  <a:cxn ang="0">
                    <a:pos x="288" y="39"/>
                  </a:cxn>
                  <a:cxn ang="0">
                    <a:pos x="410" y="14"/>
                  </a:cxn>
                  <a:cxn ang="0">
                    <a:pos x="525" y="0"/>
                  </a:cxn>
                  <a:cxn ang="0">
                    <a:pos x="419" y="27"/>
                  </a:cxn>
                  <a:cxn ang="0">
                    <a:pos x="339" y="45"/>
                  </a:cxn>
                  <a:cxn ang="0">
                    <a:pos x="257" y="66"/>
                  </a:cxn>
                  <a:cxn ang="0">
                    <a:pos x="186" y="83"/>
                  </a:cxn>
                  <a:cxn ang="0">
                    <a:pos x="107" y="104"/>
                  </a:cxn>
                  <a:cxn ang="0">
                    <a:pos x="63" y="125"/>
                  </a:cxn>
                  <a:cxn ang="0">
                    <a:pos x="48" y="140"/>
                  </a:cxn>
                  <a:cxn ang="0">
                    <a:pos x="29" y="147"/>
                  </a:cxn>
                  <a:cxn ang="0">
                    <a:pos x="12" y="150"/>
                  </a:cxn>
                  <a:cxn ang="0">
                    <a:pos x="5" y="146"/>
                  </a:cxn>
                  <a:cxn ang="0">
                    <a:pos x="0" y="140"/>
                  </a:cxn>
                  <a:cxn ang="0">
                    <a:pos x="0" y="128"/>
                  </a:cxn>
                </a:cxnLst>
                <a:rect l="0" t="0" r="r" b="b"/>
                <a:pathLst>
                  <a:path w="526" h="151">
                    <a:moveTo>
                      <a:pt x="0" y="128"/>
                    </a:moveTo>
                    <a:lnTo>
                      <a:pt x="18" y="119"/>
                    </a:lnTo>
                    <a:lnTo>
                      <a:pt x="36" y="108"/>
                    </a:lnTo>
                    <a:lnTo>
                      <a:pt x="54" y="101"/>
                    </a:lnTo>
                    <a:lnTo>
                      <a:pt x="95" y="87"/>
                    </a:lnTo>
                    <a:lnTo>
                      <a:pt x="162" y="66"/>
                    </a:lnTo>
                    <a:lnTo>
                      <a:pt x="288" y="39"/>
                    </a:lnTo>
                    <a:lnTo>
                      <a:pt x="410" y="14"/>
                    </a:lnTo>
                    <a:lnTo>
                      <a:pt x="525" y="0"/>
                    </a:lnTo>
                    <a:lnTo>
                      <a:pt x="419" y="27"/>
                    </a:lnTo>
                    <a:lnTo>
                      <a:pt x="339" y="45"/>
                    </a:lnTo>
                    <a:lnTo>
                      <a:pt x="257" y="66"/>
                    </a:lnTo>
                    <a:lnTo>
                      <a:pt x="186" y="83"/>
                    </a:lnTo>
                    <a:lnTo>
                      <a:pt x="107" y="104"/>
                    </a:lnTo>
                    <a:lnTo>
                      <a:pt x="63" y="125"/>
                    </a:lnTo>
                    <a:lnTo>
                      <a:pt x="48" y="140"/>
                    </a:lnTo>
                    <a:lnTo>
                      <a:pt x="29" y="147"/>
                    </a:lnTo>
                    <a:lnTo>
                      <a:pt x="12" y="150"/>
                    </a:lnTo>
                    <a:lnTo>
                      <a:pt x="5" y="146"/>
                    </a:lnTo>
                    <a:lnTo>
                      <a:pt x="0" y="140"/>
                    </a:lnTo>
                    <a:lnTo>
                      <a:pt x="0" y="128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D79A1D-287D-4083-8E7F-A9599FFBE68B}" type="slidenum">
              <a:rPr kumimoji="1" lang="en-US" altLang="zh-TW">
                <a:solidFill>
                  <a:srgbClr val="00008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73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-16932" y="49214"/>
            <a:ext cx="12272433" cy="6865937"/>
            <a:chOff x="-8" y="31"/>
            <a:chExt cx="5798" cy="4325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-8" y="960"/>
              <a:ext cx="5798" cy="3396"/>
              <a:chOff x="-8" y="960"/>
              <a:chExt cx="5798" cy="3396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hidden">
              <a:xfrm>
                <a:off x="-8" y="960"/>
                <a:ext cx="5798" cy="278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hidden">
              <a:xfrm>
                <a:off x="-8" y="3744"/>
                <a:ext cx="5798" cy="6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</p:grpSp>
        <p:grpSp>
          <p:nvGrpSpPr>
            <p:cNvPr id="1031" name="Group 7"/>
            <p:cNvGrpSpPr>
              <a:grpSpLocks/>
            </p:cNvGrpSpPr>
            <p:nvPr/>
          </p:nvGrpSpPr>
          <p:grpSpPr bwMode="auto">
            <a:xfrm>
              <a:off x="203" y="31"/>
              <a:ext cx="3850" cy="679"/>
              <a:chOff x="203" y="31"/>
              <a:chExt cx="3850" cy="679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invGray">
              <a:xfrm>
                <a:off x="203" y="31"/>
                <a:ext cx="3850" cy="677"/>
              </a:xfrm>
              <a:custGeom>
                <a:avLst/>
                <a:gdLst>
                  <a:gd name="T0" fmla="*/ 3539 w 3850"/>
                  <a:gd name="T1" fmla="*/ 262 h 677"/>
                  <a:gd name="T2" fmla="*/ 3598 w 3850"/>
                  <a:gd name="T3" fmla="*/ 219 h 677"/>
                  <a:gd name="T4" fmla="*/ 3523 w 3850"/>
                  <a:gd name="T5" fmla="*/ 191 h 677"/>
                  <a:gd name="T6" fmla="*/ 3624 w 3850"/>
                  <a:gd name="T7" fmla="*/ 153 h 677"/>
                  <a:gd name="T8" fmla="*/ 3604 w 3850"/>
                  <a:gd name="T9" fmla="*/ 137 h 677"/>
                  <a:gd name="T10" fmla="*/ 3650 w 3850"/>
                  <a:gd name="T11" fmla="*/ 104 h 677"/>
                  <a:gd name="T12" fmla="*/ 3654 w 3850"/>
                  <a:gd name="T13" fmla="*/ 71 h 677"/>
                  <a:gd name="T14" fmla="*/ 3673 w 3850"/>
                  <a:gd name="T15" fmla="*/ 37 h 677"/>
                  <a:gd name="T16" fmla="*/ 3661 w 3850"/>
                  <a:gd name="T17" fmla="*/ 13 h 677"/>
                  <a:gd name="T18" fmla="*/ 3335 w 3850"/>
                  <a:gd name="T19" fmla="*/ 55 h 677"/>
                  <a:gd name="T20" fmla="*/ 2837 w 3850"/>
                  <a:gd name="T21" fmla="*/ 125 h 677"/>
                  <a:gd name="T22" fmla="*/ 2247 w 3850"/>
                  <a:gd name="T23" fmla="*/ 209 h 677"/>
                  <a:gd name="T24" fmla="*/ 1946 w 3850"/>
                  <a:gd name="T25" fmla="*/ 256 h 677"/>
                  <a:gd name="T26" fmla="*/ 1500 w 3850"/>
                  <a:gd name="T27" fmla="*/ 327 h 677"/>
                  <a:gd name="T28" fmla="*/ 995 w 3850"/>
                  <a:gd name="T29" fmla="*/ 413 h 677"/>
                  <a:gd name="T30" fmla="*/ 498 w 3850"/>
                  <a:gd name="T31" fmla="*/ 508 h 677"/>
                  <a:gd name="T32" fmla="*/ 113 w 3850"/>
                  <a:gd name="T33" fmla="*/ 604 h 677"/>
                  <a:gd name="T34" fmla="*/ 18 w 3850"/>
                  <a:gd name="T35" fmla="*/ 642 h 677"/>
                  <a:gd name="T36" fmla="*/ 0 w 3850"/>
                  <a:gd name="T37" fmla="*/ 663 h 677"/>
                  <a:gd name="T38" fmla="*/ 18 w 3850"/>
                  <a:gd name="T39" fmla="*/ 676 h 677"/>
                  <a:gd name="T40" fmla="*/ 69 w 3850"/>
                  <a:gd name="T41" fmla="*/ 660 h 677"/>
                  <a:gd name="T42" fmla="*/ 108 w 3850"/>
                  <a:gd name="T43" fmla="*/ 641 h 677"/>
                  <a:gd name="T44" fmla="*/ 186 w 3850"/>
                  <a:gd name="T45" fmla="*/ 619 h 677"/>
                  <a:gd name="T46" fmla="*/ 289 w 3850"/>
                  <a:gd name="T47" fmla="*/ 597 h 677"/>
                  <a:gd name="T48" fmla="*/ 453 w 3850"/>
                  <a:gd name="T49" fmla="*/ 569 h 677"/>
                  <a:gd name="T50" fmla="*/ 673 w 3850"/>
                  <a:gd name="T51" fmla="*/ 537 h 677"/>
                  <a:gd name="T52" fmla="*/ 1028 w 3850"/>
                  <a:gd name="T53" fmla="*/ 494 h 677"/>
                  <a:gd name="T54" fmla="*/ 1729 w 3850"/>
                  <a:gd name="T55" fmla="*/ 423 h 677"/>
                  <a:gd name="T56" fmla="*/ 2346 w 3850"/>
                  <a:gd name="T57" fmla="*/ 369 h 677"/>
                  <a:gd name="T58" fmla="*/ 2776 w 3850"/>
                  <a:gd name="T59" fmla="*/ 334 h 677"/>
                  <a:gd name="T60" fmla="*/ 3216 w 3850"/>
                  <a:gd name="T61" fmla="*/ 304 h 677"/>
                  <a:gd name="T62" fmla="*/ 3630 w 3850"/>
                  <a:gd name="T63" fmla="*/ 274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50" h="677">
                    <a:moveTo>
                      <a:pt x="3630" y="274"/>
                    </a:moveTo>
                    <a:lnTo>
                      <a:pt x="3539" y="262"/>
                    </a:lnTo>
                    <a:lnTo>
                      <a:pt x="3795" y="231"/>
                    </a:lnTo>
                    <a:lnTo>
                      <a:pt x="3598" y="219"/>
                    </a:lnTo>
                    <a:lnTo>
                      <a:pt x="3718" y="200"/>
                    </a:lnTo>
                    <a:lnTo>
                      <a:pt x="3523" y="191"/>
                    </a:lnTo>
                    <a:lnTo>
                      <a:pt x="3845" y="147"/>
                    </a:lnTo>
                    <a:lnTo>
                      <a:pt x="3624" y="153"/>
                    </a:lnTo>
                    <a:lnTo>
                      <a:pt x="3760" y="123"/>
                    </a:lnTo>
                    <a:lnTo>
                      <a:pt x="3604" y="137"/>
                    </a:lnTo>
                    <a:lnTo>
                      <a:pt x="3849" y="84"/>
                    </a:lnTo>
                    <a:lnTo>
                      <a:pt x="3650" y="104"/>
                    </a:lnTo>
                    <a:lnTo>
                      <a:pt x="3779" y="60"/>
                    </a:lnTo>
                    <a:lnTo>
                      <a:pt x="3654" y="71"/>
                    </a:lnTo>
                    <a:lnTo>
                      <a:pt x="3833" y="20"/>
                    </a:lnTo>
                    <a:lnTo>
                      <a:pt x="3673" y="37"/>
                    </a:lnTo>
                    <a:lnTo>
                      <a:pt x="3771" y="0"/>
                    </a:lnTo>
                    <a:lnTo>
                      <a:pt x="3661" y="13"/>
                    </a:lnTo>
                    <a:lnTo>
                      <a:pt x="3524" y="31"/>
                    </a:lnTo>
                    <a:lnTo>
                      <a:pt x="3335" y="55"/>
                    </a:lnTo>
                    <a:lnTo>
                      <a:pt x="3028" y="97"/>
                    </a:lnTo>
                    <a:lnTo>
                      <a:pt x="2837" y="125"/>
                    </a:lnTo>
                    <a:lnTo>
                      <a:pt x="2643" y="151"/>
                    </a:lnTo>
                    <a:lnTo>
                      <a:pt x="2247" y="209"/>
                    </a:lnTo>
                    <a:lnTo>
                      <a:pt x="2067" y="237"/>
                    </a:lnTo>
                    <a:lnTo>
                      <a:pt x="1946" y="256"/>
                    </a:lnTo>
                    <a:lnTo>
                      <a:pt x="1748" y="286"/>
                    </a:lnTo>
                    <a:lnTo>
                      <a:pt x="1500" y="327"/>
                    </a:lnTo>
                    <a:lnTo>
                      <a:pt x="1188" y="379"/>
                    </a:lnTo>
                    <a:lnTo>
                      <a:pt x="995" y="413"/>
                    </a:lnTo>
                    <a:lnTo>
                      <a:pt x="669" y="475"/>
                    </a:lnTo>
                    <a:lnTo>
                      <a:pt x="498" y="508"/>
                    </a:lnTo>
                    <a:lnTo>
                      <a:pt x="206" y="577"/>
                    </a:lnTo>
                    <a:lnTo>
                      <a:pt x="113" y="604"/>
                    </a:lnTo>
                    <a:lnTo>
                      <a:pt x="61" y="622"/>
                    </a:lnTo>
                    <a:lnTo>
                      <a:pt x="18" y="642"/>
                    </a:lnTo>
                    <a:lnTo>
                      <a:pt x="4" y="653"/>
                    </a:lnTo>
                    <a:lnTo>
                      <a:pt x="0" y="663"/>
                    </a:lnTo>
                    <a:lnTo>
                      <a:pt x="5" y="670"/>
                    </a:lnTo>
                    <a:lnTo>
                      <a:pt x="18" y="676"/>
                    </a:lnTo>
                    <a:lnTo>
                      <a:pt x="42" y="675"/>
                    </a:lnTo>
                    <a:lnTo>
                      <a:pt x="69" y="660"/>
                    </a:lnTo>
                    <a:lnTo>
                      <a:pt x="84" y="650"/>
                    </a:lnTo>
                    <a:lnTo>
                      <a:pt x="108" y="641"/>
                    </a:lnTo>
                    <a:lnTo>
                      <a:pt x="138" y="630"/>
                    </a:lnTo>
                    <a:lnTo>
                      <a:pt x="186" y="619"/>
                    </a:lnTo>
                    <a:lnTo>
                      <a:pt x="227" y="609"/>
                    </a:lnTo>
                    <a:lnTo>
                      <a:pt x="289" y="597"/>
                    </a:lnTo>
                    <a:lnTo>
                      <a:pt x="359" y="584"/>
                    </a:lnTo>
                    <a:lnTo>
                      <a:pt x="453" y="569"/>
                    </a:lnTo>
                    <a:lnTo>
                      <a:pt x="557" y="553"/>
                    </a:lnTo>
                    <a:lnTo>
                      <a:pt x="673" y="537"/>
                    </a:lnTo>
                    <a:lnTo>
                      <a:pt x="872" y="513"/>
                    </a:lnTo>
                    <a:lnTo>
                      <a:pt x="1028" y="494"/>
                    </a:lnTo>
                    <a:lnTo>
                      <a:pt x="1353" y="459"/>
                    </a:lnTo>
                    <a:lnTo>
                      <a:pt x="1729" y="423"/>
                    </a:lnTo>
                    <a:lnTo>
                      <a:pt x="2039" y="393"/>
                    </a:lnTo>
                    <a:lnTo>
                      <a:pt x="2346" y="369"/>
                    </a:lnTo>
                    <a:lnTo>
                      <a:pt x="2586" y="349"/>
                    </a:lnTo>
                    <a:lnTo>
                      <a:pt x="2776" y="334"/>
                    </a:lnTo>
                    <a:lnTo>
                      <a:pt x="2985" y="321"/>
                    </a:lnTo>
                    <a:lnTo>
                      <a:pt x="3216" y="304"/>
                    </a:lnTo>
                    <a:lnTo>
                      <a:pt x="3399" y="291"/>
                    </a:lnTo>
                    <a:lnTo>
                      <a:pt x="3630" y="274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invGray">
              <a:xfrm>
                <a:off x="205" y="559"/>
                <a:ext cx="526" cy="151"/>
              </a:xfrm>
              <a:custGeom>
                <a:avLst/>
                <a:gdLst>
                  <a:gd name="T0" fmla="*/ 0 w 526"/>
                  <a:gd name="T1" fmla="*/ 128 h 151"/>
                  <a:gd name="T2" fmla="*/ 18 w 526"/>
                  <a:gd name="T3" fmla="*/ 119 h 151"/>
                  <a:gd name="T4" fmla="*/ 36 w 526"/>
                  <a:gd name="T5" fmla="*/ 108 h 151"/>
                  <a:gd name="T6" fmla="*/ 54 w 526"/>
                  <a:gd name="T7" fmla="*/ 101 h 151"/>
                  <a:gd name="T8" fmla="*/ 95 w 526"/>
                  <a:gd name="T9" fmla="*/ 87 h 151"/>
                  <a:gd name="T10" fmla="*/ 162 w 526"/>
                  <a:gd name="T11" fmla="*/ 66 h 151"/>
                  <a:gd name="T12" fmla="*/ 288 w 526"/>
                  <a:gd name="T13" fmla="*/ 39 h 151"/>
                  <a:gd name="T14" fmla="*/ 410 w 526"/>
                  <a:gd name="T15" fmla="*/ 14 h 151"/>
                  <a:gd name="T16" fmla="*/ 525 w 526"/>
                  <a:gd name="T17" fmla="*/ 0 h 151"/>
                  <a:gd name="T18" fmla="*/ 419 w 526"/>
                  <a:gd name="T19" fmla="*/ 27 h 151"/>
                  <a:gd name="T20" fmla="*/ 339 w 526"/>
                  <a:gd name="T21" fmla="*/ 45 h 151"/>
                  <a:gd name="T22" fmla="*/ 257 w 526"/>
                  <a:gd name="T23" fmla="*/ 66 h 151"/>
                  <a:gd name="T24" fmla="*/ 186 w 526"/>
                  <a:gd name="T25" fmla="*/ 83 h 151"/>
                  <a:gd name="T26" fmla="*/ 107 w 526"/>
                  <a:gd name="T27" fmla="*/ 104 h 151"/>
                  <a:gd name="T28" fmla="*/ 63 w 526"/>
                  <a:gd name="T29" fmla="*/ 125 h 151"/>
                  <a:gd name="T30" fmla="*/ 48 w 526"/>
                  <a:gd name="T31" fmla="*/ 140 h 151"/>
                  <a:gd name="T32" fmla="*/ 29 w 526"/>
                  <a:gd name="T33" fmla="*/ 147 h 151"/>
                  <a:gd name="T34" fmla="*/ 12 w 526"/>
                  <a:gd name="T35" fmla="*/ 150 h 151"/>
                  <a:gd name="T36" fmla="*/ 5 w 526"/>
                  <a:gd name="T37" fmla="*/ 146 h 151"/>
                  <a:gd name="T38" fmla="*/ 0 w 526"/>
                  <a:gd name="T39" fmla="*/ 140 h 151"/>
                  <a:gd name="T40" fmla="*/ 0 w 526"/>
                  <a:gd name="T41" fmla="*/ 12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6" h="151">
                    <a:moveTo>
                      <a:pt x="0" y="128"/>
                    </a:moveTo>
                    <a:lnTo>
                      <a:pt x="18" y="119"/>
                    </a:lnTo>
                    <a:lnTo>
                      <a:pt x="36" y="108"/>
                    </a:lnTo>
                    <a:lnTo>
                      <a:pt x="54" y="101"/>
                    </a:lnTo>
                    <a:lnTo>
                      <a:pt x="95" y="87"/>
                    </a:lnTo>
                    <a:lnTo>
                      <a:pt x="162" y="66"/>
                    </a:lnTo>
                    <a:lnTo>
                      <a:pt x="288" y="39"/>
                    </a:lnTo>
                    <a:lnTo>
                      <a:pt x="410" y="14"/>
                    </a:lnTo>
                    <a:lnTo>
                      <a:pt x="525" y="0"/>
                    </a:lnTo>
                    <a:lnTo>
                      <a:pt x="419" y="27"/>
                    </a:lnTo>
                    <a:lnTo>
                      <a:pt x="339" y="45"/>
                    </a:lnTo>
                    <a:lnTo>
                      <a:pt x="257" y="66"/>
                    </a:lnTo>
                    <a:lnTo>
                      <a:pt x="186" y="83"/>
                    </a:lnTo>
                    <a:lnTo>
                      <a:pt x="107" y="104"/>
                    </a:lnTo>
                    <a:lnTo>
                      <a:pt x="63" y="125"/>
                    </a:lnTo>
                    <a:lnTo>
                      <a:pt x="48" y="140"/>
                    </a:lnTo>
                    <a:lnTo>
                      <a:pt x="29" y="147"/>
                    </a:lnTo>
                    <a:lnTo>
                      <a:pt x="12" y="150"/>
                    </a:lnTo>
                    <a:lnTo>
                      <a:pt x="5" y="146"/>
                    </a:lnTo>
                    <a:lnTo>
                      <a:pt x="0" y="140"/>
                    </a:lnTo>
                    <a:lnTo>
                      <a:pt x="0" y="128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3600" smtClean="0">
                  <a:solidFill>
                    <a:srgbClr val="FFFFFF"/>
                  </a:solidFill>
                  <a:ea typeface="SimHei" pitchFamily="49" charset="-122"/>
                </a:endParaRPr>
              </a:p>
            </p:txBody>
          </p:sp>
        </p:grpSp>
      </p:grp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8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mtClean="0">
              <a:solidFill>
                <a:srgbClr val="000080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47856A6-08B0-4D99-BDE6-E7111C6A2FD9}" type="slidenum">
              <a:rPr kumimoji="1" lang="en-US" altLang="zh-TW" smtClean="0">
                <a:solidFill>
                  <a:srgbClr val="00008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424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/>
          <p:cNvGrpSpPr>
            <a:grpSpLocks/>
          </p:cNvGrpSpPr>
          <p:nvPr/>
        </p:nvGrpSpPr>
        <p:grpSpPr bwMode="auto">
          <a:xfrm>
            <a:off x="-16932" y="49214"/>
            <a:ext cx="12272433" cy="6865937"/>
            <a:chOff x="-8" y="31"/>
            <a:chExt cx="5798" cy="4325"/>
          </a:xfrm>
        </p:grpSpPr>
        <p:grpSp>
          <p:nvGrpSpPr>
            <p:cNvPr id="5128" name="Group 4"/>
            <p:cNvGrpSpPr>
              <a:grpSpLocks/>
            </p:cNvGrpSpPr>
            <p:nvPr/>
          </p:nvGrpSpPr>
          <p:grpSpPr bwMode="auto">
            <a:xfrm>
              <a:off x="-8" y="960"/>
              <a:ext cx="5798" cy="3396"/>
              <a:chOff x="-8" y="960"/>
              <a:chExt cx="5798" cy="3396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hidden">
              <a:xfrm>
                <a:off x="-8" y="960"/>
                <a:ext cx="5798" cy="278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hidden">
              <a:xfrm>
                <a:off x="-8" y="3744"/>
                <a:ext cx="5798" cy="6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5129" name="Group 7"/>
            <p:cNvGrpSpPr>
              <a:grpSpLocks/>
            </p:cNvGrpSpPr>
            <p:nvPr/>
          </p:nvGrpSpPr>
          <p:grpSpPr bwMode="auto">
            <a:xfrm>
              <a:off x="203" y="31"/>
              <a:ext cx="3850" cy="679"/>
              <a:chOff x="203" y="31"/>
              <a:chExt cx="3850" cy="679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invGray">
              <a:xfrm>
                <a:off x="203" y="31"/>
                <a:ext cx="3850" cy="677"/>
              </a:xfrm>
              <a:custGeom>
                <a:avLst/>
                <a:gdLst/>
                <a:ahLst/>
                <a:cxnLst>
                  <a:cxn ang="0">
                    <a:pos x="3539" y="262"/>
                  </a:cxn>
                  <a:cxn ang="0">
                    <a:pos x="3598" y="219"/>
                  </a:cxn>
                  <a:cxn ang="0">
                    <a:pos x="3523" y="191"/>
                  </a:cxn>
                  <a:cxn ang="0">
                    <a:pos x="3624" y="153"/>
                  </a:cxn>
                  <a:cxn ang="0">
                    <a:pos x="3604" y="137"/>
                  </a:cxn>
                  <a:cxn ang="0">
                    <a:pos x="3650" y="104"/>
                  </a:cxn>
                  <a:cxn ang="0">
                    <a:pos x="3654" y="71"/>
                  </a:cxn>
                  <a:cxn ang="0">
                    <a:pos x="3673" y="37"/>
                  </a:cxn>
                  <a:cxn ang="0">
                    <a:pos x="3661" y="13"/>
                  </a:cxn>
                  <a:cxn ang="0">
                    <a:pos x="3335" y="55"/>
                  </a:cxn>
                  <a:cxn ang="0">
                    <a:pos x="2837" y="125"/>
                  </a:cxn>
                  <a:cxn ang="0">
                    <a:pos x="2247" y="209"/>
                  </a:cxn>
                  <a:cxn ang="0">
                    <a:pos x="1946" y="256"/>
                  </a:cxn>
                  <a:cxn ang="0">
                    <a:pos x="1500" y="327"/>
                  </a:cxn>
                  <a:cxn ang="0">
                    <a:pos x="995" y="413"/>
                  </a:cxn>
                  <a:cxn ang="0">
                    <a:pos x="498" y="508"/>
                  </a:cxn>
                  <a:cxn ang="0">
                    <a:pos x="113" y="604"/>
                  </a:cxn>
                  <a:cxn ang="0">
                    <a:pos x="18" y="642"/>
                  </a:cxn>
                  <a:cxn ang="0">
                    <a:pos x="0" y="663"/>
                  </a:cxn>
                  <a:cxn ang="0">
                    <a:pos x="18" y="676"/>
                  </a:cxn>
                  <a:cxn ang="0">
                    <a:pos x="69" y="660"/>
                  </a:cxn>
                  <a:cxn ang="0">
                    <a:pos x="108" y="641"/>
                  </a:cxn>
                  <a:cxn ang="0">
                    <a:pos x="186" y="619"/>
                  </a:cxn>
                  <a:cxn ang="0">
                    <a:pos x="289" y="597"/>
                  </a:cxn>
                  <a:cxn ang="0">
                    <a:pos x="453" y="569"/>
                  </a:cxn>
                  <a:cxn ang="0">
                    <a:pos x="673" y="537"/>
                  </a:cxn>
                  <a:cxn ang="0">
                    <a:pos x="1028" y="494"/>
                  </a:cxn>
                  <a:cxn ang="0">
                    <a:pos x="1729" y="423"/>
                  </a:cxn>
                  <a:cxn ang="0">
                    <a:pos x="2346" y="369"/>
                  </a:cxn>
                  <a:cxn ang="0">
                    <a:pos x="2776" y="334"/>
                  </a:cxn>
                  <a:cxn ang="0">
                    <a:pos x="3216" y="304"/>
                  </a:cxn>
                  <a:cxn ang="0">
                    <a:pos x="3630" y="274"/>
                  </a:cxn>
                </a:cxnLst>
                <a:rect l="0" t="0" r="r" b="b"/>
                <a:pathLst>
                  <a:path w="3850" h="677">
                    <a:moveTo>
                      <a:pt x="3630" y="274"/>
                    </a:moveTo>
                    <a:lnTo>
                      <a:pt x="3539" y="262"/>
                    </a:lnTo>
                    <a:lnTo>
                      <a:pt x="3795" y="231"/>
                    </a:lnTo>
                    <a:lnTo>
                      <a:pt x="3598" y="219"/>
                    </a:lnTo>
                    <a:lnTo>
                      <a:pt x="3718" y="200"/>
                    </a:lnTo>
                    <a:lnTo>
                      <a:pt x="3523" y="191"/>
                    </a:lnTo>
                    <a:lnTo>
                      <a:pt x="3845" y="147"/>
                    </a:lnTo>
                    <a:lnTo>
                      <a:pt x="3624" y="153"/>
                    </a:lnTo>
                    <a:lnTo>
                      <a:pt x="3760" y="123"/>
                    </a:lnTo>
                    <a:lnTo>
                      <a:pt x="3604" y="137"/>
                    </a:lnTo>
                    <a:lnTo>
                      <a:pt x="3849" y="84"/>
                    </a:lnTo>
                    <a:lnTo>
                      <a:pt x="3650" y="104"/>
                    </a:lnTo>
                    <a:lnTo>
                      <a:pt x="3779" y="60"/>
                    </a:lnTo>
                    <a:lnTo>
                      <a:pt x="3654" y="71"/>
                    </a:lnTo>
                    <a:lnTo>
                      <a:pt x="3833" y="20"/>
                    </a:lnTo>
                    <a:lnTo>
                      <a:pt x="3673" y="37"/>
                    </a:lnTo>
                    <a:lnTo>
                      <a:pt x="3771" y="0"/>
                    </a:lnTo>
                    <a:lnTo>
                      <a:pt x="3661" y="13"/>
                    </a:lnTo>
                    <a:lnTo>
                      <a:pt x="3524" y="31"/>
                    </a:lnTo>
                    <a:lnTo>
                      <a:pt x="3335" y="55"/>
                    </a:lnTo>
                    <a:lnTo>
                      <a:pt x="3028" y="97"/>
                    </a:lnTo>
                    <a:lnTo>
                      <a:pt x="2837" y="125"/>
                    </a:lnTo>
                    <a:lnTo>
                      <a:pt x="2643" y="151"/>
                    </a:lnTo>
                    <a:lnTo>
                      <a:pt x="2247" y="209"/>
                    </a:lnTo>
                    <a:lnTo>
                      <a:pt x="2067" y="237"/>
                    </a:lnTo>
                    <a:lnTo>
                      <a:pt x="1946" y="256"/>
                    </a:lnTo>
                    <a:lnTo>
                      <a:pt x="1748" y="286"/>
                    </a:lnTo>
                    <a:lnTo>
                      <a:pt x="1500" y="327"/>
                    </a:lnTo>
                    <a:lnTo>
                      <a:pt x="1188" y="379"/>
                    </a:lnTo>
                    <a:lnTo>
                      <a:pt x="995" y="413"/>
                    </a:lnTo>
                    <a:lnTo>
                      <a:pt x="669" y="475"/>
                    </a:lnTo>
                    <a:lnTo>
                      <a:pt x="498" y="508"/>
                    </a:lnTo>
                    <a:lnTo>
                      <a:pt x="206" y="577"/>
                    </a:lnTo>
                    <a:lnTo>
                      <a:pt x="113" y="604"/>
                    </a:lnTo>
                    <a:lnTo>
                      <a:pt x="61" y="622"/>
                    </a:lnTo>
                    <a:lnTo>
                      <a:pt x="18" y="642"/>
                    </a:lnTo>
                    <a:lnTo>
                      <a:pt x="4" y="653"/>
                    </a:lnTo>
                    <a:lnTo>
                      <a:pt x="0" y="663"/>
                    </a:lnTo>
                    <a:lnTo>
                      <a:pt x="5" y="670"/>
                    </a:lnTo>
                    <a:lnTo>
                      <a:pt x="18" y="676"/>
                    </a:lnTo>
                    <a:lnTo>
                      <a:pt x="42" y="675"/>
                    </a:lnTo>
                    <a:lnTo>
                      <a:pt x="69" y="660"/>
                    </a:lnTo>
                    <a:lnTo>
                      <a:pt x="84" y="650"/>
                    </a:lnTo>
                    <a:lnTo>
                      <a:pt x="108" y="641"/>
                    </a:lnTo>
                    <a:lnTo>
                      <a:pt x="138" y="630"/>
                    </a:lnTo>
                    <a:lnTo>
                      <a:pt x="186" y="619"/>
                    </a:lnTo>
                    <a:lnTo>
                      <a:pt x="227" y="609"/>
                    </a:lnTo>
                    <a:lnTo>
                      <a:pt x="289" y="597"/>
                    </a:lnTo>
                    <a:lnTo>
                      <a:pt x="359" y="584"/>
                    </a:lnTo>
                    <a:lnTo>
                      <a:pt x="453" y="569"/>
                    </a:lnTo>
                    <a:lnTo>
                      <a:pt x="557" y="553"/>
                    </a:lnTo>
                    <a:lnTo>
                      <a:pt x="673" y="537"/>
                    </a:lnTo>
                    <a:lnTo>
                      <a:pt x="872" y="513"/>
                    </a:lnTo>
                    <a:lnTo>
                      <a:pt x="1028" y="494"/>
                    </a:lnTo>
                    <a:lnTo>
                      <a:pt x="1353" y="459"/>
                    </a:lnTo>
                    <a:lnTo>
                      <a:pt x="1729" y="423"/>
                    </a:lnTo>
                    <a:lnTo>
                      <a:pt x="2039" y="393"/>
                    </a:lnTo>
                    <a:lnTo>
                      <a:pt x="2346" y="369"/>
                    </a:lnTo>
                    <a:lnTo>
                      <a:pt x="2586" y="349"/>
                    </a:lnTo>
                    <a:lnTo>
                      <a:pt x="2776" y="334"/>
                    </a:lnTo>
                    <a:lnTo>
                      <a:pt x="2985" y="321"/>
                    </a:lnTo>
                    <a:lnTo>
                      <a:pt x="3216" y="304"/>
                    </a:lnTo>
                    <a:lnTo>
                      <a:pt x="3399" y="291"/>
                    </a:lnTo>
                    <a:lnTo>
                      <a:pt x="3630" y="274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invGray">
              <a:xfrm>
                <a:off x="205" y="559"/>
                <a:ext cx="526" cy="151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8" y="119"/>
                  </a:cxn>
                  <a:cxn ang="0">
                    <a:pos x="36" y="108"/>
                  </a:cxn>
                  <a:cxn ang="0">
                    <a:pos x="54" y="101"/>
                  </a:cxn>
                  <a:cxn ang="0">
                    <a:pos x="95" y="87"/>
                  </a:cxn>
                  <a:cxn ang="0">
                    <a:pos x="162" y="66"/>
                  </a:cxn>
                  <a:cxn ang="0">
                    <a:pos x="288" y="39"/>
                  </a:cxn>
                  <a:cxn ang="0">
                    <a:pos x="410" y="14"/>
                  </a:cxn>
                  <a:cxn ang="0">
                    <a:pos x="525" y="0"/>
                  </a:cxn>
                  <a:cxn ang="0">
                    <a:pos x="419" y="27"/>
                  </a:cxn>
                  <a:cxn ang="0">
                    <a:pos x="339" y="45"/>
                  </a:cxn>
                  <a:cxn ang="0">
                    <a:pos x="257" y="66"/>
                  </a:cxn>
                  <a:cxn ang="0">
                    <a:pos x="186" y="83"/>
                  </a:cxn>
                  <a:cxn ang="0">
                    <a:pos x="107" y="104"/>
                  </a:cxn>
                  <a:cxn ang="0">
                    <a:pos x="63" y="125"/>
                  </a:cxn>
                  <a:cxn ang="0">
                    <a:pos x="48" y="140"/>
                  </a:cxn>
                  <a:cxn ang="0">
                    <a:pos x="29" y="147"/>
                  </a:cxn>
                  <a:cxn ang="0">
                    <a:pos x="12" y="150"/>
                  </a:cxn>
                  <a:cxn ang="0">
                    <a:pos x="5" y="146"/>
                  </a:cxn>
                  <a:cxn ang="0">
                    <a:pos x="0" y="140"/>
                  </a:cxn>
                  <a:cxn ang="0">
                    <a:pos x="0" y="128"/>
                  </a:cxn>
                </a:cxnLst>
                <a:rect l="0" t="0" r="r" b="b"/>
                <a:pathLst>
                  <a:path w="526" h="151">
                    <a:moveTo>
                      <a:pt x="0" y="128"/>
                    </a:moveTo>
                    <a:lnTo>
                      <a:pt x="18" y="119"/>
                    </a:lnTo>
                    <a:lnTo>
                      <a:pt x="36" y="108"/>
                    </a:lnTo>
                    <a:lnTo>
                      <a:pt x="54" y="101"/>
                    </a:lnTo>
                    <a:lnTo>
                      <a:pt x="95" y="87"/>
                    </a:lnTo>
                    <a:lnTo>
                      <a:pt x="162" y="66"/>
                    </a:lnTo>
                    <a:lnTo>
                      <a:pt x="288" y="39"/>
                    </a:lnTo>
                    <a:lnTo>
                      <a:pt x="410" y="14"/>
                    </a:lnTo>
                    <a:lnTo>
                      <a:pt x="525" y="0"/>
                    </a:lnTo>
                    <a:lnTo>
                      <a:pt x="419" y="27"/>
                    </a:lnTo>
                    <a:lnTo>
                      <a:pt x="339" y="45"/>
                    </a:lnTo>
                    <a:lnTo>
                      <a:pt x="257" y="66"/>
                    </a:lnTo>
                    <a:lnTo>
                      <a:pt x="186" y="83"/>
                    </a:lnTo>
                    <a:lnTo>
                      <a:pt x="107" y="104"/>
                    </a:lnTo>
                    <a:lnTo>
                      <a:pt x="63" y="125"/>
                    </a:lnTo>
                    <a:lnTo>
                      <a:pt x="48" y="140"/>
                    </a:lnTo>
                    <a:lnTo>
                      <a:pt x="29" y="147"/>
                    </a:lnTo>
                    <a:lnTo>
                      <a:pt x="12" y="150"/>
                    </a:lnTo>
                    <a:lnTo>
                      <a:pt x="5" y="146"/>
                    </a:lnTo>
                    <a:lnTo>
                      <a:pt x="0" y="140"/>
                    </a:lnTo>
                    <a:lnTo>
                      <a:pt x="0" y="128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D79A1D-287D-4083-8E7F-A9599FFBE68B}" type="slidenum">
              <a:rPr kumimoji="1" lang="en-US" altLang="zh-TW">
                <a:solidFill>
                  <a:srgbClr val="00008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35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/>
          <p:cNvGrpSpPr>
            <a:grpSpLocks/>
          </p:cNvGrpSpPr>
          <p:nvPr/>
        </p:nvGrpSpPr>
        <p:grpSpPr bwMode="auto">
          <a:xfrm>
            <a:off x="-16932" y="49214"/>
            <a:ext cx="12272433" cy="6865937"/>
            <a:chOff x="-8" y="31"/>
            <a:chExt cx="5798" cy="4325"/>
          </a:xfrm>
        </p:grpSpPr>
        <p:grpSp>
          <p:nvGrpSpPr>
            <p:cNvPr id="5128" name="Group 4"/>
            <p:cNvGrpSpPr>
              <a:grpSpLocks/>
            </p:cNvGrpSpPr>
            <p:nvPr/>
          </p:nvGrpSpPr>
          <p:grpSpPr bwMode="auto">
            <a:xfrm>
              <a:off x="-8" y="960"/>
              <a:ext cx="5798" cy="3396"/>
              <a:chOff x="-8" y="960"/>
              <a:chExt cx="5798" cy="3396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hidden">
              <a:xfrm>
                <a:off x="-8" y="960"/>
                <a:ext cx="5798" cy="278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hidden">
              <a:xfrm>
                <a:off x="-8" y="3744"/>
                <a:ext cx="5798" cy="6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5129" name="Group 7"/>
            <p:cNvGrpSpPr>
              <a:grpSpLocks/>
            </p:cNvGrpSpPr>
            <p:nvPr/>
          </p:nvGrpSpPr>
          <p:grpSpPr bwMode="auto">
            <a:xfrm>
              <a:off x="203" y="31"/>
              <a:ext cx="3850" cy="679"/>
              <a:chOff x="203" y="31"/>
              <a:chExt cx="3850" cy="679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invGray">
              <a:xfrm>
                <a:off x="203" y="31"/>
                <a:ext cx="3850" cy="677"/>
              </a:xfrm>
              <a:custGeom>
                <a:avLst/>
                <a:gdLst/>
                <a:ahLst/>
                <a:cxnLst>
                  <a:cxn ang="0">
                    <a:pos x="3539" y="262"/>
                  </a:cxn>
                  <a:cxn ang="0">
                    <a:pos x="3598" y="219"/>
                  </a:cxn>
                  <a:cxn ang="0">
                    <a:pos x="3523" y="191"/>
                  </a:cxn>
                  <a:cxn ang="0">
                    <a:pos x="3624" y="153"/>
                  </a:cxn>
                  <a:cxn ang="0">
                    <a:pos x="3604" y="137"/>
                  </a:cxn>
                  <a:cxn ang="0">
                    <a:pos x="3650" y="104"/>
                  </a:cxn>
                  <a:cxn ang="0">
                    <a:pos x="3654" y="71"/>
                  </a:cxn>
                  <a:cxn ang="0">
                    <a:pos x="3673" y="37"/>
                  </a:cxn>
                  <a:cxn ang="0">
                    <a:pos x="3661" y="13"/>
                  </a:cxn>
                  <a:cxn ang="0">
                    <a:pos x="3335" y="55"/>
                  </a:cxn>
                  <a:cxn ang="0">
                    <a:pos x="2837" y="125"/>
                  </a:cxn>
                  <a:cxn ang="0">
                    <a:pos x="2247" y="209"/>
                  </a:cxn>
                  <a:cxn ang="0">
                    <a:pos x="1946" y="256"/>
                  </a:cxn>
                  <a:cxn ang="0">
                    <a:pos x="1500" y="327"/>
                  </a:cxn>
                  <a:cxn ang="0">
                    <a:pos x="995" y="413"/>
                  </a:cxn>
                  <a:cxn ang="0">
                    <a:pos x="498" y="508"/>
                  </a:cxn>
                  <a:cxn ang="0">
                    <a:pos x="113" y="604"/>
                  </a:cxn>
                  <a:cxn ang="0">
                    <a:pos x="18" y="642"/>
                  </a:cxn>
                  <a:cxn ang="0">
                    <a:pos x="0" y="663"/>
                  </a:cxn>
                  <a:cxn ang="0">
                    <a:pos x="18" y="676"/>
                  </a:cxn>
                  <a:cxn ang="0">
                    <a:pos x="69" y="660"/>
                  </a:cxn>
                  <a:cxn ang="0">
                    <a:pos x="108" y="641"/>
                  </a:cxn>
                  <a:cxn ang="0">
                    <a:pos x="186" y="619"/>
                  </a:cxn>
                  <a:cxn ang="0">
                    <a:pos x="289" y="597"/>
                  </a:cxn>
                  <a:cxn ang="0">
                    <a:pos x="453" y="569"/>
                  </a:cxn>
                  <a:cxn ang="0">
                    <a:pos x="673" y="537"/>
                  </a:cxn>
                  <a:cxn ang="0">
                    <a:pos x="1028" y="494"/>
                  </a:cxn>
                  <a:cxn ang="0">
                    <a:pos x="1729" y="423"/>
                  </a:cxn>
                  <a:cxn ang="0">
                    <a:pos x="2346" y="369"/>
                  </a:cxn>
                  <a:cxn ang="0">
                    <a:pos x="2776" y="334"/>
                  </a:cxn>
                  <a:cxn ang="0">
                    <a:pos x="3216" y="304"/>
                  </a:cxn>
                  <a:cxn ang="0">
                    <a:pos x="3630" y="274"/>
                  </a:cxn>
                </a:cxnLst>
                <a:rect l="0" t="0" r="r" b="b"/>
                <a:pathLst>
                  <a:path w="3850" h="677">
                    <a:moveTo>
                      <a:pt x="3630" y="274"/>
                    </a:moveTo>
                    <a:lnTo>
                      <a:pt x="3539" y="262"/>
                    </a:lnTo>
                    <a:lnTo>
                      <a:pt x="3795" y="231"/>
                    </a:lnTo>
                    <a:lnTo>
                      <a:pt x="3598" y="219"/>
                    </a:lnTo>
                    <a:lnTo>
                      <a:pt x="3718" y="200"/>
                    </a:lnTo>
                    <a:lnTo>
                      <a:pt x="3523" y="191"/>
                    </a:lnTo>
                    <a:lnTo>
                      <a:pt x="3845" y="147"/>
                    </a:lnTo>
                    <a:lnTo>
                      <a:pt x="3624" y="153"/>
                    </a:lnTo>
                    <a:lnTo>
                      <a:pt x="3760" y="123"/>
                    </a:lnTo>
                    <a:lnTo>
                      <a:pt x="3604" y="137"/>
                    </a:lnTo>
                    <a:lnTo>
                      <a:pt x="3849" y="84"/>
                    </a:lnTo>
                    <a:lnTo>
                      <a:pt x="3650" y="104"/>
                    </a:lnTo>
                    <a:lnTo>
                      <a:pt x="3779" y="60"/>
                    </a:lnTo>
                    <a:lnTo>
                      <a:pt x="3654" y="71"/>
                    </a:lnTo>
                    <a:lnTo>
                      <a:pt x="3833" y="20"/>
                    </a:lnTo>
                    <a:lnTo>
                      <a:pt x="3673" y="37"/>
                    </a:lnTo>
                    <a:lnTo>
                      <a:pt x="3771" y="0"/>
                    </a:lnTo>
                    <a:lnTo>
                      <a:pt x="3661" y="13"/>
                    </a:lnTo>
                    <a:lnTo>
                      <a:pt x="3524" y="31"/>
                    </a:lnTo>
                    <a:lnTo>
                      <a:pt x="3335" y="55"/>
                    </a:lnTo>
                    <a:lnTo>
                      <a:pt x="3028" y="97"/>
                    </a:lnTo>
                    <a:lnTo>
                      <a:pt x="2837" y="125"/>
                    </a:lnTo>
                    <a:lnTo>
                      <a:pt x="2643" y="151"/>
                    </a:lnTo>
                    <a:lnTo>
                      <a:pt x="2247" y="209"/>
                    </a:lnTo>
                    <a:lnTo>
                      <a:pt x="2067" y="237"/>
                    </a:lnTo>
                    <a:lnTo>
                      <a:pt x="1946" y="256"/>
                    </a:lnTo>
                    <a:lnTo>
                      <a:pt x="1748" y="286"/>
                    </a:lnTo>
                    <a:lnTo>
                      <a:pt x="1500" y="327"/>
                    </a:lnTo>
                    <a:lnTo>
                      <a:pt x="1188" y="379"/>
                    </a:lnTo>
                    <a:lnTo>
                      <a:pt x="995" y="413"/>
                    </a:lnTo>
                    <a:lnTo>
                      <a:pt x="669" y="475"/>
                    </a:lnTo>
                    <a:lnTo>
                      <a:pt x="498" y="508"/>
                    </a:lnTo>
                    <a:lnTo>
                      <a:pt x="206" y="577"/>
                    </a:lnTo>
                    <a:lnTo>
                      <a:pt x="113" y="604"/>
                    </a:lnTo>
                    <a:lnTo>
                      <a:pt x="61" y="622"/>
                    </a:lnTo>
                    <a:lnTo>
                      <a:pt x="18" y="642"/>
                    </a:lnTo>
                    <a:lnTo>
                      <a:pt x="4" y="653"/>
                    </a:lnTo>
                    <a:lnTo>
                      <a:pt x="0" y="663"/>
                    </a:lnTo>
                    <a:lnTo>
                      <a:pt x="5" y="670"/>
                    </a:lnTo>
                    <a:lnTo>
                      <a:pt x="18" y="676"/>
                    </a:lnTo>
                    <a:lnTo>
                      <a:pt x="42" y="675"/>
                    </a:lnTo>
                    <a:lnTo>
                      <a:pt x="69" y="660"/>
                    </a:lnTo>
                    <a:lnTo>
                      <a:pt x="84" y="650"/>
                    </a:lnTo>
                    <a:lnTo>
                      <a:pt x="108" y="641"/>
                    </a:lnTo>
                    <a:lnTo>
                      <a:pt x="138" y="630"/>
                    </a:lnTo>
                    <a:lnTo>
                      <a:pt x="186" y="619"/>
                    </a:lnTo>
                    <a:lnTo>
                      <a:pt x="227" y="609"/>
                    </a:lnTo>
                    <a:lnTo>
                      <a:pt x="289" y="597"/>
                    </a:lnTo>
                    <a:lnTo>
                      <a:pt x="359" y="584"/>
                    </a:lnTo>
                    <a:lnTo>
                      <a:pt x="453" y="569"/>
                    </a:lnTo>
                    <a:lnTo>
                      <a:pt x="557" y="553"/>
                    </a:lnTo>
                    <a:lnTo>
                      <a:pt x="673" y="537"/>
                    </a:lnTo>
                    <a:lnTo>
                      <a:pt x="872" y="513"/>
                    </a:lnTo>
                    <a:lnTo>
                      <a:pt x="1028" y="494"/>
                    </a:lnTo>
                    <a:lnTo>
                      <a:pt x="1353" y="459"/>
                    </a:lnTo>
                    <a:lnTo>
                      <a:pt x="1729" y="423"/>
                    </a:lnTo>
                    <a:lnTo>
                      <a:pt x="2039" y="393"/>
                    </a:lnTo>
                    <a:lnTo>
                      <a:pt x="2346" y="369"/>
                    </a:lnTo>
                    <a:lnTo>
                      <a:pt x="2586" y="349"/>
                    </a:lnTo>
                    <a:lnTo>
                      <a:pt x="2776" y="334"/>
                    </a:lnTo>
                    <a:lnTo>
                      <a:pt x="2985" y="321"/>
                    </a:lnTo>
                    <a:lnTo>
                      <a:pt x="3216" y="304"/>
                    </a:lnTo>
                    <a:lnTo>
                      <a:pt x="3399" y="291"/>
                    </a:lnTo>
                    <a:lnTo>
                      <a:pt x="3630" y="274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invGray">
              <a:xfrm>
                <a:off x="205" y="559"/>
                <a:ext cx="526" cy="151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8" y="119"/>
                  </a:cxn>
                  <a:cxn ang="0">
                    <a:pos x="36" y="108"/>
                  </a:cxn>
                  <a:cxn ang="0">
                    <a:pos x="54" y="101"/>
                  </a:cxn>
                  <a:cxn ang="0">
                    <a:pos x="95" y="87"/>
                  </a:cxn>
                  <a:cxn ang="0">
                    <a:pos x="162" y="66"/>
                  </a:cxn>
                  <a:cxn ang="0">
                    <a:pos x="288" y="39"/>
                  </a:cxn>
                  <a:cxn ang="0">
                    <a:pos x="410" y="14"/>
                  </a:cxn>
                  <a:cxn ang="0">
                    <a:pos x="525" y="0"/>
                  </a:cxn>
                  <a:cxn ang="0">
                    <a:pos x="419" y="27"/>
                  </a:cxn>
                  <a:cxn ang="0">
                    <a:pos x="339" y="45"/>
                  </a:cxn>
                  <a:cxn ang="0">
                    <a:pos x="257" y="66"/>
                  </a:cxn>
                  <a:cxn ang="0">
                    <a:pos x="186" y="83"/>
                  </a:cxn>
                  <a:cxn ang="0">
                    <a:pos x="107" y="104"/>
                  </a:cxn>
                  <a:cxn ang="0">
                    <a:pos x="63" y="125"/>
                  </a:cxn>
                  <a:cxn ang="0">
                    <a:pos x="48" y="140"/>
                  </a:cxn>
                  <a:cxn ang="0">
                    <a:pos x="29" y="147"/>
                  </a:cxn>
                  <a:cxn ang="0">
                    <a:pos x="12" y="150"/>
                  </a:cxn>
                  <a:cxn ang="0">
                    <a:pos x="5" y="146"/>
                  </a:cxn>
                  <a:cxn ang="0">
                    <a:pos x="0" y="140"/>
                  </a:cxn>
                  <a:cxn ang="0">
                    <a:pos x="0" y="128"/>
                  </a:cxn>
                </a:cxnLst>
                <a:rect l="0" t="0" r="r" b="b"/>
                <a:pathLst>
                  <a:path w="526" h="151">
                    <a:moveTo>
                      <a:pt x="0" y="128"/>
                    </a:moveTo>
                    <a:lnTo>
                      <a:pt x="18" y="119"/>
                    </a:lnTo>
                    <a:lnTo>
                      <a:pt x="36" y="108"/>
                    </a:lnTo>
                    <a:lnTo>
                      <a:pt x="54" y="101"/>
                    </a:lnTo>
                    <a:lnTo>
                      <a:pt x="95" y="87"/>
                    </a:lnTo>
                    <a:lnTo>
                      <a:pt x="162" y="66"/>
                    </a:lnTo>
                    <a:lnTo>
                      <a:pt x="288" y="39"/>
                    </a:lnTo>
                    <a:lnTo>
                      <a:pt x="410" y="14"/>
                    </a:lnTo>
                    <a:lnTo>
                      <a:pt x="525" y="0"/>
                    </a:lnTo>
                    <a:lnTo>
                      <a:pt x="419" y="27"/>
                    </a:lnTo>
                    <a:lnTo>
                      <a:pt x="339" y="45"/>
                    </a:lnTo>
                    <a:lnTo>
                      <a:pt x="257" y="66"/>
                    </a:lnTo>
                    <a:lnTo>
                      <a:pt x="186" y="83"/>
                    </a:lnTo>
                    <a:lnTo>
                      <a:pt x="107" y="104"/>
                    </a:lnTo>
                    <a:lnTo>
                      <a:pt x="63" y="125"/>
                    </a:lnTo>
                    <a:lnTo>
                      <a:pt x="48" y="140"/>
                    </a:lnTo>
                    <a:lnTo>
                      <a:pt x="29" y="147"/>
                    </a:lnTo>
                    <a:lnTo>
                      <a:pt x="12" y="150"/>
                    </a:lnTo>
                    <a:lnTo>
                      <a:pt x="5" y="146"/>
                    </a:lnTo>
                    <a:lnTo>
                      <a:pt x="0" y="140"/>
                    </a:lnTo>
                    <a:lnTo>
                      <a:pt x="0" y="128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D79A1D-287D-4083-8E7F-A9599FFBE68B}" type="slidenum">
              <a:rPr kumimoji="1" lang="en-US" altLang="zh-TW">
                <a:solidFill>
                  <a:srgbClr val="00008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077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16932" y="49214"/>
            <a:ext cx="12272433" cy="6865937"/>
            <a:chOff x="-8" y="31"/>
            <a:chExt cx="5798" cy="4325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8" y="960"/>
              <a:ext cx="5798" cy="3396"/>
              <a:chOff x="-8" y="960"/>
              <a:chExt cx="5798" cy="3396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hidden">
              <a:xfrm>
                <a:off x="-8" y="960"/>
                <a:ext cx="5798" cy="278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hidden">
              <a:xfrm>
                <a:off x="-8" y="3744"/>
                <a:ext cx="5798" cy="6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3" y="31"/>
              <a:ext cx="3850" cy="679"/>
              <a:chOff x="203" y="31"/>
              <a:chExt cx="3850" cy="679"/>
            </a:xfrm>
          </p:grpSpPr>
          <p:sp>
            <p:nvSpPr>
              <p:cNvPr id="1029" name="Freeform 5"/>
              <p:cNvSpPr>
                <a:spLocks/>
              </p:cNvSpPr>
              <p:nvPr/>
            </p:nvSpPr>
            <p:spPr bwMode="invGray">
              <a:xfrm>
                <a:off x="203" y="31"/>
                <a:ext cx="3850" cy="677"/>
              </a:xfrm>
              <a:custGeom>
                <a:avLst/>
                <a:gdLst/>
                <a:ahLst/>
                <a:cxnLst>
                  <a:cxn ang="0">
                    <a:pos x="3539" y="262"/>
                  </a:cxn>
                  <a:cxn ang="0">
                    <a:pos x="3598" y="219"/>
                  </a:cxn>
                  <a:cxn ang="0">
                    <a:pos x="3523" y="191"/>
                  </a:cxn>
                  <a:cxn ang="0">
                    <a:pos x="3624" y="153"/>
                  </a:cxn>
                  <a:cxn ang="0">
                    <a:pos x="3604" y="137"/>
                  </a:cxn>
                  <a:cxn ang="0">
                    <a:pos x="3650" y="104"/>
                  </a:cxn>
                  <a:cxn ang="0">
                    <a:pos x="3654" y="71"/>
                  </a:cxn>
                  <a:cxn ang="0">
                    <a:pos x="3673" y="37"/>
                  </a:cxn>
                  <a:cxn ang="0">
                    <a:pos x="3661" y="13"/>
                  </a:cxn>
                  <a:cxn ang="0">
                    <a:pos x="3335" y="55"/>
                  </a:cxn>
                  <a:cxn ang="0">
                    <a:pos x="2837" y="125"/>
                  </a:cxn>
                  <a:cxn ang="0">
                    <a:pos x="2247" y="209"/>
                  </a:cxn>
                  <a:cxn ang="0">
                    <a:pos x="1946" y="256"/>
                  </a:cxn>
                  <a:cxn ang="0">
                    <a:pos x="1500" y="327"/>
                  </a:cxn>
                  <a:cxn ang="0">
                    <a:pos x="995" y="413"/>
                  </a:cxn>
                  <a:cxn ang="0">
                    <a:pos x="498" y="508"/>
                  </a:cxn>
                  <a:cxn ang="0">
                    <a:pos x="113" y="604"/>
                  </a:cxn>
                  <a:cxn ang="0">
                    <a:pos x="18" y="642"/>
                  </a:cxn>
                  <a:cxn ang="0">
                    <a:pos x="0" y="663"/>
                  </a:cxn>
                  <a:cxn ang="0">
                    <a:pos x="18" y="676"/>
                  </a:cxn>
                  <a:cxn ang="0">
                    <a:pos x="69" y="660"/>
                  </a:cxn>
                  <a:cxn ang="0">
                    <a:pos x="108" y="641"/>
                  </a:cxn>
                  <a:cxn ang="0">
                    <a:pos x="186" y="619"/>
                  </a:cxn>
                  <a:cxn ang="0">
                    <a:pos x="289" y="597"/>
                  </a:cxn>
                  <a:cxn ang="0">
                    <a:pos x="453" y="569"/>
                  </a:cxn>
                  <a:cxn ang="0">
                    <a:pos x="673" y="537"/>
                  </a:cxn>
                  <a:cxn ang="0">
                    <a:pos x="1028" y="494"/>
                  </a:cxn>
                  <a:cxn ang="0">
                    <a:pos x="1729" y="423"/>
                  </a:cxn>
                  <a:cxn ang="0">
                    <a:pos x="2346" y="369"/>
                  </a:cxn>
                  <a:cxn ang="0">
                    <a:pos x="2776" y="334"/>
                  </a:cxn>
                  <a:cxn ang="0">
                    <a:pos x="3216" y="304"/>
                  </a:cxn>
                  <a:cxn ang="0">
                    <a:pos x="3630" y="274"/>
                  </a:cxn>
                </a:cxnLst>
                <a:rect l="0" t="0" r="r" b="b"/>
                <a:pathLst>
                  <a:path w="3850" h="677">
                    <a:moveTo>
                      <a:pt x="3630" y="274"/>
                    </a:moveTo>
                    <a:lnTo>
                      <a:pt x="3539" y="262"/>
                    </a:lnTo>
                    <a:lnTo>
                      <a:pt x="3795" y="231"/>
                    </a:lnTo>
                    <a:lnTo>
                      <a:pt x="3598" y="219"/>
                    </a:lnTo>
                    <a:lnTo>
                      <a:pt x="3718" y="200"/>
                    </a:lnTo>
                    <a:lnTo>
                      <a:pt x="3523" y="191"/>
                    </a:lnTo>
                    <a:lnTo>
                      <a:pt x="3845" y="147"/>
                    </a:lnTo>
                    <a:lnTo>
                      <a:pt x="3624" y="153"/>
                    </a:lnTo>
                    <a:lnTo>
                      <a:pt x="3760" y="123"/>
                    </a:lnTo>
                    <a:lnTo>
                      <a:pt x="3604" y="137"/>
                    </a:lnTo>
                    <a:lnTo>
                      <a:pt x="3849" y="84"/>
                    </a:lnTo>
                    <a:lnTo>
                      <a:pt x="3650" y="104"/>
                    </a:lnTo>
                    <a:lnTo>
                      <a:pt x="3779" y="60"/>
                    </a:lnTo>
                    <a:lnTo>
                      <a:pt x="3654" y="71"/>
                    </a:lnTo>
                    <a:lnTo>
                      <a:pt x="3833" y="20"/>
                    </a:lnTo>
                    <a:lnTo>
                      <a:pt x="3673" y="37"/>
                    </a:lnTo>
                    <a:lnTo>
                      <a:pt x="3771" y="0"/>
                    </a:lnTo>
                    <a:lnTo>
                      <a:pt x="3661" y="13"/>
                    </a:lnTo>
                    <a:lnTo>
                      <a:pt x="3524" y="31"/>
                    </a:lnTo>
                    <a:lnTo>
                      <a:pt x="3335" y="55"/>
                    </a:lnTo>
                    <a:lnTo>
                      <a:pt x="3028" y="97"/>
                    </a:lnTo>
                    <a:lnTo>
                      <a:pt x="2837" y="125"/>
                    </a:lnTo>
                    <a:lnTo>
                      <a:pt x="2643" y="151"/>
                    </a:lnTo>
                    <a:lnTo>
                      <a:pt x="2247" y="209"/>
                    </a:lnTo>
                    <a:lnTo>
                      <a:pt x="2067" y="237"/>
                    </a:lnTo>
                    <a:lnTo>
                      <a:pt x="1946" y="256"/>
                    </a:lnTo>
                    <a:lnTo>
                      <a:pt x="1748" y="286"/>
                    </a:lnTo>
                    <a:lnTo>
                      <a:pt x="1500" y="327"/>
                    </a:lnTo>
                    <a:lnTo>
                      <a:pt x="1188" y="379"/>
                    </a:lnTo>
                    <a:lnTo>
                      <a:pt x="995" y="413"/>
                    </a:lnTo>
                    <a:lnTo>
                      <a:pt x="669" y="475"/>
                    </a:lnTo>
                    <a:lnTo>
                      <a:pt x="498" y="508"/>
                    </a:lnTo>
                    <a:lnTo>
                      <a:pt x="206" y="577"/>
                    </a:lnTo>
                    <a:lnTo>
                      <a:pt x="113" y="604"/>
                    </a:lnTo>
                    <a:lnTo>
                      <a:pt x="61" y="622"/>
                    </a:lnTo>
                    <a:lnTo>
                      <a:pt x="18" y="642"/>
                    </a:lnTo>
                    <a:lnTo>
                      <a:pt x="4" y="653"/>
                    </a:lnTo>
                    <a:lnTo>
                      <a:pt x="0" y="663"/>
                    </a:lnTo>
                    <a:lnTo>
                      <a:pt x="5" y="670"/>
                    </a:lnTo>
                    <a:lnTo>
                      <a:pt x="18" y="676"/>
                    </a:lnTo>
                    <a:lnTo>
                      <a:pt x="42" y="675"/>
                    </a:lnTo>
                    <a:lnTo>
                      <a:pt x="69" y="660"/>
                    </a:lnTo>
                    <a:lnTo>
                      <a:pt x="84" y="650"/>
                    </a:lnTo>
                    <a:lnTo>
                      <a:pt x="108" y="641"/>
                    </a:lnTo>
                    <a:lnTo>
                      <a:pt x="138" y="630"/>
                    </a:lnTo>
                    <a:lnTo>
                      <a:pt x="186" y="619"/>
                    </a:lnTo>
                    <a:lnTo>
                      <a:pt x="227" y="609"/>
                    </a:lnTo>
                    <a:lnTo>
                      <a:pt x="289" y="597"/>
                    </a:lnTo>
                    <a:lnTo>
                      <a:pt x="359" y="584"/>
                    </a:lnTo>
                    <a:lnTo>
                      <a:pt x="453" y="569"/>
                    </a:lnTo>
                    <a:lnTo>
                      <a:pt x="557" y="553"/>
                    </a:lnTo>
                    <a:lnTo>
                      <a:pt x="673" y="537"/>
                    </a:lnTo>
                    <a:lnTo>
                      <a:pt x="872" y="513"/>
                    </a:lnTo>
                    <a:lnTo>
                      <a:pt x="1028" y="494"/>
                    </a:lnTo>
                    <a:lnTo>
                      <a:pt x="1353" y="459"/>
                    </a:lnTo>
                    <a:lnTo>
                      <a:pt x="1729" y="423"/>
                    </a:lnTo>
                    <a:lnTo>
                      <a:pt x="2039" y="393"/>
                    </a:lnTo>
                    <a:lnTo>
                      <a:pt x="2346" y="369"/>
                    </a:lnTo>
                    <a:lnTo>
                      <a:pt x="2586" y="349"/>
                    </a:lnTo>
                    <a:lnTo>
                      <a:pt x="2776" y="334"/>
                    </a:lnTo>
                    <a:lnTo>
                      <a:pt x="2985" y="321"/>
                    </a:lnTo>
                    <a:lnTo>
                      <a:pt x="3216" y="304"/>
                    </a:lnTo>
                    <a:lnTo>
                      <a:pt x="3399" y="291"/>
                    </a:lnTo>
                    <a:lnTo>
                      <a:pt x="3630" y="274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invGray">
              <a:xfrm>
                <a:off x="205" y="559"/>
                <a:ext cx="526" cy="151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8" y="119"/>
                  </a:cxn>
                  <a:cxn ang="0">
                    <a:pos x="36" y="108"/>
                  </a:cxn>
                  <a:cxn ang="0">
                    <a:pos x="54" y="101"/>
                  </a:cxn>
                  <a:cxn ang="0">
                    <a:pos x="95" y="87"/>
                  </a:cxn>
                  <a:cxn ang="0">
                    <a:pos x="162" y="66"/>
                  </a:cxn>
                  <a:cxn ang="0">
                    <a:pos x="288" y="39"/>
                  </a:cxn>
                  <a:cxn ang="0">
                    <a:pos x="410" y="14"/>
                  </a:cxn>
                  <a:cxn ang="0">
                    <a:pos x="525" y="0"/>
                  </a:cxn>
                  <a:cxn ang="0">
                    <a:pos x="419" y="27"/>
                  </a:cxn>
                  <a:cxn ang="0">
                    <a:pos x="339" y="45"/>
                  </a:cxn>
                  <a:cxn ang="0">
                    <a:pos x="257" y="66"/>
                  </a:cxn>
                  <a:cxn ang="0">
                    <a:pos x="186" y="83"/>
                  </a:cxn>
                  <a:cxn ang="0">
                    <a:pos x="107" y="104"/>
                  </a:cxn>
                  <a:cxn ang="0">
                    <a:pos x="63" y="125"/>
                  </a:cxn>
                  <a:cxn ang="0">
                    <a:pos x="48" y="140"/>
                  </a:cxn>
                  <a:cxn ang="0">
                    <a:pos x="29" y="147"/>
                  </a:cxn>
                  <a:cxn ang="0">
                    <a:pos x="12" y="150"/>
                  </a:cxn>
                  <a:cxn ang="0">
                    <a:pos x="5" y="146"/>
                  </a:cxn>
                  <a:cxn ang="0">
                    <a:pos x="0" y="140"/>
                  </a:cxn>
                  <a:cxn ang="0">
                    <a:pos x="0" y="128"/>
                  </a:cxn>
                </a:cxnLst>
                <a:rect l="0" t="0" r="r" b="b"/>
                <a:pathLst>
                  <a:path w="526" h="151">
                    <a:moveTo>
                      <a:pt x="0" y="128"/>
                    </a:moveTo>
                    <a:lnTo>
                      <a:pt x="18" y="119"/>
                    </a:lnTo>
                    <a:lnTo>
                      <a:pt x="36" y="108"/>
                    </a:lnTo>
                    <a:lnTo>
                      <a:pt x="54" y="101"/>
                    </a:lnTo>
                    <a:lnTo>
                      <a:pt x="95" y="87"/>
                    </a:lnTo>
                    <a:lnTo>
                      <a:pt x="162" y="66"/>
                    </a:lnTo>
                    <a:lnTo>
                      <a:pt x="288" y="39"/>
                    </a:lnTo>
                    <a:lnTo>
                      <a:pt x="410" y="14"/>
                    </a:lnTo>
                    <a:lnTo>
                      <a:pt x="525" y="0"/>
                    </a:lnTo>
                    <a:lnTo>
                      <a:pt x="419" y="27"/>
                    </a:lnTo>
                    <a:lnTo>
                      <a:pt x="339" y="45"/>
                    </a:lnTo>
                    <a:lnTo>
                      <a:pt x="257" y="66"/>
                    </a:lnTo>
                    <a:lnTo>
                      <a:pt x="186" y="83"/>
                    </a:lnTo>
                    <a:lnTo>
                      <a:pt x="107" y="104"/>
                    </a:lnTo>
                    <a:lnTo>
                      <a:pt x="63" y="125"/>
                    </a:lnTo>
                    <a:lnTo>
                      <a:pt x="48" y="140"/>
                    </a:lnTo>
                    <a:lnTo>
                      <a:pt x="29" y="147"/>
                    </a:lnTo>
                    <a:lnTo>
                      <a:pt x="12" y="150"/>
                    </a:lnTo>
                    <a:lnTo>
                      <a:pt x="5" y="146"/>
                    </a:lnTo>
                    <a:lnTo>
                      <a:pt x="0" y="140"/>
                    </a:lnTo>
                    <a:lnTo>
                      <a:pt x="0" y="128"/>
                    </a:lnTo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TW" altLang="en-US" sz="3600">
                  <a:solidFill>
                    <a:srgbClr val="FFFFFF"/>
                  </a:solidFill>
                  <a:ea typeface="SimHei" pitchFamily="2" charset="-122"/>
                </a:endParaRPr>
              </a:p>
            </p:txBody>
          </p:sp>
        </p:grpSp>
      </p:grp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33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按一下以編輯母片本文樣式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80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D79A1D-287D-4083-8E7F-A9599FFBE68B}" type="slidenum">
              <a:rPr kumimoji="1" lang="en-US" altLang="zh-TW">
                <a:solidFill>
                  <a:srgbClr val="00008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305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donimaging.com/gallery/display.cfm?imgID=279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s://archive.stsci.edu/cgi-bin/dss_for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ac.caltech.edu/2mass%20/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ss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images.google.com.tw/imgres?imgurl=neowg.mtk.nao.ac.jp/jpg/bsc.jpg&amp;imgrefurl=http://neowg.mtk.nao.ac.jp/neo/photo/&amp;h=480&amp;w=640&amp;prev=/images?q=spaceguard&amp;start=20&amp;svnum=10&amp;hl=zh-TW&amp;lr=&amp;ie=UTF-8&amp;oe=UTF-8&amp;sa=N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://www.jpl.nasa.gov/" TargetMode="External"/><Relationship Id="rId7" Type="http://schemas.openxmlformats.org/officeDocument/2006/relationships/image" Target="../media/image38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5.xml"/><Relationship Id="rId6" Type="http://schemas.openxmlformats.org/officeDocument/2006/relationships/hyperlink" Target="http://www.ll.mit.edu/LINEAR/gts2.jpg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video" Target="file:///E:\CoursesTex\Tex\Talks\SHADOW.MPG" TargetMode="External"/><Relationship Id="rId7" Type="http://schemas.openxmlformats.org/officeDocument/2006/relationships/image" Target="../media/image47.png"/><Relationship Id="rId2" Type="http://schemas.microsoft.com/office/2007/relationships/media" Target="file:///E:\CoursesTex\Tex\Talks\SHADOW.MPG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shot6_fix-1.wmv" TargetMode="Externa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4/GeorgeBrown.gi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facebook.com/photo.php?pid=78689&amp;id=100000681517914" TargetMode="External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67.png"/><Relationship Id="rId2" Type="http://schemas.openxmlformats.org/officeDocument/2006/relationships/hyperlink" Target="http://ps1sc.org/Description.shtml" TargetMode="Externa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4.jpeg"/><Relationship Id="rId5" Type="http://schemas.openxmlformats.org/officeDocument/2006/relationships/image" Target="../media/image92.jpe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stsci.edu/mug/mug_2014/mug2014_PanSTARRS.pdf" TargetMode="External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stsci.edu/mug/mug_2014/mug2014_PanSTARRS.pdf" TargetMode="External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hyperlink" Target="http://www.lsst.org/lsst/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8085" y="570770"/>
            <a:ext cx="8911687" cy="1730470"/>
          </a:xfrm>
        </p:spPr>
        <p:txBody>
          <a:bodyPr>
            <a:normAutofit fontScale="90000"/>
          </a:bodyPr>
          <a:lstStyle/>
          <a:p>
            <a:r>
              <a:rPr lang="en-US" altLang="zh-TW" sz="4900" dirty="0" smtClean="0">
                <a:solidFill>
                  <a:srgbClr val="0000FF"/>
                </a:solidFill>
                <a:latin typeface="Bernard MT Condensed" panose="02050806060905020404" pitchFamily="18" charset="0"/>
                <a:ea typeface="Cambria Math" panose="02040503050406030204" pitchFamily="18" charset="0"/>
              </a:rPr>
              <a:t>Sloan Digital Sky Survey &amp; Pan-STARRS</a:t>
            </a:r>
            <a:r>
              <a:rPr lang="en-US" altLang="zh-TW" sz="4800" dirty="0" smtClean="0">
                <a:solidFill>
                  <a:srgbClr val="0000FF"/>
                </a:solidFill>
                <a:latin typeface="Bernard MT Condensed" panose="02050806060905020404" pitchFamily="18" charset="0"/>
                <a:ea typeface="Cambria Math" panose="02040503050406030204" pitchFamily="18" charset="0"/>
              </a:rPr>
              <a:t/>
            </a:r>
            <a:br>
              <a:rPr lang="en-US" altLang="zh-TW" sz="4800" dirty="0" smtClean="0">
                <a:solidFill>
                  <a:srgbClr val="0000FF"/>
                </a:solidFill>
                <a:latin typeface="Bernard MT Condensed" panose="02050806060905020404" pitchFamily="18" charset="0"/>
                <a:ea typeface="Cambria Math" panose="02040503050406030204" pitchFamily="18" charset="0"/>
              </a:rPr>
            </a:br>
            <a:r>
              <a:rPr lang="en-US" altLang="zh-TW" sz="4800" dirty="0" smtClean="0">
                <a:solidFill>
                  <a:srgbClr val="0000FF"/>
                </a:solidFill>
                <a:latin typeface="Britannic Bold" panose="020B0903060703020204" pitchFamily="34" charset="0"/>
                <a:ea typeface="Cambria Math" panose="02040503050406030204" pitchFamily="18" charset="0"/>
              </a:rPr>
              <a:t>--- Examples of Big Data</a:t>
            </a:r>
            <a:endParaRPr lang="zh-TW" altLang="en-US" sz="4800" dirty="0">
              <a:solidFill>
                <a:srgbClr val="0000FF"/>
              </a:solidFill>
              <a:latin typeface="Britannic Bold" panose="020B0903060703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991100" y="2423160"/>
            <a:ext cx="6507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dirty="0" smtClean="0">
                <a:latin typeface="Century Schoolbook" panose="02040604050505020304" pitchFamily="18" charset="0"/>
              </a:rPr>
              <a:t>Wen-Ping Chen</a:t>
            </a:r>
          </a:p>
          <a:p>
            <a:pPr algn="r"/>
            <a:r>
              <a:rPr lang="en-US" altLang="zh-TW" sz="2800" dirty="0" smtClean="0">
                <a:latin typeface="Century Schoolbook" panose="02040604050505020304" pitchFamily="18" charset="0"/>
              </a:rPr>
              <a:t>Institute of Astronomy</a:t>
            </a:r>
          </a:p>
          <a:p>
            <a:pPr algn="r"/>
            <a:r>
              <a:rPr lang="en-US" altLang="zh-TW" sz="2800" dirty="0" smtClean="0">
                <a:latin typeface="Century Schoolbook" panose="02040604050505020304" pitchFamily="18" charset="0"/>
              </a:rPr>
              <a:t>National Central University</a:t>
            </a:r>
          </a:p>
          <a:p>
            <a:pPr algn="r"/>
            <a:r>
              <a:rPr lang="en-US" altLang="zh-TW" sz="2800" dirty="0" smtClean="0">
                <a:latin typeface="Century Schoolbook" panose="02040604050505020304" pitchFamily="18" charset="0"/>
              </a:rPr>
              <a:t>TAIWAN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968085" y="5347161"/>
            <a:ext cx="9530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2015 Big Data Astronomy and Application Summer Boot </a:t>
            </a:r>
            <a:r>
              <a:rPr lang="en-US" altLang="zh-TW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Camp</a:t>
            </a:r>
            <a:r>
              <a:rPr lang="en-US" altLang="zh-TW" sz="2400" dirty="0" smtClean="0">
                <a:latin typeface="Century Gothic" panose="020B0502020202020204" pitchFamily="34" charset="0"/>
              </a:rPr>
              <a:t> 7 to 9 September </a:t>
            </a:r>
            <a:r>
              <a:rPr lang="en-US" altLang="zh-TW" sz="2400" dirty="0" smtClean="0"/>
              <a:t>2015 @ NCU/IA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424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49" y="313361"/>
            <a:ext cx="8356315" cy="62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fa.harvard.edu/~huchra/ay16/M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420" y="410545"/>
            <a:ext cx="4806079" cy="62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098971" y="895739"/>
            <a:ext cx="3564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Plate image with overlaid information.</a:t>
            </a:r>
          </a:p>
          <a:p>
            <a:r>
              <a:rPr lang="en-US" altLang="zh-TW" sz="2400" dirty="0" smtClean="0"/>
              <a:t>Here M67 is shown with the image taken from the POSS, FOV=30’.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246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strodonimaging.com/_img/pages/image/K2_7POSS2RBPlatesN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12" y="363893"/>
            <a:ext cx="10282334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872342" y="5942341"/>
            <a:ext cx="9678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hlinkClick r:id="rId3"/>
              </a:rPr>
              <a:t>http://www.astrodonimaging.com/gallery/display.cfm?imgID=</a:t>
            </a:r>
            <a:r>
              <a:rPr lang="zh-TW" altLang="en-US" dirty="0" smtClean="0">
                <a:hlinkClick r:id="rId3"/>
              </a:rPr>
              <a:t>279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67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63473" y="275102"/>
            <a:ext cx="6426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hlinkClick r:id="rId2"/>
              </a:rPr>
              <a:t>https://</a:t>
            </a:r>
            <a:r>
              <a:rPr lang="en-US" altLang="zh-TW" sz="2400" dirty="0" smtClean="0">
                <a:hlinkClick r:id="rId2"/>
              </a:rPr>
              <a:t>archive.stsci.edu/cgi-bin/dss_form</a:t>
            </a:r>
            <a:r>
              <a:rPr lang="en-US" altLang="zh-TW" sz="2400" dirty="0" smtClean="0"/>
              <a:t> </a:t>
            </a:r>
            <a:endParaRPr lang="zh-TW" altLang="en-US" sz="24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269" y="990327"/>
            <a:ext cx="8045731" cy="56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785" y="277403"/>
            <a:ext cx="5012158" cy="501215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328934" y="277403"/>
            <a:ext cx="253771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 </a:t>
            </a:r>
            <a:r>
              <a:rPr lang="en-US" altLang="zh-TW" sz="24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Tauri</a:t>
            </a:r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(coordinates resolved by </a:t>
            </a:r>
            <a:r>
              <a:rPr lang="en-US" altLang="zh-TW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Simbad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by MAST)</a:t>
            </a:r>
          </a:p>
          <a:p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POSS 2 blue </a:t>
            </a:r>
          </a:p>
          <a:p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FOV 30’</a:t>
            </a:r>
          </a:p>
          <a:p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FITS</a:t>
            </a:r>
          </a:p>
          <a:p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ds9 </a:t>
            </a:r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altLang="zh-TW" sz="2400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png</a:t>
            </a:r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image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305407" y="5529943"/>
            <a:ext cx="9247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What is</a:t>
            </a:r>
            <a:r>
              <a:rPr lang="en-US" altLang="zh-TW" sz="3200" i="1" dirty="0" smtClean="0"/>
              <a:t> </a:t>
            </a:r>
            <a:r>
              <a:rPr lang="en-US" altLang="zh-TW" sz="3200" i="1" dirty="0" err="1" smtClean="0"/>
              <a:t>Simbad</a:t>
            </a:r>
            <a:r>
              <a:rPr lang="en-US" altLang="zh-TW" sz="3200" dirty="0" smtClean="0"/>
              <a:t>?</a:t>
            </a:r>
          </a:p>
          <a:p>
            <a:r>
              <a:rPr lang="en-US" altLang="zh-TW" sz="3200" dirty="0" smtClean="0"/>
              <a:t>What information can be found for T Tau?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4459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35043" y="667397"/>
            <a:ext cx="8743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4000" dirty="0" smtClean="0">
                <a:solidFill>
                  <a:srgbClr val="0000FF"/>
                </a:solidFill>
                <a:latin typeface="LM Roman Demi 10" panose="00000700000000000000" pitchFamily="50" charset="0"/>
                <a:ea typeface="Cambria Math" panose="02040503050406030204" pitchFamily="18" charset="0"/>
              </a:rPr>
              <a:t>Two Micron All Sky Survey (2MASS)</a:t>
            </a:r>
            <a:endParaRPr lang="zh-TW" altLang="en-US" sz="4000" dirty="0">
              <a:solidFill>
                <a:srgbClr val="0000FF"/>
              </a:solidFill>
              <a:latin typeface="LM Roman Demi 10" panose="00000700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2"/>
              <p:cNvSpPr txBox="1">
                <a:spLocks/>
              </p:cNvSpPr>
              <p:nvPr/>
            </p:nvSpPr>
            <p:spPr>
              <a:xfrm>
                <a:off x="2078182" y="1521416"/>
                <a:ext cx="9780883" cy="441514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1200"/>
                  </a:spcBef>
                </a:pPr>
                <a:r>
                  <a:rPr lang="en-US" altLang="zh-TW" sz="28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All-sky survey around 2 microns, in J (1.25 </a:t>
                </a:r>
                <a14:m>
                  <m:oMath xmlns:m="http://schemas.openxmlformats.org/officeDocument/2006/math">
                    <m:r>
                      <a:rPr lang="zh-TW" alt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TW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altLang="zh-TW" sz="28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), H (1.65 </a:t>
                </a:r>
                <a14:m>
                  <m:oMath xmlns:m="http://schemas.openxmlformats.org/officeDocument/2006/math">
                    <m:r>
                      <a:rPr lang="zh-TW" alt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TW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altLang="zh-TW" sz="28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), and Ks (2.17 </a:t>
                </a:r>
                <a14:m>
                  <m:oMath xmlns:m="http://schemas.openxmlformats.org/officeDocument/2006/math">
                    <m:r>
                      <a:rPr lang="zh-TW" alt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TW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altLang="zh-TW" sz="28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 bands.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altLang="zh-TW" sz="28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Two 1.3 m telescopes, Mt Hopkins, Arizona, USA in the north, and CTIO, Chile in the south; 1997 to 2001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altLang="zh-TW" sz="28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Various catalog products (point sources, extended sources) with carefully calibrated photometry and astrometry.</a:t>
                </a:r>
              </a:p>
              <a:p>
                <a:endParaRPr lang="en-US" altLang="zh-TW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TW" sz="28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Infrared Science Archive (IRSA) by NASA/IPAC the data archive (catalogs and images)</a:t>
                </a:r>
                <a:endParaRPr lang="zh-TW" altLang="en-US" sz="28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內容版面配置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182" y="1521416"/>
                <a:ext cx="9780883" cy="4415149"/>
              </a:xfrm>
              <a:prstGeom prst="rect">
                <a:avLst/>
              </a:prstGeom>
              <a:blipFill rotWithShape="0">
                <a:blip r:embed="rId2"/>
                <a:stretch>
                  <a:fillRect l="-1185" t="-1519" r="-1621" b="-55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835043" y="6156347"/>
            <a:ext cx="451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3"/>
              </a:rPr>
              <a:t>http://</a:t>
            </a:r>
            <a:r>
              <a:rPr lang="en-US" altLang="zh-TW" dirty="0" smtClean="0">
                <a:hlinkClick r:id="rId3"/>
              </a:rPr>
              <a:t>www.ipac.caltech.edu/2mass /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78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39" y="124862"/>
            <a:ext cx="9398770" cy="66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1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756017" y="569866"/>
            <a:ext cx="7929159" cy="840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000" dirty="0" smtClean="0">
                <a:solidFill>
                  <a:srgbClr val="0000FF"/>
                </a:solidFill>
                <a:latin typeface="LM Roman Demi 10" panose="00000700000000000000" pitchFamily="50" charset="0"/>
                <a:ea typeface="Cambria Math" panose="02040503050406030204" pitchFamily="18" charset="0"/>
              </a:rPr>
              <a:t>Sloan Digital Sky Survey (SDSS) </a:t>
            </a:r>
            <a:endParaRPr lang="zh-TW" altLang="en-US" sz="4000" dirty="0">
              <a:solidFill>
                <a:srgbClr val="0000FF"/>
              </a:solidFill>
              <a:latin typeface="LM Roman Demi 10" panose="00000700000000000000" pitchFamily="50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579822" y="1453749"/>
            <a:ext cx="10411097" cy="51448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Multi-color imaging and spectroscopic redshift survey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Apache Point Observatory 2.5 m telescope in New Mexico, USA; named after Alfred P. Sloan Foundation.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SDSS I (2000-2005)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SDSS II (2005-2008)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Sloan Legacy Survey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Sloan Extension for Galactic Understanding and Exploration (SEGUE)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Sloan Supernova Survey</a:t>
            </a:r>
          </a:p>
        </p:txBody>
      </p:sp>
      <p:pic>
        <p:nvPicPr>
          <p:cNvPr id="4100" name="Picture 4" descr="SDS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367" y="219721"/>
            <a:ext cx="952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9411367" y="6349255"/>
            <a:ext cx="2579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hlinkClick r:id="rId3"/>
              </a:rPr>
              <a:t>http://www.sdss.org</a:t>
            </a:r>
            <a:r>
              <a:rPr lang="zh-TW" altLang="en-US" dirty="0" smtClean="0">
                <a:hlinkClick r:id="rId3"/>
              </a:rPr>
              <a:t>/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4104" name="Picture 8" descr="Sloan Foundation 2.5m Telesco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843" y="219720"/>
            <a:ext cx="1488799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/>
          <p:cNvSpPr txBox="1">
            <a:spLocks/>
          </p:cNvSpPr>
          <p:nvPr/>
        </p:nvSpPr>
        <p:spPr>
          <a:xfrm>
            <a:off x="722811" y="1499772"/>
            <a:ext cx="10411097" cy="43676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SDSS III (2008-2014)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APO Galactic Evolution Experiment (APOGEE)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Baryon Oscillation Spectroscopic Survey (BOSS)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Multi-object APO Radial Velocity </a:t>
            </a:r>
            <a:r>
              <a:rPr lang="en-US" altLang="zh-TW" sz="28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Exoplanet</a:t>
            </a:r>
            <a:r>
              <a:rPr lang="en-US" altLang="zh-TW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Large-area Survey (MARVELS)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SEGUE-2</a:t>
            </a:r>
          </a:p>
          <a:p>
            <a:pPr lvl="0">
              <a:spcBef>
                <a:spcPts val="1200"/>
              </a:spcBef>
            </a:pP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DR12 </a:t>
            </a:r>
            <a:r>
              <a:rPr lang="en-US" altLang="zh-TW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(2014 July) (images, O/IR spectra, catalog data</a:t>
            </a: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altLang="zh-TW" sz="32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向左箭號 5"/>
          <p:cNvSpPr/>
          <p:nvPr/>
        </p:nvSpPr>
        <p:spPr>
          <a:xfrm>
            <a:off x="10545446" y="5105162"/>
            <a:ext cx="359862" cy="23376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0924358" y="4953466"/>
            <a:ext cx="1058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C00000"/>
                </a:solidFill>
                <a:latin typeface="LM Roman Demi 10" panose="00000700000000000000" pitchFamily="50" charset="0"/>
              </a:rPr>
              <a:t>latest</a:t>
            </a:r>
            <a:endParaRPr lang="zh-TW" altLang="en-US" sz="2800" dirty="0">
              <a:solidFill>
                <a:srgbClr val="C00000"/>
              </a:solidFill>
              <a:latin typeface="LM Roman Demi 10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2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722811" y="1499772"/>
            <a:ext cx="11107239" cy="43676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1200"/>
              </a:spcBef>
            </a:pP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SDSS IV (</a:t>
            </a: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2014-2020)</a:t>
            </a:r>
          </a:p>
          <a:p>
            <a:pPr lvl="0">
              <a:spcBef>
                <a:spcPts val="1200"/>
              </a:spcBef>
            </a:pP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APO Galactic Evolution Experiment (APOGEE-2)</a:t>
            </a:r>
          </a:p>
          <a:p>
            <a:pPr>
              <a:spcBef>
                <a:spcPts val="1200"/>
              </a:spcBef>
            </a:pPr>
            <a:r>
              <a:rPr lang="en-US" altLang="zh-TW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xtended </a:t>
            </a: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Baryon Oscillation Spectroscopic Survey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sz="32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eBOSS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Mapping Nearby Galaxies at APO (</a:t>
            </a:r>
            <a:r>
              <a:rPr lang="en-US" altLang="zh-TW" sz="32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MaNGA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altLang="zh-TW" sz="32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>
              <a:spcBef>
                <a:spcPts val="1200"/>
              </a:spcBef>
            </a:pPr>
            <a:endParaRPr lang="en-US" altLang="zh-TW" sz="32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altLang="zh-TW" sz="32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向左箭號 4"/>
          <p:cNvSpPr/>
          <p:nvPr/>
        </p:nvSpPr>
        <p:spPr>
          <a:xfrm>
            <a:off x="5078096" y="1651468"/>
            <a:ext cx="359862" cy="23376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457008" y="1499772"/>
            <a:ext cx="170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C00000"/>
                </a:solidFill>
                <a:latin typeface="LM Roman Demi 10" panose="00000700000000000000" pitchFamily="50" charset="0"/>
              </a:rPr>
              <a:t>ongoing</a:t>
            </a:r>
            <a:endParaRPr lang="zh-TW" altLang="en-US" sz="2800" dirty="0">
              <a:solidFill>
                <a:srgbClr val="C00000"/>
              </a:solidFill>
              <a:latin typeface="LM Roman Demi 10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30325" y="1596241"/>
            <a:ext cx="9009268" cy="2476995"/>
          </a:xfrm>
        </p:spPr>
        <p:txBody>
          <a:bodyPr>
            <a:noAutofit/>
          </a:bodyPr>
          <a:lstStyle/>
          <a:p>
            <a:r>
              <a:rPr lang="en-US" altLang="zh-TW" sz="3200" dirty="0" smtClean="0">
                <a:solidFill>
                  <a:schemeClr val="tx1"/>
                </a:solidFill>
              </a:rPr>
              <a:t>“</a:t>
            </a:r>
            <a:r>
              <a:rPr lang="en-US" altLang="zh-TW" sz="3200" i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Big </a:t>
            </a:r>
            <a:r>
              <a:rPr lang="en-US" altLang="zh-TW" sz="3200" i="1" dirty="0">
                <a:solidFill>
                  <a:schemeClr val="tx1"/>
                </a:solidFill>
                <a:latin typeface="Century Schoolbook" panose="02040604050505020304" pitchFamily="18" charset="0"/>
              </a:rPr>
              <a:t>data is like teenage sex: everyone talks about it, nobody really knows how to do it, everyone thinks everyone else is doing it, so everyone claims they are doing it</a:t>
            </a:r>
            <a:r>
              <a:rPr lang="en-US" altLang="zh-TW" sz="3200" dirty="0" smtClean="0">
                <a:solidFill>
                  <a:schemeClr val="tx1"/>
                </a:solidFill>
              </a:rPr>
              <a:t>.” </a:t>
            </a:r>
            <a:r>
              <a:rPr lang="en-US" altLang="zh-TW" sz="3200" dirty="0">
                <a:solidFill>
                  <a:schemeClr val="tx1"/>
                </a:solidFill>
              </a:rPr>
              <a:t> </a:t>
            </a:r>
            <a:r>
              <a:rPr lang="en-US" altLang="zh-TW" sz="3200" dirty="0" smtClean="0">
                <a:solidFill>
                  <a:schemeClr val="tx1"/>
                </a:solidFill>
              </a:rPr>
              <a:t/>
            </a:r>
            <a:br>
              <a:rPr lang="en-US" altLang="zh-TW" sz="3200" dirty="0" smtClean="0">
                <a:solidFill>
                  <a:schemeClr val="tx1"/>
                </a:solidFill>
              </a:rPr>
            </a:br>
            <a:r>
              <a:rPr lang="en-US" altLang="zh-TW" sz="3200" dirty="0" smtClean="0">
                <a:solidFill>
                  <a:schemeClr val="tx1"/>
                </a:solidFill>
              </a:rPr>
              <a:t>                                                    --- </a:t>
            </a: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Dan </a:t>
            </a:r>
            <a:r>
              <a:rPr lang="en-US" altLang="zh-TW" sz="32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Ariely</a:t>
            </a:r>
            <a:endParaRPr lang="zh-TW" altLang="en-US" sz="3200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927906" y="315351"/>
            <a:ext cx="8911687" cy="1280890"/>
          </a:xfrm>
        </p:spPr>
        <p:txBody>
          <a:bodyPr/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Big</a:t>
            </a:r>
            <a:r>
              <a:rPr lang="en-US" altLang="zh-TW" b="1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Data</a:t>
            </a:r>
            <a:endParaRPr lang="zh-TW" altLang="en-US" b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74222" y="4273621"/>
            <a:ext cx="89223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i="1" dirty="0">
                <a:latin typeface="Century Schoolbook" panose="02040604050505020304" pitchFamily="18" charset="0"/>
              </a:rPr>
              <a:t>"Big </a:t>
            </a:r>
            <a:r>
              <a:rPr lang="en-US" altLang="zh-TW" sz="3200" i="1" dirty="0" smtClean="0">
                <a:latin typeface="Century Schoolbook" panose="02040604050505020304" pitchFamily="18" charset="0"/>
              </a:rPr>
              <a:t>data”</a:t>
            </a:r>
            <a:r>
              <a:rPr lang="en-US" altLang="zh-TW" sz="3200" i="1" dirty="0">
                <a:latin typeface="Century Schoolbook" panose="02040604050505020304" pitchFamily="18" charset="0"/>
              </a:rPr>
              <a:t> is a broad term for data sets so large or complex that traditional data processing applications are </a:t>
            </a:r>
            <a:r>
              <a:rPr lang="en-US" altLang="zh-TW" sz="3200" i="1">
                <a:latin typeface="Century Schoolbook" panose="02040604050505020304" pitchFamily="18" charset="0"/>
              </a:rPr>
              <a:t>inadequate</a:t>
            </a:r>
            <a:r>
              <a:rPr lang="en-US" altLang="zh-TW" sz="3200" i="1" smtClean="0">
                <a:latin typeface="Century Schoolbook" panose="02040604050505020304" pitchFamily="18" charset="0"/>
              </a:rPr>
              <a:t>. </a:t>
            </a:r>
            <a:r>
              <a:rPr lang="en-US" altLang="zh-TW" sz="3200" i="1" dirty="0">
                <a:latin typeface="Century Schoolbook" panose="02040604050505020304" pitchFamily="18" charset="0"/>
              </a:rPr>
              <a:t> </a:t>
            </a:r>
            <a:r>
              <a:rPr lang="en-US" altLang="zh-TW" sz="3200" i="1" dirty="0" smtClean="0">
                <a:latin typeface="Century Schoolbook" panose="02040604050505020304" pitchFamily="18" charset="0"/>
              </a:rPr>
              <a:t/>
            </a:r>
            <a:br>
              <a:rPr lang="en-US" altLang="zh-TW" sz="3200" i="1" dirty="0" smtClean="0">
                <a:latin typeface="Century Schoolbook" panose="02040604050505020304" pitchFamily="18" charset="0"/>
              </a:rPr>
            </a:br>
            <a:r>
              <a:rPr lang="en-US" altLang="zh-TW" sz="3200" i="1" dirty="0" smtClean="0">
                <a:latin typeface="Century Schoolbook" panose="02040604050505020304" pitchFamily="18" charset="0"/>
              </a:rPr>
              <a:t>                                         --- </a:t>
            </a: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Wikipedia “big data”</a:t>
            </a:r>
            <a:endParaRPr lang="zh-TW" altLang="en-US" sz="32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18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90500"/>
            <a:ext cx="11345333" cy="638175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153400" y="2647950"/>
            <a:ext cx="3314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Total data volume = 116 TB, with 50% being raw and intermediate data</a:t>
            </a:r>
            <a:endParaRPr lang="zh-TW" altLang="en-US" sz="32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5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308610"/>
            <a:ext cx="1133856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0" y="156755"/>
            <a:ext cx="11227373" cy="63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sl9m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sl9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357563"/>
            <a:ext cx="2670175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7" descr="sl9gh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282951"/>
            <a:ext cx="500856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6577013" y="1905001"/>
            <a:ext cx="40560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1994</a:t>
            </a:r>
            <a:r>
              <a:rPr lang="zh-TW" altLang="en-US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年夏天 </a:t>
            </a:r>
            <a:br>
              <a:rPr lang="zh-TW" altLang="en-US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lang="zh-TW" altLang="en-US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彗星撞木星</a:t>
            </a:r>
          </a:p>
        </p:txBody>
      </p:sp>
      <p:pic>
        <p:nvPicPr>
          <p:cNvPr id="48134" name="Picture 10" descr="SL9_EarthViewImpa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565400"/>
            <a:ext cx="5286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38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sl9juppreimpact_h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01614"/>
            <a:ext cx="45847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Callisto_craterchain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45" y="260648"/>
            <a:ext cx="2865438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6717140" y="260648"/>
            <a:ext cx="14287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  <a:t>木星衛星 </a:t>
            </a:r>
            <a:r>
              <a:rPr lang="en-US" altLang="zh-TW" sz="2400" dirty="0" err="1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  <a:t>Callisto</a:t>
            </a:r>
            <a:r>
              <a:rPr lang="en-US" altLang="zh-TW" sz="2400" dirty="0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  <a:t> </a:t>
            </a:r>
            <a:r>
              <a:rPr lang="zh-TW" altLang="en-US" sz="2400" dirty="0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  <a:t>表面的串狀隕石坑</a:t>
            </a:r>
          </a:p>
        </p:txBody>
      </p:sp>
      <p:pic>
        <p:nvPicPr>
          <p:cNvPr id="50181" name="Picture 6" descr="http://apod.nasa.gov/apod/image/9708/europa_imp_g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20" y="4149080"/>
            <a:ext cx="2811463" cy="254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705648" y="5128492"/>
            <a:ext cx="1428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  <a:t>木星衛星 </a:t>
            </a:r>
            <a:r>
              <a:rPr lang="en-US" altLang="zh-TW" sz="2400" dirty="0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  <a:t>Europa</a:t>
            </a:r>
            <a:br>
              <a:rPr lang="en-US" altLang="zh-TW" sz="2400" dirty="0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</a:br>
            <a:r>
              <a:rPr lang="zh-TW" altLang="en-US" sz="2400" dirty="0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  <a:t>表面的</a:t>
            </a:r>
            <a:r>
              <a:rPr lang="en-US" altLang="zh-TW" sz="2400" dirty="0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  <a:t/>
            </a:r>
            <a:br>
              <a:rPr lang="en-US" altLang="zh-TW" sz="2400" dirty="0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</a:br>
            <a:r>
              <a:rPr lang="zh-TW" altLang="en-US" sz="2400" dirty="0">
                <a:solidFill>
                  <a:srgbClr val="FFFFFF"/>
                </a:solidFill>
                <a:latin typeface="超世紀中古印" pitchFamily="2" charset="-120"/>
                <a:ea typeface="超世紀中古印" pitchFamily="2" charset="-120"/>
              </a:rPr>
              <a:t>隕石坑</a:t>
            </a:r>
          </a:p>
        </p:txBody>
      </p:sp>
    </p:spTree>
    <p:extLst>
      <p:ext uri="{BB962C8B-B14F-4D97-AF65-F5344CB8AC3E}">
        <p14:creationId xmlns:p14="http://schemas.microsoft.com/office/powerpoint/2010/main" val="172458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600201"/>
            <a:ext cx="41910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hicxu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492897"/>
            <a:ext cx="28194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inosaurs - Anatosaurus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4800601"/>
            <a:ext cx="24384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51384" y="179925"/>
            <a:ext cx="38884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4000" dirty="0">
                <a:solidFill>
                  <a:srgbClr val="99FFCC"/>
                </a:solidFill>
                <a:latin typeface="超世紀中顏楷" pitchFamily="2" charset="-120"/>
                <a:ea typeface="超世紀中顏楷" pitchFamily="2" charset="-120"/>
              </a:rPr>
              <a:t>6500</a:t>
            </a:r>
            <a:r>
              <a:rPr lang="zh-TW" altLang="en-US" sz="4000" dirty="0">
                <a:solidFill>
                  <a:srgbClr val="99FFCC"/>
                </a:solidFill>
                <a:latin typeface="超世紀中顏楷" pitchFamily="2" charset="-120"/>
                <a:ea typeface="超世紀中顏楷" pitchFamily="2" charset="-120"/>
              </a:rPr>
              <a:t>萬年前的天體撞擊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524000" y="1"/>
            <a:ext cx="0" cy="646331"/>
            <a:chOff x="0" y="0"/>
            <a:chExt cx="0" cy="646331"/>
          </a:xfrm>
        </p:grpSpPr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600">
                <a:solidFill>
                  <a:srgbClr val="FFFFFF"/>
                </a:solidFill>
                <a:ea typeface="SimHei" pitchFamily="2" charset="-122"/>
              </a:endParaRPr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600">
                <a:solidFill>
                  <a:srgbClr val="FFFFFF"/>
                </a:solidFill>
                <a:ea typeface="SimHei" pitchFamily="2" charset="-122"/>
              </a:endParaRPr>
            </a:p>
          </p:txBody>
        </p:sp>
      </p:grp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238750" y="2400301"/>
            <a:ext cx="1339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pic>
        <p:nvPicPr>
          <p:cNvPr id="10" name="Picture 17" descr="Dino flees explosion, BB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800600"/>
            <a:ext cx="158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h_chicxulub_after_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366490"/>
            <a:ext cx="35052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9048328" y="3429000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 err="1">
                <a:solidFill>
                  <a:srgbClr val="FFFFFF"/>
                </a:solidFill>
                <a:ea typeface="SimHei" pitchFamily="2" charset="-122"/>
              </a:rPr>
              <a:t>Chicxulub</a:t>
            </a:r>
            <a:r>
              <a:rPr kumimoji="1" lang="en-US" altLang="zh-TW" sz="2000" dirty="0">
                <a:solidFill>
                  <a:srgbClr val="FFFFFF"/>
                </a:solidFill>
                <a:ea typeface="SimHei" pitchFamily="2" charset="-122"/>
              </a:rPr>
              <a:t> </a:t>
            </a:r>
            <a:r>
              <a:rPr kumimoji="1" lang="en-US" altLang="zh-TW" sz="2000" dirty="0" err="1">
                <a:solidFill>
                  <a:srgbClr val="FFFFFF"/>
                </a:solidFill>
                <a:ea typeface="SimHei" pitchFamily="2" charset="-122"/>
              </a:rPr>
              <a:t>Crator</a:t>
            </a:r>
            <a:r>
              <a:rPr kumimoji="1" lang="en-US" altLang="zh-TW" sz="2000" dirty="0">
                <a:solidFill>
                  <a:srgbClr val="FFFFFF"/>
                </a:solidFill>
                <a:ea typeface="SimHei" pitchFamily="2" charset="-122"/>
              </a:rPr>
              <a:t> </a:t>
            </a:r>
            <a:br>
              <a:rPr kumimoji="1" lang="en-US" altLang="zh-TW" sz="2000" dirty="0">
                <a:solidFill>
                  <a:srgbClr val="FFFFFF"/>
                </a:solidFill>
                <a:ea typeface="SimHei" pitchFamily="2" charset="-122"/>
              </a:rPr>
            </a:br>
            <a:r>
              <a:rPr kumimoji="1" lang="en-US" altLang="zh-TW" sz="2000" dirty="0">
                <a:solidFill>
                  <a:srgbClr val="FFFFFF"/>
                </a:solidFill>
                <a:ea typeface="SimHei" pitchFamily="2" charset="-122"/>
              </a:rPr>
              <a:t>D&gt; 180 km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000" dirty="0">
              <a:solidFill>
                <a:srgbClr val="FFFFFF"/>
              </a:solidFill>
              <a:ea typeface="SimHei" pitchFamily="2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solidFill>
                  <a:srgbClr val="FFFFFF"/>
                </a:solidFill>
                <a:ea typeface="SimHei" pitchFamily="2" charset="-122"/>
              </a:rPr>
              <a:t>Bolide D~10 km</a:t>
            </a:r>
            <a:endParaRPr kumimoji="1" lang="zh-TW" altLang="en-US" sz="2000" dirty="0">
              <a:solidFill>
                <a:srgbClr val="FFFFFF"/>
              </a:solidFill>
              <a:ea typeface="SimHei" pitchFamily="2" charset="-122"/>
            </a:endParaRPr>
          </a:p>
        </p:txBody>
      </p:sp>
      <p:pic>
        <p:nvPicPr>
          <p:cNvPr id="112642" name="Picture 2" descr="http://upload.wikimedia.org/wikipedia/commons/d/d9/Chicxulub-animati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5174041"/>
            <a:ext cx="3419475" cy="154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3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1752600" y="228600"/>
            <a:ext cx="609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400" b="1">
                <a:solidFill>
                  <a:srgbClr val="FFCC66"/>
                </a:solidFill>
              </a:rPr>
              <a:t>日本 </a:t>
            </a:r>
            <a:r>
              <a:rPr kumimoji="1" lang="en-US" altLang="zh-TW" sz="4400" b="1">
                <a:solidFill>
                  <a:srgbClr val="FFCC66"/>
                </a:solidFill>
              </a:rPr>
              <a:t>Space Guard </a:t>
            </a:r>
            <a:r>
              <a:rPr kumimoji="1" lang="zh-TW" altLang="en-US" sz="4400" b="1">
                <a:solidFill>
                  <a:srgbClr val="FFCC66"/>
                </a:solidFill>
              </a:rPr>
              <a:t>計畫</a:t>
            </a:r>
            <a:endParaRPr kumimoji="1" lang="en-US" altLang="zh-TW" sz="4400" b="1">
              <a:solidFill>
                <a:srgbClr val="FFCC66"/>
              </a:solidFill>
            </a:endParaRPr>
          </a:p>
        </p:txBody>
      </p:sp>
      <p:pic>
        <p:nvPicPr>
          <p:cNvPr id="66563" name="Picture 6" descr="bs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304800"/>
            <a:ext cx="26225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8" descr="[Spacewatch Telescopes on Kitt Peak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914901"/>
            <a:ext cx="28956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9"/>
          <p:cNvSpPr>
            <a:spLocks noChangeArrowheads="1"/>
          </p:cNvSpPr>
          <p:nvPr/>
        </p:nvSpPr>
        <p:spPr bwMode="auto">
          <a:xfrm>
            <a:off x="1905000" y="32766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400" b="1">
                <a:solidFill>
                  <a:srgbClr val="FFCC66"/>
                </a:solidFill>
              </a:rPr>
              <a:t>美國 </a:t>
            </a:r>
            <a:r>
              <a:rPr kumimoji="1" lang="en-US" altLang="zh-TW" sz="4400" b="1">
                <a:solidFill>
                  <a:srgbClr val="FFCC66"/>
                </a:solidFill>
              </a:rPr>
              <a:t>Space Watch </a:t>
            </a:r>
            <a:r>
              <a:rPr kumimoji="1" lang="zh-TW" altLang="en-US" sz="4400" b="1">
                <a:solidFill>
                  <a:srgbClr val="FFCC66"/>
                </a:solidFill>
              </a:rPr>
              <a:t>計畫</a:t>
            </a:r>
            <a:endParaRPr kumimoji="1" lang="en-US" altLang="zh-TW" sz="4400" b="1">
              <a:solidFill>
                <a:srgbClr val="FFCC66"/>
              </a:solidFill>
            </a:endParaRPr>
          </a:p>
        </p:txBody>
      </p:sp>
      <p:sp>
        <p:nvSpPr>
          <p:cNvPr id="66566" name="Line 10"/>
          <p:cNvSpPr>
            <a:spLocks noChangeShapeType="1"/>
          </p:cNvSpPr>
          <p:nvPr/>
        </p:nvSpPr>
        <p:spPr bwMode="auto">
          <a:xfrm>
            <a:off x="1676400" y="3048000"/>
            <a:ext cx="8686800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pic>
        <p:nvPicPr>
          <p:cNvPr id="66567" name="Picture 12" descr="[1994 XM1 #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14851"/>
            <a:ext cx="25146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15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66800"/>
            <a:ext cx="1905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6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47850" y="228601"/>
            <a:ext cx="7829550" cy="14001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400" b="1" kern="0">
                <a:solidFill>
                  <a:srgbClr val="FFCC66"/>
                </a:solidFill>
                <a:cs typeface="+mj-cs"/>
              </a:rPr>
              <a:t>Near –Earth Asteroid Tracking (NEAT)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676400" y="2438400"/>
            <a:ext cx="8686800" cy="609600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Tx/>
              <a:buChar char="•"/>
              <a:defRPr/>
            </a:pPr>
            <a:r>
              <a:rPr kumimoji="1" lang="zh-TW" altLang="en-US" sz="3200" kern="0">
                <a:solidFill>
                  <a:srgbClr val="FFFFFF"/>
                </a:solidFill>
              </a:rPr>
              <a:t>兩座</a:t>
            </a:r>
            <a:r>
              <a:rPr kumimoji="1" lang="en-US" altLang="zh-TW" sz="3200" kern="0">
                <a:solidFill>
                  <a:srgbClr val="FFFFFF"/>
                </a:solidFill>
              </a:rPr>
              <a:t>1.2</a:t>
            </a:r>
            <a:r>
              <a:rPr kumimoji="1" lang="zh-TW" altLang="en-US" sz="3200" kern="0">
                <a:solidFill>
                  <a:srgbClr val="FFFFFF"/>
                </a:solidFill>
              </a:rPr>
              <a:t>公尺口徑望遠鏡搜尋「近地小行星」 </a:t>
            </a:r>
          </a:p>
        </p:txBody>
      </p:sp>
      <p:pic>
        <p:nvPicPr>
          <p:cNvPr id="67588" name="Picture 5" descr="asteroi3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906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 descr="jpl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1219200"/>
            <a:ext cx="115411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Line 8"/>
          <p:cNvSpPr>
            <a:spLocks noChangeShapeType="1"/>
          </p:cNvSpPr>
          <p:nvPr/>
        </p:nvSpPr>
        <p:spPr bwMode="auto">
          <a:xfrm flipV="1">
            <a:off x="1676400" y="3276600"/>
            <a:ext cx="8686800" cy="0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67591" name="Rectangle 9"/>
          <p:cNvSpPr>
            <a:spLocks noChangeArrowheads="1"/>
          </p:cNvSpPr>
          <p:nvPr/>
        </p:nvSpPr>
        <p:spPr bwMode="auto">
          <a:xfrm>
            <a:off x="1981200" y="3505200"/>
            <a:ext cx="838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400" b="1">
                <a:solidFill>
                  <a:srgbClr val="FFCC66"/>
                </a:solidFill>
              </a:rPr>
              <a:t>Lincoln Near Earth Asteroid Research  (LINEAR)</a:t>
            </a:r>
          </a:p>
        </p:txBody>
      </p:sp>
      <p:pic>
        <p:nvPicPr>
          <p:cNvPr id="67592" name="Picture 18" descr="MIT Lincoln Laborato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105400"/>
            <a:ext cx="33528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20" descr="Phot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26" descr="airfor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37125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5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arthNight--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178163"/>
            <a:ext cx="8640166" cy="432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世界地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4604535"/>
            <a:ext cx="352839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Rotating_Earth_Animation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888" y="4630856"/>
            <a:ext cx="2076574" cy="207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7408" y="4604535"/>
            <a:ext cx="296545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lnSpc>
                <a:spcPts val="24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2800" dirty="0">
                <a:solidFill>
                  <a:srgbClr val="00FF99"/>
                </a:solidFill>
                <a:latin typeface="超世紀粗古印" pitchFamily="2" charset="-120"/>
                <a:ea typeface="超世紀粗古印" pitchFamily="2" charset="-120"/>
              </a:rPr>
              <a:t>台灣的地理特性</a:t>
            </a:r>
            <a:endParaRPr kumimoji="1" lang="en-US" altLang="zh-TW" sz="2800" dirty="0">
              <a:solidFill>
                <a:srgbClr val="00FF99"/>
              </a:solidFill>
              <a:latin typeface="超世紀粗古印" pitchFamily="2" charset="-120"/>
              <a:ea typeface="超世紀粗古印" pitchFamily="2" charset="-120"/>
            </a:endParaRPr>
          </a:p>
          <a:p>
            <a:pPr eaLnBrk="0" fontAlgn="base" hangingPunct="0">
              <a:lnSpc>
                <a:spcPts val="18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u"/>
              <a:defRPr/>
            </a:pPr>
            <a:r>
              <a:rPr kumimoji="1" lang="zh-TW" altLang="en-US" sz="2400" dirty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西太平洋</a:t>
            </a:r>
            <a:endParaRPr kumimoji="1" lang="en-US" altLang="zh-TW" sz="2400" dirty="0">
              <a:solidFill>
                <a:srgbClr val="00B9B9">
                  <a:lumMod val="60000"/>
                  <a:lumOff val="40000"/>
                </a:srgbClr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eaLnBrk="0" fontAlgn="base" hangingPunct="0">
              <a:lnSpc>
                <a:spcPts val="18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u"/>
              <a:defRPr/>
            </a:pPr>
            <a:r>
              <a:rPr kumimoji="1" lang="zh-TW" altLang="en-US" sz="2400" dirty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低緯度</a:t>
            </a:r>
            <a:endParaRPr kumimoji="1" lang="en-US" altLang="zh-TW" sz="2400" dirty="0">
              <a:solidFill>
                <a:srgbClr val="00B9B9">
                  <a:lumMod val="60000"/>
                  <a:lumOff val="40000"/>
                </a:srgbClr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eaLnBrk="0" fontAlgn="base" hangingPunct="0">
              <a:lnSpc>
                <a:spcPts val="18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u"/>
              <a:defRPr/>
            </a:pPr>
            <a:r>
              <a:rPr kumimoji="1" lang="zh-TW" altLang="en-US" sz="2400" dirty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高山多</a:t>
            </a:r>
            <a:endParaRPr kumimoji="1" lang="en-US" altLang="zh-TW" sz="2400" dirty="0">
              <a:solidFill>
                <a:srgbClr val="00B9B9">
                  <a:lumMod val="60000"/>
                  <a:lumOff val="40000"/>
                </a:srgbClr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eaLnBrk="0" fontAlgn="base" hangingPunct="0">
              <a:lnSpc>
                <a:spcPts val="24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srgbClr val="00B9B9">
                    <a:lumMod val="60000"/>
                    <a:lumOff val="40000"/>
                  </a:srgbClr>
                </a:solidFill>
                <a:latin typeface="超世紀粗仿宋" pitchFamily="2" charset="-120"/>
                <a:ea typeface="超世紀粗仿宋" pitchFamily="2" charset="-120"/>
              </a:rPr>
              <a:t>適合研究時變現象</a:t>
            </a:r>
            <a:endParaRPr kumimoji="1" lang="en-US" altLang="zh-TW" sz="2400" dirty="0">
              <a:solidFill>
                <a:srgbClr val="00B9B9">
                  <a:lumMod val="60000"/>
                  <a:lumOff val="40000"/>
                </a:srgbClr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9336" y="188640"/>
            <a:ext cx="482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600" dirty="0">
                <a:solidFill>
                  <a:srgbClr val="00FF99"/>
                </a:solidFill>
                <a:latin typeface="超世紀粗仿圓" pitchFamily="2" charset="-120"/>
                <a:ea typeface="超世紀粗仿圓" pitchFamily="2" charset="-120"/>
              </a:rPr>
              <a:t>我國參與的相關研究</a:t>
            </a:r>
          </a:p>
        </p:txBody>
      </p:sp>
    </p:spTree>
    <p:extLst>
      <p:ext uri="{BB962C8B-B14F-4D97-AF65-F5344CB8AC3E}">
        <p14:creationId xmlns:p14="http://schemas.microsoft.com/office/powerpoint/2010/main" val="4334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839416" y="2110918"/>
            <a:ext cx="80645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solidFill>
                  <a:srgbClr val="000080"/>
                </a:solidFill>
                <a:latin typeface="Impact" pitchFamily="34" charset="0"/>
              </a:rPr>
              <a:t>TAOS </a:t>
            </a:r>
            <a:r>
              <a:rPr lang="zh-TW" altLang="en-US" sz="2800" dirty="0">
                <a:solidFill>
                  <a:srgbClr val="000080"/>
                </a:solidFill>
                <a:latin typeface="超世紀粗仿圓" pitchFamily="2" charset="-120"/>
                <a:ea typeface="超世紀粗仿圓" pitchFamily="2" charset="-120"/>
              </a:rPr>
              <a:t>中美掩星計畫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800" dirty="0">
                <a:solidFill>
                  <a:srgbClr val="4D4D4D"/>
                </a:solidFill>
                <a:latin typeface="Broadway" pitchFamily="82" charset="0"/>
              </a:rPr>
              <a:t>Taiwanese-American Occultation Survey</a:t>
            </a:r>
            <a:endParaRPr lang="en-US" altLang="zh-TW" sz="3600" dirty="0">
              <a:solidFill>
                <a:srgbClr val="FFFFFF"/>
              </a:solidFill>
              <a:latin typeface="Impact" pitchFamily="34" charset="0"/>
            </a:endParaRPr>
          </a:p>
        </p:txBody>
      </p:sp>
      <p:pic>
        <p:nvPicPr>
          <p:cNvPr id="132101" name="Picture 5" descr="IMG_07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3212976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839416" y="3432665"/>
            <a:ext cx="4702175" cy="191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solidFill>
                  <a:srgbClr val="000080"/>
                </a:solidFill>
                <a:latin typeface="Impact" pitchFamily="34" charset="0"/>
                <a:ea typeface="超世紀粗仿圓" pitchFamily="2" charset="-120"/>
              </a:rPr>
              <a:t>Pan-STARRS </a:t>
            </a:r>
            <a:r>
              <a:rPr lang="zh-TW" altLang="en-US" sz="2800" dirty="0">
                <a:solidFill>
                  <a:srgbClr val="000080"/>
                </a:solidFill>
                <a:latin typeface="超世紀粗仿圓" pitchFamily="2" charset="-120"/>
                <a:ea typeface="超世紀粗仿圓" pitchFamily="2" charset="-120"/>
              </a:rPr>
              <a:t>泛星計畫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800" dirty="0">
                <a:solidFill>
                  <a:srgbClr val="4D4D4D"/>
                </a:solidFill>
                <a:latin typeface="Broadway" pitchFamily="82" charset="0"/>
              </a:rPr>
              <a:t>Panoramic Survey Telescope</a:t>
            </a:r>
            <a:br>
              <a:rPr lang="en-US" altLang="zh-TW" sz="2800" dirty="0">
                <a:solidFill>
                  <a:srgbClr val="4D4D4D"/>
                </a:solidFill>
                <a:latin typeface="Broadway" pitchFamily="82" charset="0"/>
              </a:rPr>
            </a:br>
            <a:r>
              <a:rPr lang="en-US" altLang="zh-TW" sz="2800" dirty="0">
                <a:solidFill>
                  <a:srgbClr val="4D4D4D"/>
                </a:solidFill>
                <a:latin typeface="Broadway" pitchFamily="82" charset="0"/>
              </a:rPr>
              <a:t>And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800" dirty="0">
                <a:solidFill>
                  <a:srgbClr val="4D4D4D"/>
                </a:solidFill>
                <a:latin typeface="Broadway" pitchFamily="82" charset="0"/>
              </a:rPr>
              <a:t>Rapid Response System</a:t>
            </a:r>
          </a:p>
        </p:txBody>
      </p:sp>
      <p:pic>
        <p:nvPicPr>
          <p:cNvPr id="132103" name="Picture 7" descr="TAOS-AB-DSCN23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16632"/>
            <a:ext cx="3039923" cy="22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4" name="Line 8"/>
          <p:cNvSpPr>
            <a:spLocks noChangeShapeType="1"/>
          </p:cNvSpPr>
          <p:nvPr/>
        </p:nvSpPr>
        <p:spPr bwMode="auto">
          <a:xfrm flipV="1">
            <a:off x="551384" y="2996102"/>
            <a:ext cx="11258469" cy="85206"/>
          </a:xfrm>
          <a:prstGeom prst="line">
            <a:avLst/>
          </a:prstGeom>
          <a:noFill/>
          <a:ln w="9525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ln>
                <a:solidFill>
                  <a:srgbClr val="7030A0"/>
                </a:solidFill>
              </a:ln>
              <a:solidFill>
                <a:srgbClr val="FFFFFF"/>
              </a:solidFill>
              <a:ea typeface="SimHei" pitchFamily="49" charset="-122"/>
            </a:endParaRP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10632504" y="1716483"/>
            <a:ext cx="14401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rgbClr val="4D4D4D"/>
                </a:solidFill>
                <a:ea typeface="標楷體" pitchFamily="65" charset="-120"/>
              </a:rPr>
              <a:t>位於台灣</a:t>
            </a:r>
            <a:br>
              <a:rPr lang="zh-TW" altLang="en-US" sz="2400" b="1" dirty="0">
                <a:solidFill>
                  <a:srgbClr val="4D4D4D"/>
                </a:solidFill>
                <a:ea typeface="標楷體" pitchFamily="65" charset="-120"/>
              </a:rPr>
            </a:br>
            <a:r>
              <a:rPr lang="zh-TW" altLang="en-US" sz="2400" b="1" dirty="0">
                <a:solidFill>
                  <a:srgbClr val="4D4D4D"/>
                </a:solidFill>
                <a:ea typeface="標楷體" pitchFamily="65" charset="-120"/>
              </a:rPr>
              <a:t>進行中</a:t>
            </a:r>
          </a:p>
        </p:txBody>
      </p:sp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10102850" y="6237312"/>
            <a:ext cx="2089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rgbClr val="5F5F5F"/>
                </a:solidFill>
                <a:ea typeface="標楷體" pitchFamily="65" charset="-120"/>
              </a:rPr>
              <a:t>位於</a:t>
            </a:r>
            <a:r>
              <a:rPr lang="zh-TW" altLang="en-US" sz="2400" b="1" dirty="0" smtClean="0">
                <a:solidFill>
                  <a:srgbClr val="5F5F5F"/>
                </a:solidFill>
                <a:ea typeface="標楷體" pitchFamily="65" charset="-120"/>
              </a:rPr>
              <a:t>夏威夷</a:t>
            </a:r>
            <a:endParaRPr lang="zh-TW" altLang="en-US" sz="2400" b="1" dirty="0">
              <a:solidFill>
                <a:srgbClr val="5F5F5F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77" y="378822"/>
            <a:ext cx="11418124" cy="499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8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2209801" y="188914"/>
            <a:ext cx="82073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800" dirty="0">
                <a:solidFill>
                  <a:srgbClr val="FF9900"/>
                </a:solidFill>
                <a:latin typeface="Cooper Black" pitchFamily="18" charset="0"/>
                <a:ea typeface="華康勘亭流" pitchFamily="49" charset="-120"/>
              </a:rPr>
              <a:t>L</a:t>
            </a:r>
            <a:r>
              <a:rPr kumimoji="1" lang="en-US" altLang="zh-TW" sz="4000" dirty="0">
                <a:solidFill>
                  <a:srgbClr val="FF9900"/>
                </a:solidFill>
                <a:latin typeface="Cooper Black" pitchFamily="18" charset="0"/>
                <a:ea typeface="華康勘亭流" pitchFamily="49" charset="-120"/>
              </a:rPr>
              <a:t>ULIN </a:t>
            </a:r>
            <a:r>
              <a:rPr kumimoji="1" lang="en-US" altLang="zh-TW" sz="4800" dirty="0">
                <a:solidFill>
                  <a:srgbClr val="FF9900"/>
                </a:solidFill>
                <a:latin typeface="Cooper Black" pitchFamily="18" charset="0"/>
                <a:ea typeface="華康勘亭流" pitchFamily="49" charset="-120"/>
              </a:rPr>
              <a:t>O</a:t>
            </a:r>
            <a:r>
              <a:rPr kumimoji="1" lang="en-US" altLang="zh-TW" sz="4000" dirty="0">
                <a:solidFill>
                  <a:srgbClr val="FF9900"/>
                </a:solidFill>
                <a:latin typeface="Cooper Black" pitchFamily="18" charset="0"/>
                <a:ea typeface="華康勘亭流" pitchFamily="49" charset="-120"/>
              </a:rPr>
              <a:t>BSERVATORY</a:t>
            </a:r>
            <a:r>
              <a:rPr kumimoji="1" lang="en-US" altLang="zh-TW" sz="4400" b="1" dirty="0">
                <a:solidFill>
                  <a:srgbClr val="FF9900"/>
                </a:solidFill>
                <a:latin typeface="Arial Black" pitchFamily="34" charset="0"/>
                <a:ea typeface="華康勘亭流" pitchFamily="49" charset="-120"/>
              </a:rPr>
              <a:t/>
            </a:r>
            <a:br>
              <a:rPr kumimoji="1" lang="en-US" altLang="zh-TW" sz="4400" b="1" dirty="0">
                <a:solidFill>
                  <a:srgbClr val="FF9900"/>
                </a:solidFill>
                <a:latin typeface="Arial Black" pitchFamily="34" charset="0"/>
                <a:ea typeface="華康勘亭流" pitchFamily="49" charset="-120"/>
              </a:rPr>
            </a:br>
            <a:r>
              <a:rPr kumimoji="1" lang="zh-TW" altLang="en-US" sz="4000" b="1" dirty="0">
                <a:solidFill>
                  <a:srgbClr val="FF99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鹿林天文台</a:t>
            </a:r>
            <a:r>
              <a:rPr kumimoji="1" lang="zh-TW" altLang="en-US" sz="4400" b="1" dirty="0">
                <a:solidFill>
                  <a:srgbClr val="FF99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 </a:t>
            </a:r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2590800" y="1595438"/>
            <a:ext cx="7543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3200" b="1">
                <a:solidFill>
                  <a:srgbClr val="FFFFFF"/>
                </a:solidFill>
              </a:rPr>
              <a:t>海拔 </a:t>
            </a:r>
            <a:r>
              <a:rPr kumimoji="1" lang="en-US" altLang="zh-TW" sz="3200" b="1">
                <a:solidFill>
                  <a:srgbClr val="FFFFFF"/>
                </a:solidFill>
              </a:rPr>
              <a:t>2862m; </a:t>
            </a:r>
            <a:r>
              <a:rPr kumimoji="1" lang="zh-TW" altLang="en-US" sz="3200" b="1">
                <a:solidFill>
                  <a:srgbClr val="FFFFFF"/>
                </a:solidFill>
              </a:rPr>
              <a:t>在大氣逆溫層以上 </a:t>
            </a:r>
          </a:p>
        </p:txBody>
      </p:sp>
      <p:pic>
        <p:nvPicPr>
          <p:cNvPr id="139270" name="Picture 6" descr="玉山望鹿林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511425"/>
            <a:ext cx="5248275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1806575" y="6080126"/>
            <a:ext cx="8610600" cy="5889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200" b="1" dirty="0">
                <a:solidFill>
                  <a:srgbClr val="00FFFF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從玉山 </a:t>
            </a:r>
            <a:r>
              <a:rPr kumimoji="1" lang="en-US" altLang="zh-TW" sz="3200" b="1" dirty="0">
                <a:solidFill>
                  <a:srgbClr val="00FFFF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(</a:t>
            </a:r>
            <a:r>
              <a:rPr kumimoji="1" lang="zh-TW" altLang="en-US" sz="3200" b="1" dirty="0">
                <a:solidFill>
                  <a:srgbClr val="00FFFF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～</a:t>
            </a:r>
            <a:r>
              <a:rPr kumimoji="1" lang="en-US" altLang="zh-TW" sz="3200" b="1" dirty="0">
                <a:solidFill>
                  <a:srgbClr val="00FFFF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4000 m) </a:t>
            </a:r>
            <a:r>
              <a:rPr kumimoji="1" lang="zh-TW" altLang="en-US" sz="3200" b="1" dirty="0">
                <a:solidFill>
                  <a:srgbClr val="00FFFF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眺望鹿林山</a:t>
            </a:r>
          </a:p>
        </p:txBody>
      </p:sp>
    </p:spTree>
    <p:extLst>
      <p:ext uri="{BB962C8B-B14F-4D97-AF65-F5344CB8AC3E}">
        <p14:creationId xmlns:p14="http://schemas.microsoft.com/office/powerpoint/2010/main" val="14471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LulinAeri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125538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2286000" y="304801"/>
            <a:ext cx="7848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zh-TW" altLang="en-US" sz="4400" b="1" dirty="0">
                <a:solidFill>
                  <a:srgbClr val="00CCCC"/>
                </a:solidFill>
                <a:latin typeface="超世紀中顏楷" pitchFamily="2" charset="-120"/>
                <a:ea typeface="超世紀中顏楷" pitchFamily="2" charset="-120"/>
              </a:rPr>
              <a:t>鹿林天文台</a:t>
            </a:r>
          </a:p>
        </p:txBody>
      </p:sp>
    </p:spTree>
    <p:extLst>
      <p:ext uri="{BB962C8B-B14F-4D97-AF65-F5344CB8AC3E}">
        <p14:creationId xmlns:p14="http://schemas.microsoft.com/office/powerpoint/2010/main" val="245325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70632" y="404664"/>
            <a:ext cx="662473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dirty="0">
                <a:solidFill>
                  <a:srgbClr val="FFC000"/>
                </a:solidFill>
                <a:latin typeface="超世紀中顏楷" pitchFamily="2" charset="-120"/>
                <a:ea typeface="超世紀中顏楷" pitchFamily="2" charset="-120"/>
              </a:rPr>
              <a:t>中美掩星計畫 </a:t>
            </a:r>
            <a:r>
              <a:rPr kumimoji="1" lang="en-US" altLang="zh-TW" sz="2800" dirty="0">
                <a:solidFill>
                  <a:srgbClr val="FFFF00"/>
                </a:solidFill>
                <a:latin typeface="超世紀中顏楷" pitchFamily="2" charset="-120"/>
                <a:ea typeface="超世紀中顏楷" pitchFamily="2" charset="-120"/>
              </a:rPr>
              <a:t>TAOS </a:t>
            </a:r>
            <a:r>
              <a:rPr kumimoji="1" lang="en-US" altLang="zh-TW" sz="2000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(Taiwanese-American Occultation Survey) </a:t>
            </a:r>
            <a:r>
              <a:rPr kumimoji="1" lang="zh-TW" altLang="en-US" sz="2800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由我國、美國與韓國合作，利用太陽系小天體遮掩背影恆星的技術，統計「看不見」的小天體數量。從</a:t>
            </a:r>
            <a:r>
              <a:rPr kumimoji="1" lang="en-US" altLang="zh-TW" sz="2800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2005</a:t>
            </a:r>
            <a:r>
              <a:rPr kumimoji="1" lang="zh-TW" altLang="en-US" sz="2800" dirty="0">
                <a:solidFill>
                  <a:srgbClr val="FFFF00"/>
                </a:solidFill>
                <a:latin typeface="超世紀粗仿宋" pitchFamily="2" charset="-120"/>
                <a:ea typeface="超世紀粗仿宋" pitchFamily="2" charset="-120"/>
              </a:rPr>
              <a:t>年起觀測，至今已經收集超過數十億筆光度資料，計畫極受國際學界矚目。</a:t>
            </a:r>
          </a:p>
        </p:txBody>
      </p:sp>
      <p:graphicFrame>
        <p:nvGraphicFramePr>
          <p:cNvPr id="4098" name="Object 5">
            <a:hlinkClick r:id="rId5" action="ppaction://hlinkfile"/>
          </p:cNvPr>
          <p:cNvGraphicFramePr>
            <a:graphicFrameLocks noChangeAspect="1"/>
          </p:cNvGraphicFramePr>
          <p:nvPr>
            <p:extLst/>
          </p:nvPr>
        </p:nvGraphicFramePr>
        <p:xfrm>
          <a:off x="5807968" y="3402795"/>
          <a:ext cx="5400600" cy="322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影像" r:id="rId6" imgW="6819048" imgH="4076190" progId="">
                  <p:embed/>
                </p:oleObj>
              </mc:Choice>
              <mc:Fallback>
                <p:oleObj name="Photo Editor 影像" r:id="rId6" imgW="6819048" imgH="40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7968" y="3402795"/>
                        <a:ext cx="5400600" cy="3229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7607299" y="1833563"/>
            <a:ext cx="4105325" cy="138499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99FFCC"/>
                </a:solidFill>
                <a:latin typeface="超世紀粗仿宋" pitchFamily="2" charset="-120"/>
                <a:ea typeface="超世紀粗仿宋" pitchFamily="2" charset="-120"/>
              </a:rPr>
              <a:t>遙遠彗星核反射陽光微弱，能藉由「掩星」技術偵測它們的存在</a:t>
            </a:r>
          </a:p>
        </p:txBody>
      </p:sp>
      <p:pic>
        <p:nvPicPr>
          <p:cNvPr id="4102" name="Picture 7" descr="DCP0145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3384614"/>
            <a:ext cx="4357761" cy="327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DCP0145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9" y="96839"/>
            <a:ext cx="20415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7380289" y="3412226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66FF33"/>
                </a:solidFill>
                <a:latin typeface="Arial" charset="0"/>
                <a:ea typeface="標楷體" pitchFamily="65" charset="-120"/>
              </a:rPr>
              <a:t>中美掩星計畫</a:t>
            </a:r>
          </a:p>
        </p:txBody>
      </p:sp>
      <p:pic>
        <p:nvPicPr>
          <p:cNvPr id="141322" name="SHADOW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580548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2"/>
          <p:cNvSpPr>
            <a:spLocks noChangeArrowheads="1"/>
          </p:cNvSpPr>
          <p:nvPr/>
        </p:nvSpPr>
        <p:spPr bwMode="auto">
          <a:xfrm>
            <a:off x="1199456" y="3384614"/>
            <a:ext cx="1250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>
                <a:solidFill>
                  <a:srgbClr val="006600"/>
                </a:solidFill>
                <a:ea typeface="標楷體" pitchFamily="65" charset="-120"/>
              </a:rPr>
              <a:t>鹿林山</a:t>
            </a:r>
          </a:p>
        </p:txBody>
      </p:sp>
    </p:spTree>
    <p:extLst>
      <p:ext uri="{BB962C8B-B14F-4D97-AF65-F5344CB8AC3E}">
        <p14:creationId xmlns:p14="http://schemas.microsoft.com/office/powerpoint/2010/main" val="102194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1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1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32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132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LulinAerial200409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950913"/>
            <a:ext cx="87296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7175501" y="5229225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400">
                <a:solidFill>
                  <a:srgbClr val="FF9900"/>
                </a:solidFill>
                <a:latin typeface="Impact" pitchFamily="34" charset="0"/>
                <a:ea typeface="新細明體" pitchFamily="18" charset="-120"/>
              </a:rPr>
              <a:t>A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4079875" y="115889"/>
            <a:ext cx="3887788" cy="7016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4000">
                <a:solidFill>
                  <a:srgbClr val="FFFF00"/>
                </a:solidFill>
                <a:latin typeface="Impact" pitchFamily="34" charset="0"/>
                <a:ea typeface="新細明體" pitchFamily="18" charset="-120"/>
              </a:rPr>
              <a:t>TAOS </a:t>
            </a:r>
            <a:r>
              <a:rPr lang="zh-TW" altLang="en-US" sz="4000">
                <a:solidFill>
                  <a:srgbClr val="FFFF00"/>
                </a:solidFill>
                <a:latin typeface="Impact" pitchFamily="34" charset="0"/>
                <a:ea typeface="華康正顏楷體W5" pitchFamily="65" charset="-120"/>
              </a:rPr>
              <a:t>望遠鏡陣列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8904288" y="4221163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400">
                <a:solidFill>
                  <a:srgbClr val="FF9900"/>
                </a:solidFill>
                <a:latin typeface="Impact" pitchFamily="34" charset="0"/>
                <a:ea typeface="新細明體" pitchFamily="18" charset="-120"/>
              </a:rPr>
              <a:t>B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311901" y="3357563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400">
                <a:solidFill>
                  <a:srgbClr val="FF9900"/>
                </a:solidFill>
                <a:latin typeface="Impact" pitchFamily="34" charset="0"/>
                <a:ea typeface="新細明體" pitchFamily="18" charset="-120"/>
              </a:rPr>
              <a:t>C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3648076" y="4508500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400">
                <a:solidFill>
                  <a:srgbClr val="FF9900"/>
                </a:solidFill>
                <a:latin typeface="Impact" pitchFamily="34" charset="0"/>
                <a:ea typeface="新細明體" pitchFamily="18" charset="-120"/>
              </a:rPr>
              <a:t>D</a:t>
            </a:r>
          </a:p>
        </p:txBody>
      </p:sp>
      <p:sp>
        <p:nvSpPr>
          <p:cNvPr id="77832" name="Line 8"/>
          <p:cNvSpPr>
            <a:spLocks noChangeShapeType="1"/>
          </p:cNvSpPr>
          <p:nvPr/>
        </p:nvSpPr>
        <p:spPr bwMode="auto">
          <a:xfrm flipV="1">
            <a:off x="7464425" y="5157789"/>
            <a:ext cx="431800" cy="1428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 flipH="1">
            <a:off x="8543926" y="4581525"/>
            <a:ext cx="360363" cy="2873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77834" name="Line 10"/>
          <p:cNvSpPr>
            <a:spLocks noChangeShapeType="1"/>
          </p:cNvSpPr>
          <p:nvPr/>
        </p:nvSpPr>
        <p:spPr bwMode="auto">
          <a:xfrm>
            <a:off x="6527800" y="3787775"/>
            <a:ext cx="0" cy="3619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77835" name="Line 11"/>
          <p:cNvSpPr>
            <a:spLocks noChangeShapeType="1"/>
          </p:cNvSpPr>
          <p:nvPr/>
        </p:nvSpPr>
        <p:spPr bwMode="auto">
          <a:xfrm flipV="1">
            <a:off x="3863976" y="4149726"/>
            <a:ext cx="360363" cy="3587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1919289" y="1052513"/>
            <a:ext cx="24479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zh-TW" altLang="en-US" sz="2800" b="1">
                <a:solidFill>
                  <a:srgbClr val="006600"/>
                </a:solidFill>
                <a:ea typeface="標楷體" pitchFamily="65" charset="-120"/>
              </a:rPr>
              <a:t>鹿林天文台</a:t>
            </a:r>
            <a:r>
              <a:rPr lang="en-US" altLang="zh-TW" sz="2800" b="1">
                <a:solidFill>
                  <a:srgbClr val="006600"/>
                </a:solidFill>
                <a:ea typeface="標楷體" pitchFamily="65" charset="-120"/>
              </a:rPr>
              <a:t>2862 m</a:t>
            </a: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4440238" y="1052513"/>
            <a:ext cx="5956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TW" sz="2800" b="1" dirty="0">
                <a:solidFill>
                  <a:srgbClr val="006600"/>
                </a:solidFill>
                <a:ea typeface="標楷體" pitchFamily="65" charset="-120"/>
              </a:rPr>
              <a:t>TAOS </a:t>
            </a:r>
            <a:r>
              <a:rPr lang="zh-TW" altLang="en-US" sz="2800" b="1" dirty="0">
                <a:solidFill>
                  <a:srgbClr val="006600"/>
                </a:solidFill>
                <a:ea typeface="標楷體" pitchFamily="65" charset="-120"/>
              </a:rPr>
              <a:t>是目前世界上唯一系統性清點太陽系外圍 直徑 </a:t>
            </a:r>
            <a:r>
              <a:rPr lang="en-US" altLang="zh-TW" sz="2800" b="1" dirty="0">
                <a:solidFill>
                  <a:srgbClr val="006600"/>
                </a:solidFill>
                <a:ea typeface="標楷體" pitchFamily="65" charset="-120"/>
              </a:rPr>
              <a:t>1-2 </a:t>
            </a:r>
            <a:r>
              <a:rPr lang="zh-TW" altLang="en-US" sz="2800" b="1" dirty="0">
                <a:solidFill>
                  <a:srgbClr val="006600"/>
                </a:solidFill>
                <a:ea typeface="標楷體" pitchFamily="65" charset="-120"/>
              </a:rPr>
              <a:t>公里天體的計畫   </a:t>
            </a:r>
          </a:p>
        </p:txBody>
      </p:sp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7319964" y="6237288"/>
            <a:ext cx="3038475" cy="457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b="1">
                <a:solidFill>
                  <a:srgbClr val="FF9900"/>
                </a:solidFill>
                <a:ea typeface="標楷體" pitchFamily="65" charset="-120"/>
              </a:rPr>
              <a:t>每晚資料量～</a:t>
            </a:r>
            <a:r>
              <a:rPr lang="en-US" altLang="zh-TW" sz="2400" b="1">
                <a:solidFill>
                  <a:srgbClr val="FF9900"/>
                </a:solidFill>
                <a:ea typeface="標楷體" pitchFamily="65" charset="-120"/>
              </a:rPr>
              <a:t>100 GB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1919289" y="2060575"/>
            <a:ext cx="2232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006600"/>
                </a:solidFill>
                <a:latin typeface="超世紀粗仿宋" pitchFamily="2" charset="-120"/>
                <a:ea typeface="超世紀粗仿宋" pitchFamily="2" charset="-120"/>
              </a:rPr>
              <a:t>以獨特相機讀取技術測量恆星快速 </a:t>
            </a:r>
            <a:r>
              <a:rPr lang="en-US" altLang="zh-TW" sz="2400" dirty="0">
                <a:solidFill>
                  <a:srgbClr val="006600"/>
                </a:solidFill>
                <a:latin typeface="超世紀粗仿宋" pitchFamily="2" charset="-120"/>
                <a:ea typeface="超世紀粗仿宋" pitchFamily="2" charset="-120"/>
              </a:rPr>
              <a:t>(5 Hz) </a:t>
            </a:r>
            <a:r>
              <a:rPr lang="zh-TW" altLang="en-US" sz="2400" dirty="0">
                <a:solidFill>
                  <a:srgbClr val="006600"/>
                </a:solidFill>
                <a:latin typeface="超世紀粗仿宋" pitchFamily="2" charset="-120"/>
                <a:ea typeface="超世紀粗仿宋" pitchFamily="2" charset="-120"/>
              </a:rPr>
              <a:t>亮度變化 </a:t>
            </a:r>
          </a:p>
        </p:txBody>
      </p:sp>
      <p:pic>
        <p:nvPicPr>
          <p:cNvPr id="77840" name="Picture 16" descr="zipper_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065588"/>
            <a:ext cx="1725613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1" name="Picture 17" descr="motion_movi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6237288"/>
            <a:ext cx="439261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2" name="Line 18"/>
          <p:cNvSpPr>
            <a:spLocks noChangeShapeType="1"/>
          </p:cNvSpPr>
          <p:nvPr/>
        </p:nvSpPr>
        <p:spPr bwMode="auto">
          <a:xfrm flipH="1" flipV="1">
            <a:off x="1828800" y="5791200"/>
            <a:ext cx="533400" cy="9144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77843" name="Line 19"/>
          <p:cNvSpPr>
            <a:spLocks noChangeShapeType="1"/>
          </p:cNvSpPr>
          <p:nvPr/>
        </p:nvSpPr>
        <p:spPr bwMode="auto">
          <a:xfrm flipH="1" flipV="1">
            <a:off x="3505200" y="5638800"/>
            <a:ext cx="3200400" cy="6096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77844" name="Line 20"/>
          <p:cNvSpPr>
            <a:spLocks noChangeShapeType="1"/>
          </p:cNvSpPr>
          <p:nvPr/>
        </p:nvSpPr>
        <p:spPr bwMode="auto">
          <a:xfrm>
            <a:off x="1828800" y="5638800"/>
            <a:ext cx="17272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338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m13 (first light 2000 spring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66" y="188640"/>
            <a:ext cx="2952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m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1" y="188640"/>
            <a:ext cx="100811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Line 4"/>
          <p:cNvSpPr>
            <a:spLocks noChangeShapeType="1"/>
          </p:cNvSpPr>
          <p:nvPr/>
        </p:nvSpPr>
        <p:spPr bwMode="auto">
          <a:xfrm>
            <a:off x="6096000" y="188640"/>
            <a:ext cx="0" cy="100811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78853" name="Line 5"/>
          <p:cNvSpPr>
            <a:spLocks noChangeShapeType="1"/>
          </p:cNvSpPr>
          <p:nvPr/>
        </p:nvSpPr>
        <p:spPr bwMode="auto">
          <a:xfrm>
            <a:off x="1847528" y="260648"/>
            <a:ext cx="0" cy="280831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063553" y="2636912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400" dirty="0">
                <a:solidFill>
                  <a:srgbClr val="FFFF00"/>
                </a:solidFill>
                <a:ea typeface="新細明體" pitchFamily="18" charset="-120"/>
              </a:rPr>
              <a:t>1.7</a:t>
            </a:r>
            <a:r>
              <a:rPr lang="en-US" altLang="zh-TW" sz="2400" baseline="30000" dirty="0">
                <a:solidFill>
                  <a:srgbClr val="FFFF00"/>
                </a:solidFill>
                <a:ea typeface="新細明體" pitchFamily="18" charset="-120"/>
              </a:rPr>
              <a:t>o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6168008" y="739552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2400" dirty="0">
                <a:solidFill>
                  <a:srgbClr val="FFFF00"/>
                </a:solidFill>
                <a:ea typeface="新細明體" pitchFamily="18" charset="-120"/>
              </a:rPr>
              <a:t>0.5</a:t>
            </a:r>
            <a:r>
              <a:rPr lang="en-US" altLang="zh-TW" sz="2400" baseline="30000" dirty="0">
                <a:solidFill>
                  <a:srgbClr val="FFFF00"/>
                </a:solidFill>
                <a:ea typeface="新細明體" pitchFamily="18" charset="-120"/>
              </a:rPr>
              <a:t>o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7320136" y="251061"/>
            <a:ext cx="42484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3200" dirty="0">
                <a:solidFill>
                  <a:srgbClr val="CCFF33"/>
                </a:solidFill>
                <a:latin typeface="超世紀中顏楷" pitchFamily="2" charset="-120"/>
                <a:ea typeface="超世紀中顏楷" pitchFamily="2" charset="-120"/>
              </a:rPr>
              <a:t>TAOS </a:t>
            </a:r>
            <a:r>
              <a:rPr lang="zh-TW" altLang="en-US" sz="3200" dirty="0">
                <a:solidFill>
                  <a:srgbClr val="CCFF33"/>
                </a:solidFill>
                <a:latin typeface="超世紀中顏楷" pitchFamily="2" charset="-120"/>
                <a:ea typeface="超世紀中顏楷" pitchFamily="2" charset="-120"/>
              </a:rPr>
              <a:t>超廣角望遠鏡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292546" y="2016049"/>
            <a:ext cx="5112495" cy="1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800" b="1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2006 Feb 06 </a:t>
            </a:r>
            <a:r>
              <a:rPr lang="zh-TW" altLang="en-US" sz="2800" b="1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三座</a:t>
            </a:r>
            <a:r>
              <a:rPr lang="en-US" altLang="zh-TW" sz="2800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 TAOS </a:t>
            </a:r>
            <a:r>
              <a:rPr lang="zh-TW" altLang="en-US" sz="2800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望遠鏡觀測到預測會發生的</a:t>
            </a:r>
            <a:r>
              <a:rPr lang="zh-TW" altLang="en-US" sz="2800" dirty="0">
                <a:solidFill>
                  <a:srgbClr val="00FF99"/>
                </a:solidFill>
                <a:ea typeface="超世紀粗仿宋" pitchFamily="2" charset="-120"/>
              </a:rPr>
              <a:t>小行星 </a:t>
            </a:r>
            <a:r>
              <a:rPr lang="en-US" altLang="zh-TW" sz="2000" b="1" dirty="0">
                <a:solidFill>
                  <a:srgbClr val="99FFCC"/>
                </a:solidFill>
                <a:ea typeface="超世紀粗仿宋" pitchFamily="2" charset="-120"/>
              </a:rPr>
              <a:t>(286)</a:t>
            </a:r>
            <a:r>
              <a:rPr lang="zh-TW" altLang="en-US" sz="2000" b="1" dirty="0">
                <a:solidFill>
                  <a:srgbClr val="99FFCC"/>
                </a:solidFill>
                <a:ea typeface="超世紀粗仿宋" pitchFamily="2" charset="-120"/>
              </a:rPr>
              <a:t> </a:t>
            </a:r>
            <a:r>
              <a:rPr lang="en-US" altLang="zh-TW" sz="2000" b="1" dirty="0" err="1">
                <a:solidFill>
                  <a:srgbClr val="99FFCC"/>
                </a:solidFill>
                <a:ea typeface="超世紀粗仿宋" pitchFamily="2" charset="-120"/>
              </a:rPr>
              <a:t>Iclea</a:t>
            </a:r>
            <a:r>
              <a:rPr lang="en-US" altLang="zh-TW" sz="2000" dirty="0">
                <a:solidFill>
                  <a:srgbClr val="99FFCC"/>
                </a:solidFill>
                <a:ea typeface="超世紀粗仿宋" pitchFamily="2" charset="-120"/>
              </a:rPr>
              <a:t> (m</a:t>
            </a:r>
            <a:r>
              <a:rPr lang="en-US" altLang="zh-TW" sz="2000" baseline="-25000" dirty="0">
                <a:solidFill>
                  <a:srgbClr val="99FFCC"/>
                </a:solidFill>
                <a:ea typeface="超世紀粗仿宋" pitchFamily="2" charset="-120"/>
              </a:rPr>
              <a:t>V</a:t>
            </a:r>
            <a:r>
              <a:rPr lang="en-US" altLang="zh-TW" sz="2000" dirty="0">
                <a:solidFill>
                  <a:srgbClr val="99FFCC"/>
                </a:solidFill>
                <a:ea typeface="超世紀粗仿宋" pitchFamily="2" charset="-120"/>
              </a:rPr>
              <a:t> ~ 14.0 </a:t>
            </a:r>
            <a:r>
              <a:rPr lang="en-US" altLang="zh-TW" sz="2000" dirty="0" err="1">
                <a:solidFill>
                  <a:srgbClr val="99FFCC"/>
                </a:solidFill>
                <a:ea typeface="超世紀粗仿宋" pitchFamily="2" charset="-120"/>
              </a:rPr>
              <a:t>mag</a:t>
            </a:r>
            <a:r>
              <a:rPr lang="en-US" altLang="zh-TW" sz="2000" dirty="0">
                <a:solidFill>
                  <a:srgbClr val="99FFCC"/>
                </a:solidFill>
                <a:ea typeface="超世紀粗仿宋" pitchFamily="2" charset="-120"/>
              </a:rPr>
              <a:t>, D~ 97 km)</a:t>
            </a:r>
            <a:r>
              <a:rPr lang="zh-TW" altLang="en-US" sz="2800" dirty="0">
                <a:solidFill>
                  <a:srgbClr val="99FFCC"/>
                </a:solidFill>
                <a:ea typeface="超世紀粗仿宋" pitchFamily="2" charset="-120"/>
              </a:rPr>
              <a:t> </a:t>
            </a:r>
            <a:r>
              <a:rPr lang="zh-TW" altLang="en-US" sz="2800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掩星</a:t>
            </a:r>
            <a:r>
              <a:rPr lang="en-US" altLang="zh-TW" sz="2000" dirty="0">
                <a:solidFill>
                  <a:srgbClr val="99FFCC"/>
                </a:solidFill>
                <a:ea typeface="超世紀粗仿宋" pitchFamily="2" charset="-120"/>
              </a:rPr>
              <a:t>TYC 076200961 (m</a:t>
            </a:r>
            <a:r>
              <a:rPr lang="en-US" altLang="zh-TW" sz="2000" baseline="-25000" dirty="0">
                <a:solidFill>
                  <a:srgbClr val="99FFCC"/>
                </a:solidFill>
                <a:ea typeface="超世紀粗仿宋" pitchFamily="2" charset="-120"/>
              </a:rPr>
              <a:t>V</a:t>
            </a:r>
            <a:r>
              <a:rPr lang="en-US" altLang="zh-TW" sz="2000" dirty="0">
                <a:solidFill>
                  <a:srgbClr val="99FFCC"/>
                </a:solidFill>
                <a:ea typeface="超世紀粗仿宋" pitchFamily="2" charset="-120"/>
              </a:rPr>
              <a:t> ~ 11.83)  </a:t>
            </a:r>
            <a:r>
              <a:rPr lang="zh-TW" altLang="en-US" sz="2800" b="1" dirty="0">
                <a:solidFill>
                  <a:srgbClr val="00FF99"/>
                </a:solidFill>
                <a:latin typeface="超世紀粗仿宋" pitchFamily="2" charset="-120"/>
                <a:ea typeface="超世紀粗仿宋" pitchFamily="2" charset="-120"/>
              </a:rPr>
              <a:t>事件</a:t>
            </a:r>
            <a:endParaRPr lang="en-US" altLang="zh-TW" sz="2800" dirty="0">
              <a:solidFill>
                <a:srgbClr val="00FF99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pic>
        <p:nvPicPr>
          <p:cNvPr id="10" name="Picture 2" descr="Kiwi_lc_icl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3" y="3778065"/>
            <a:ext cx="3744541" cy="28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060206_zipIclea_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76" y="5805265"/>
            <a:ext cx="22748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060206_zipIclea_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76" y="4797153"/>
            <a:ext cx="22748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060206_zipIclea_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76" y="3789041"/>
            <a:ext cx="22748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 flipH="1" flipV="1">
            <a:off x="4078884" y="4221089"/>
            <a:ext cx="288925" cy="1587"/>
          </a:xfrm>
          <a:prstGeom prst="line">
            <a:avLst/>
          </a:prstGeom>
          <a:noFill/>
          <a:ln w="25400">
            <a:solidFill>
              <a:srgbClr val="8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 flipV="1">
            <a:off x="4078884" y="5229200"/>
            <a:ext cx="288925" cy="15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H="1" flipV="1">
            <a:off x="4078884" y="6237312"/>
            <a:ext cx="288925" cy="1588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7750" y="4076015"/>
            <a:ext cx="3888432" cy="2554545"/>
          </a:xfrm>
          <a:prstGeom prst="rect">
            <a:avLst/>
          </a:prstGeom>
          <a:solidFill>
            <a:srgbClr val="92D050"/>
          </a:solidFill>
          <a:ln>
            <a:solidFill>
              <a:srgbClr val="00FF99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dirty="0">
                <a:solidFill>
                  <a:srgbClr val="000066"/>
                </a:solidFill>
                <a:latin typeface="超世紀粗仿宋" pitchFamily="2" charset="-120"/>
                <a:ea typeface="超世紀粗仿宋" pitchFamily="2" charset="-120"/>
              </a:rPr>
              <a:t>到目前為止沒有偵測到任何掩星事件，表示太陽系外圍小天體數量不如某些理論所主張那麼多</a:t>
            </a:r>
          </a:p>
        </p:txBody>
      </p:sp>
    </p:spTree>
    <p:extLst>
      <p:ext uri="{BB962C8B-B14F-4D97-AF65-F5344CB8AC3E}">
        <p14:creationId xmlns:p14="http://schemas.microsoft.com/office/powerpoint/2010/main" val="186543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097" y="238163"/>
            <a:ext cx="3275012" cy="3816350"/>
          </a:xfrm>
          <a:prstGeom prst="rect">
            <a:avLst/>
          </a:prstGeom>
          <a:noFill/>
          <a:ln w="9525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35360" y="44624"/>
            <a:ext cx="72008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srgbClr val="000000"/>
                </a:solidFill>
                <a:ea typeface="新細明體" pitchFamily="18" charset="-120"/>
              </a:rPr>
              <a:t>George E. Brown, Jr. Near-Earth Object Survey Act</a:t>
            </a:r>
            <a:r>
              <a:rPr lang="en-US" altLang="zh-TW" sz="3200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(</a:t>
            </a:r>
            <a:r>
              <a:rPr lang="en-US" altLang="zh-TW" sz="3200" dirty="0" smtClean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2005</a:t>
            </a:r>
            <a:r>
              <a:rPr lang="zh-TW" altLang="en-US" sz="3200" dirty="0" smtClean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 由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美國布希總統簽署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</a:rPr>
              <a:t>)  ──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NASA 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在生效日一年內提出</a:t>
            </a:r>
            <a:b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</a:b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（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1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） 分析清點 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NEOs 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的方法</a:t>
            </a:r>
            <a:r>
              <a:rPr lang="zh-TW" altLang="en-US" sz="3200" dirty="0" smtClean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；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/>
            </a:r>
            <a:b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</a:br>
            <a:r>
              <a:rPr lang="zh-TW" altLang="en-US" sz="3200" dirty="0" smtClean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（</a:t>
            </a:r>
            <a:r>
              <a:rPr lang="en-US" altLang="zh-TW" sz="3200" dirty="0" smtClean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2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）建議方案並估計預算；</a:t>
            </a:r>
            <a:b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</a:b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（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3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）改道（減少損失）</a:t>
            </a:r>
            <a:r>
              <a:rPr lang="zh-TW" altLang="en-US" sz="3200" dirty="0" smtClean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方案</a:t>
            </a:r>
            <a:r>
              <a:rPr lang="en-US" altLang="zh-TW" sz="3200" dirty="0" smtClean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/>
            </a:r>
            <a:br>
              <a:rPr lang="en-US" altLang="zh-TW" sz="3200" dirty="0" smtClean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</a:br>
            <a:r>
              <a:rPr lang="zh-TW" altLang="en-US" sz="3200" dirty="0">
                <a:solidFill>
                  <a:srgbClr val="000000"/>
                </a:solidFill>
                <a:ea typeface="新細明體" pitchFamily="18" charset="-120"/>
                <a:sym typeface="Wingdings" pitchFamily="2" charset="2"/>
              </a:rPr>
              <a:t/>
            </a:r>
            <a:br>
              <a:rPr lang="zh-TW" altLang="en-US" sz="3200" dirty="0">
                <a:solidFill>
                  <a:srgbClr val="000000"/>
                </a:solidFill>
                <a:ea typeface="新細明體" pitchFamily="18" charset="-120"/>
                <a:sym typeface="Wingdings" pitchFamily="2" charset="2"/>
              </a:rPr>
            </a:br>
            <a:r>
              <a:rPr lang="zh-TW" altLang="en-US" sz="3200" b="1" u="sng" dirty="0" smtClean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目標</a:t>
            </a:r>
            <a:r>
              <a:rPr lang="zh-TW" altLang="en-US" sz="3200" dirty="0">
                <a:solidFill>
                  <a:srgbClr val="000000"/>
                </a:solidFill>
                <a:ea typeface="新細明體" pitchFamily="18" charset="-120"/>
                <a:sym typeface="Wingdings" pitchFamily="2" charset="2"/>
              </a:rPr>
              <a:t>：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在</a:t>
            </a:r>
            <a:r>
              <a:rPr lang="zh-TW" altLang="en-US" sz="3200" dirty="0">
                <a:solidFill>
                  <a:srgbClr val="000000"/>
                </a:solidFill>
                <a:ea typeface="新細明體" pitchFamily="18" charset="-120"/>
                <a:sym typeface="Wingdings" pitchFamily="2" charset="2"/>
              </a:rPr>
              <a:t> </a:t>
            </a:r>
            <a:r>
              <a:rPr lang="en-US" altLang="zh-TW" sz="3200" b="1" dirty="0">
                <a:solidFill>
                  <a:srgbClr val="FF0033"/>
                </a:solidFill>
                <a:ea typeface="標楷體" pitchFamily="65" charset="-120"/>
                <a:sym typeface="Wingdings" pitchFamily="2" charset="2"/>
              </a:rPr>
              <a:t>15 </a:t>
            </a:r>
            <a:r>
              <a:rPr lang="zh-TW" altLang="en-US" sz="3200" b="1" dirty="0">
                <a:solidFill>
                  <a:srgbClr val="FF0033"/>
                </a:solidFill>
                <a:ea typeface="標楷體" pitchFamily="65" charset="-120"/>
                <a:sym typeface="Wingdings" pitchFamily="2" charset="2"/>
              </a:rPr>
              <a:t>年內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對於直徑大於</a:t>
            </a:r>
            <a:r>
              <a:rPr lang="en-US" altLang="zh-TW" sz="3200" b="1" dirty="0">
                <a:solidFill>
                  <a:srgbClr val="FF0033"/>
                </a:solidFill>
                <a:ea typeface="標楷體" pitchFamily="65" charset="-120"/>
                <a:sym typeface="Wingdings" pitchFamily="2" charset="2"/>
              </a:rPr>
              <a:t>140</a:t>
            </a:r>
            <a:r>
              <a:rPr lang="zh-TW" altLang="en-US" sz="3200" b="1" dirty="0">
                <a:solidFill>
                  <a:srgbClr val="FF0033"/>
                </a:solidFill>
                <a:ea typeface="標楷體" pitchFamily="65" charset="-120"/>
                <a:sym typeface="Wingdings" pitchFamily="2" charset="2"/>
              </a:rPr>
              <a:t>公尺</a:t>
            </a:r>
            <a:r>
              <a:rPr lang="zh-TW" altLang="en-US" sz="3200" dirty="0" smtClean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（可造成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區域性災難），而近日點小於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1.3 AU 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的 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NEOs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，予以偵測 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(detect)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、追蹤 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(track)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、建檔 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(catalog)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，與述性 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(characterization)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，達</a:t>
            </a:r>
            <a:r>
              <a:rPr lang="en-US" altLang="zh-TW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90</a:t>
            </a:r>
            <a:r>
              <a:rPr lang="zh-TW" altLang="en-US" sz="3200" dirty="0">
                <a:solidFill>
                  <a:srgbClr val="000000"/>
                </a:solidFill>
                <a:latin typeface="超世紀特明體一標準" panose="02000000000000000000" pitchFamily="2" charset="-120"/>
                <a:ea typeface="超世紀特明體一標準" panose="02000000000000000000" pitchFamily="2" charset="-120"/>
                <a:sym typeface="Wingdings" pitchFamily="2" charset="2"/>
              </a:rPr>
              <a:t>％完整</a:t>
            </a:r>
            <a:endParaRPr lang="zh-TW" altLang="en-US" sz="3200" dirty="0">
              <a:solidFill>
                <a:srgbClr val="000000"/>
              </a:solidFill>
              <a:latin typeface="超世紀特明體一標準" panose="02000000000000000000" pitchFamily="2" charset="-120"/>
              <a:ea typeface="超世紀特明體一標準" panose="02000000000000000000" pitchFamily="2" charset="-120"/>
            </a:endParaRPr>
          </a:p>
        </p:txBody>
      </p:sp>
      <p:pic>
        <p:nvPicPr>
          <p:cNvPr id="4" name="Picture 7" descr="Image:GeorgeBrown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4141538"/>
            <a:ext cx="1101155" cy="11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003703" y="4110038"/>
            <a:ext cx="3780929" cy="2447925"/>
          </a:xfrm>
          <a:prstGeom prst="rect">
            <a:avLst/>
          </a:prstGeom>
          <a:noFill/>
          <a:ln w="12700">
            <a:solidFill>
              <a:srgbClr val="CC99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091369" y="4191738"/>
            <a:ext cx="35702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000000"/>
                </a:solidFill>
                <a:ea typeface="新細明體" pitchFamily="18" charset="-120"/>
              </a:rPr>
              <a:t>美國加州民主黨</a:t>
            </a:r>
            <a:br>
              <a:rPr lang="zh-TW" altLang="en-US" sz="2400" dirty="0">
                <a:solidFill>
                  <a:srgbClr val="000000"/>
                </a:solidFill>
                <a:ea typeface="新細明體" pitchFamily="18" charset="-120"/>
              </a:rPr>
            </a:br>
            <a:r>
              <a:rPr lang="zh-TW" altLang="en-US" sz="2400" dirty="0">
                <a:solidFill>
                  <a:srgbClr val="000000"/>
                </a:solidFill>
                <a:ea typeface="新細明體" pitchFamily="18" charset="-120"/>
              </a:rPr>
              <a:t>眾議員 </a:t>
            </a:r>
            <a:r>
              <a:rPr lang="en-US" altLang="zh-TW" sz="2400" dirty="0">
                <a:solidFill>
                  <a:srgbClr val="000000"/>
                </a:solidFill>
                <a:ea typeface="新細明體" pitchFamily="18" charset="-120"/>
              </a:rPr>
              <a:t>(1920-</a:t>
            </a:r>
            <a:br>
              <a:rPr lang="en-US" altLang="zh-TW" sz="2400" dirty="0">
                <a:solidFill>
                  <a:srgbClr val="000000"/>
                </a:solidFill>
                <a:ea typeface="新細明體" pitchFamily="18" charset="-120"/>
              </a:rPr>
            </a:br>
            <a:r>
              <a:rPr lang="en-US" altLang="zh-TW" sz="2400" dirty="0">
                <a:solidFill>
                  <a:srgbClr val="000000"/>
                </a:solidFill>
                <a:ea typeface="新細明體" pitchFamily="18" charset="-120"/>
              </a:rPr>
              <a:t>1999)</a:t>
            </a:r>
            <a:r>
              <a:rPr lang="zh-TW" altLang="en-US" sz="2400" dirty="0">
                <a:solidFill>
                  <a:srgbClr val="000000"/>
                </a:solidFill>
                <a:ea typeface="新細明體" pitchFamily="18" charset="-120"/>
              </a:rPr>
              <a:t>，畢生致力</a:t>
            </a:r>
            <a:br>
              <a:rPr lang="zh-TW" altLang="en-US" sz="2400" dirty="0">
                <a:solidFill>
                  <a:srgbClr val="000000"/>
                </a:solidFill>
                <a:ea typeface="新細明體" pitchFamily="18" charset="-120"/>
              </a:rPr>
            </a:br>
            <a:r>
              <a:rPr lang="zh-TW" altLang="en-US" sz="2400" dirty="0">
                <a:solidFill>
                  <a:srgbClr val="000000"/>
                </a:solidFill>
                <a:ea typeface="新細明體" pitchFamily="18" charset="-120"/>
              </a:rPr>
              <a:t>推廣科學與</a:t>
            </a:r>
            <a:r>
              <a:rPr lang="zh-TW" altLang="en-US" sz="2400" dirty="0" smtClean="0">
                <a:solidFill>
                  <a:srgbClr val="000000"/>
                </a:solidFill>
                <a:ea typeface="新細明體" pitchFamily="18" charset="-120"/>
              </a:rPr>
              <a:t>科學政策</a:t>
            </a:r>
            <a:r>
              <a:rPr lang="zh-TW" altLang="en-US" sz="2400" dirty="0">
                <a:solidFill>
                  <a:srgbClr val="000000"/>
                </a:solidFill>
                <a:ea typeface="新細明體" pitchFamily="18" charset="-120"/>
              </a:rPr>
              <a:t>擬定，</a:t>
            </a:r>
            <a:r>
              <a:rPr lang="zh-TW" altLang="en-US" sz="2400" dirty="0" smtClean="0">
                <a:solidFill>
                  <a:srgbClr val="000000"/>
                </a:solidFill>
                <a:ea typeface="新細明體" pitchFamily="18" charset="-120"/>
              </a:rPr>
              <a:t>身後仍</a:t>
            </a:r>
            <a:r>
              <a:rPr lang="zh-TW" altLang="en-US" sz="2400" dirty="0">
                <a:solidFill>
                  <a:srgbClr val="000000"/>
                </a:solidFill>
                <a:ea typeface="新細明體" pitchFamily="18" charset="-120"/>
              </a:rPr>
              <a:t>有多項實驗室、圖書館及法案以其名之</a:t>
            </a:r>
          </a:p>
        </p:txBody>
      </p:sp>
      <p:sp>
        <p:nvSpPr>
          <p:cNvPr id="7" name="AutoShape 11" descr="imag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3600">
              <a:solidFill>
                <a:srgbClr val="FFFFFF"/>
              </a:solidFill>
              <a:ea typeface="SimHe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1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532558" y="188913"/>
            <a:ext cx="9293681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zh-TW" sz="3600" b="1" dirty="0">
                <a:solidFill>
                  <a:srgbClr val="993300"/>
                </a:solidFill>
                <a:latin typeface="Broadway" pitchFamily="82" charset="0"/>
                <a:ea typeface="新細明體" pitchFamily="18" charset="-120"/>
              </a:rPr>
              <a:t>Pan</a:t>
            </a:r>
            <a:r>
              <a:rPr lang="en-US" altLang="zh-TW" sz="3600" dirty="0">
                <a:latin typeface="Broadway" pitchFamily="82" charset="0"/>
                <a:ea typeface="新細明體" pitchFamily="18" charset="-120"/>
              </a:rPr>
              <a:t>oramic </a:t>
            </a:r>
            <a:r>
              <a:rPr lang="en-US" altLang="zh-TW" sz="3600" b="1" dirty="0">
                <a:solidFill>
                  <a:srgbClr val="993300"/>
                </a:solidFill>
                <a:latin typeface="Broadway" pitchFamily="82" charset="0"/>
                <a:ea typeface="新細明體" pitchFamily="18" charset="-120"/>
              </a:rPr>
              <a:t>S</a:t>
            </a:r>
            <a:r>
              <a:rPr lang="en-US" altLang="zh-TW" sz="3600" dirty="0">
                <a:latin typeface="Broadway" pitchFamily="82" charset="0"/>
                <a:ea typeface="新細明體" pitchFamily="18" charset="-120"/>
              </a:rPr>
              <a:t>urvey </a:t>
            </a:r>
            <a:r>
              <a:rPr lang="en-US" altLang="zh-TW" sz="3600" b="1" dirty="0">
                <a:solidFill>
                  <a:srgbClr val="993300"/>
                </a:solidFill>
                <a:latin typeface="Broadway" pitchFamily="82" charset="0"/>
                <a:ea typeface="新細明體" pitchFamily="18" charset="-120"/>
              </a:rPr>
              <a:t>T</a:t>
            </a:r>
            <a:r>
              <a:rPr lang="en-US" altLang="zh-TW" sz="3600" dirty="0">
                <a:latin typeface="Broadway" pitchFamily="82" charset="0"/>
                <a:ea typeface="新細明體" pitchFamily="18" charset="-120"/>
              </a:rPr>
              <a:t>elescope</a:t>
            </a:r>
            <a:br>
              <a:rPr lang="en-US" altLang="zh-TW" sz="3600" dirty="0">
                <a:latin typeface="Broadway" pitchFamily="82" charset="0"/>
                <a:ea typeface="新細明體" pitchFamily="18" charset="-120"/>
              </a:rPr>
            </a:br>
            <a:r>
              <a:rPr lang="en-US" altLang="zh-TW" sz="3600" b="1" dirty="0">
                <a:solidFill>
                  <a:srgbClr val="993300"/>
                </a:solidFill>
                <a:latin typeface="Broadway" pitchFamily="82" charset="0"/>
                <a:ea typeface="新細明體" pitchFamily="18" charset="-120"/>
              </a:rPr>
              <a:t>A</a:t>
            </a:r>
            <a:r>
              <a:rPr lang="en-US" altLang="zh-TW" sz="3600" dirty="0">
                <a:latin typeface="Broadway" pitchFamily="82" charset="0"/>
                <a:ea typeface="新細明體" pitchFamily="18" charset="-120"/>
              </a:rPr>
              <a:t>nd</a:t>
            </a:r>
          </a:p>
          <a:p>
            <a:pPr algn="r">
              <a:lnSpc>
                <a:spcPct val="80000"/>
              </a:lnSpc>
            </a:pPr>
            <a:r>
              <a:rPr lang="en-US" altLang="zh-TW" sz="3600" b="1" dirty="0">
                <a:solidFill>
                  <a:srgbClr val="993300"/>
                </a:solidFill>
                <a:latin typeface="Broadway" pitchFamily="82" charset="0"/>
                <a:ea typeface="新細明體" pitchFamily="18" charset="-120"/>
              </a:rPr>
              <a:t>R</a:t>
            </a:r>
            <a:r>
              <a:rPr lang="en-US" altLang="zh-TW" sz="3600" dirty="0">
                <a:latin typeface="Broadway" pitchFamily="82" charset="0"/>
                <a:ea typeface="新細明體" pitchFamily="18" charset="-120"/>
              </a:rPr>
              <a:t>apid </a:t>
            </a:r>
            <a:r>
              <a:rPr lang="en-US" altLang="zh-TW" sz="3600" b="1" dirty="0">
                <a:solidFill>
                  <a:srgbClr val="993300"/>
                </a:solidFill>
                <a:latin typeface="Broadway" pitchFamily="82" charset="0"/>
                <a:ea typeface="新細明體" pitchFamily="18" charset="-120"/>
              </a:rPr>
              <a:t>R</a:t>
            </a:r>
            <a:r>
              <a:rPr lang="en-US" altLang="zh-TW" sz="3600" dirty="0">
                <a:latin typeface="Broadway" pitchFamily="82" charset="0"/>
                <a:ea typeface="新細明體" pitchFamily="18" charset="-120"/>
              </a:rPr>
              <a:t>esponse </a:t>
            </a:r>
            <a:r>
              <a:rPr lang="en-US" altLang="zh-TW" sz="3600" b="1" dirty="0">
                <a:solidFill>
                  <a:srgbClr val="993300"/>
                </a:solidFill>
                <a:latin typeface="Broadway" pitchFamily="82" charset="0"/>
                <a:ea typeface="新細明體" pitchFamily="18" charset="-120"/>
              </a:rPr>
              <a:t>S</a:t>
            </a:r>
            <a:r>
              <a:rPr lang="en-US" altLang="zh-TW" sz="3600" dirty="0">
                <a:latin typeface="Broadway" pitchFamily="82" charset="0"/>
                <a:ea typeface="新細明體" pitchFamily="18" charset="-120"/>
              </a:rPr>
              <a:t>ystem</a:t>
            </a:r>
          </a:p>
        </p:txBody>
      </p:sp>
      <p:pic>
        <p:nvPicPr>
          <p:cNvPr id="12292" name="Picture 8" descr="logo223x1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9180" y="183585"/>
            <a:ext cx="1944687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613717" y="2571751"/>
            <a:ext cx="11329239" cy="4118609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kumimoji="1"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To patrol the entire observable sky (3π) several times a month </a:t>
            </a:r>
            <a:endParaRPr kumimoji="1" lang="en-US" altLang="zh-TW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PS1 system: in Haleakala, Hawaii, D=1.8 m, 1.4 </a:t>
            </a:r>
            <a:r>
              <a:rPr kumimoji="1" lang="en-US" altLang="zh-TW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Gpix</a:t>
            </a: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camera with OTA CCD detectors </a:t>
            </a: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itchFamily="2" charset="2"/>
              </a:rPr>
              <a:t>(= </a:t>
            </a:r>
            <a:r>
              <a:rPr kumimoji="1"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  <a:sym typeface="Wingdings" pitchFamily="2" charset="2"/>
              </a:rPr>
              <a:t>40 cm square focal plane) </a:t>
            </a: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itchFamily="2" charset="2"/>
              </a:rPr>
              <a:t> 0.26”/pix, 7 deg</a:t>
            </a:r>
            <a:r>
              <a:rPr kumimoji="1" lang="en-US" altLang="zh-TW" sz="2800" baseline="300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itchFamily="2" charset="2"/>
              </a:rPr>
              <a:t>2</a:t>
            </a: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itchFamily="2" charset="2"/>
              </a:rPr>
              <a:t> FOV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Detection </a:t>
            </a:r>
            <a:r>
              <a:rPr kumimoji="1"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of moving, transient,  </a:t>
            </a: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and </a:t>
            </a:r>
            <a:r>
              <a:rPr kumimoji="1"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variable celestial objects </a:t>
            </a:r>
            <a:br>
              <a:rPr kumimoji="1"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kumimoji="1"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down to very faint </a:t>
            </a: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limits; very </a:t>
            </a:r>
            <a:r>
              <a:rPr kumimoji="1"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deep cumulative sky images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PS1 surveys from 2010 May to 2014 March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kumimoji="1"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Fully calibrated data released in 2015 via </a:t>
            </a:r>
            <a:r>
              <a:rPr kumimoji="1" lang="en-US" altLang="zh-TW" sz="2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STScI</a:t>
            </a: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server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kumimoji="1"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Now PS1 + PS2 funded by NASA as an NEO machine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p"/>
            </a:pPr>
            <a:r>
              <a:rPr kumimoji="1" lang="en-US" altLang="zh-TW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1"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 forerunner of time-domain astronomy; preluding LSST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p"/>
            </a:pPr>
            <a:endParaRPr kumimoji="1" lang="en-US" altLang="zh-TW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301" name="Text Box 15"/>
          <p:cNvSpPr txBox="1">
            <a:spLocks noChangeArrowheads="1"/>
          </p:cNvSpPr>
          <p:nvPr/>
        </p:nvSpPr>
        <p:spPr bwMode="auto">
          <a:xfrm>
            <a:off x="3513867" y="795333"/>
            <a:ext cx="14393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400" dirty="0">
                <a:solidFill>
                  <a:srgbClr val="0000CC"/>
                </a:solidFill>
                <a:latin typeface="超世紀粗顏楷" pitchFamily="2" charset="-120"/>
                <a:ea typeface="超世紀粗顏楷" pitchFamily="2" charset="-120"/>
              </a:rPr>
              <a:t>泛星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17" y="1616169"/>
            <a:ext cx="11212148" cy="9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91" y="3534239"/>
            <a:ext cx="5092722" cy="317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63" y="3534239"/>
            <a:ext cx="2027031" cy="302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PS1-544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197" y="142875"/>
            <a:ext cx="4729407" cy="316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4916" y="150648"/>
            <a:ext cx="2977103" cy="315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914" y="150648"/>
            <a:ext cx="3866399" cy="30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312150" y="2688351"/>
            <a:ext cx="2879725" cy="288925"/>
          </a:xfrm>
          <a:prstGeom prst="rect">
            <a:avLst/>
          </a:prstGeom>
          <a:solidFill>
            <a:schemeClr val="accent1">
              <a:alpha val="50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zh-TW" sz="2000" dirty="0">
                <a:solidFill>
                  <a:srgbClr val="FFFF00"/>
                </a:solidFill>
              </a:rPr>
              <a:t>PS1– Haleakala, Maui</a:t>
            </a:r>
          </a:p>
        </p:txBody>
      </p:sp>
      <p:pic>
        <p:nvPicPr>
          <p:cNvPr id="18" name="all_sky.png"/>
          <p:cNvPicPr/>
          <p:nvPr/>
        </p:nvPicPr>
        <p:blipFill>
          <a:blip r:embed="rId7" cstate="print">
            <a:extLst/>
          </a:blip>
          <a:srcRect l="6554" t="22890" r="6554" b="24183"/>
          <a:stretch>
            <a:fillRect/>
          </a:stretch>
        </p:blipFill>
        <p:spPr>
          <a:xfrm>
            <a:off x="10348037" y="5508172"/>
            <a:ext cx="1495620" cy="1119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5" descr="http://www.asahi-spectra.com/opticalfilters/img/graph_griz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14" y="3504497"/>
            <a:ext cx="3916320" cy="219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098093" y="5892800"/>
            <a:ext cx="4767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High-angular resolution and wide-field imaging + high cadence</a:t>
            </a:r>
            <a:endParaRPr lang="zh-TW" altLang="en-US" sz="2400" dirty="0">
              <a:solidFill>
                <a:srgbClr val="00206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4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map_state800-3b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052513"/>
            <a:ext cx="8424862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6261" name="Picture 5" descr="southwest_sm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652963"/>
            <a:ext cx="273526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62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652963"/>
            <a:ext cx="25923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6263" name="Rectangle 7"/>
          <p:cNvSpPr>
            <a:spLocks noChangeArrowheads="1"/>
          </p:cNvSpPr>
          <p:nvPr/>
        </p:nvSpPr>
        <p:spPr bwMode="auto">
          <a:xfrm>
            <a:off x="2927351" y="6381751"/>
            <a:ext cx="2879725" cy="288925"/>
          </a:xfrm>
          <a:prstGeom prst="rect">
            <a:avLst/>
          </a:prstGeom>
          <a:solidFill>
            <a:schemeClr val="accent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PS1– Haleakala, Maui</a:t>
            </a:r>
          </a:p>
        </p:txBody>
      </p:sp>
      <p:sp>
        <p:nvSpPr>
          <p:cNvPr id="1376264" name="Line 8"/>
          <p:cNvSpPr>
            <a:spLocks noChangeShapeType="1"/>
          </p:cNvSpPr>
          <p:nvPr/>
        </p:nvSpPr>
        <p:spPr bwMode="auto">
          <a:xfrm flipV="1">
            <a:off x="1703389" y="3500439"/>
            <a:ext cx="5761037" cy="115252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76265" name="Line 9"/>
          <p:cNvSpPr>
            <a:spLocks noChangeShapeType="1"/>
          </p:cNvSpPr>
          <p:nvPr/>
        </p:nvSpPr>
        <p:spPr bwMode="auto">
          <a:xfrm flipV="1">
            <a:off x="7104063" y="3500439"/>
            <a:ext cx="431800" cy="115252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1992314" y="333375"/>
            <a:ext cx="3311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zh-TW" sz="3600" b="1">
                <a:solidFill>
                  <a:srgbClr val="000066"/>
                </a:solidFill>
                <a:ea typeface="華康瘦金體" pitchFamily="65" charset="-120"/>
              </a:rPr>
              <a:t>Hawaii, USA</a:t>
            </a:r>
          </a:p>
        </p:txBody>
      </p:sp>
      <p:pic>
        <p:nvPicPr>
          <p:cNvPr id="1376267" name="Picture 11" descr="southeast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44450"/>
            <a:ext cx="3673475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6268" name="Line 12"/>
          <p:cNvSpPr>
            <a:spLocks noChangeShapeType="1"/>
          </p:cNvSpPr>
          <p:nvPr/>
        </p:nvSpPr>
        <p:spPr bwMode="auto">
          <a:xfrm flipH="1" flipV="1">
            <a:off x="6816726" y="2349500"/>
            <a:ext cx="1655763" cy="23749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76269" name="Line 13"/>
          <p:cNvSpPr>
            <a:spLocks noChangeShapeType="1"/>
          </p:cNvSpPr>
          <p:nvPr/>
        </p:nvSpPr>
        <p:spPr bwMode="auto">
          <a:xfrm flipV="1">
            <a:off x="8543925" y="2349500"/>
            <a:ext cx="1944688" cy="23749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76270" name="Rectangle 14"/>
          <p:cNvSpPr>
            <a:spLocks noChangeArrowheads="1"/>
          </p:cNvSpPr>
          <p:nvPr/>
        </p:nvSpPr>
        <p:spPr bwMode="auto">
          <a:xfrm>
            <a:off x="7175501" y="188914"/>
            <a:ext cx="2879725" cy="288925"/>
          </a:xfrm>
          <a:prstGeom prst="rect">
            <a:avLst/>
          </a:prstGeom>
          <a:solidFill>
            <a:schemeClr val="accent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PS4– Mauna Kea, Hawaii</a:t>
            </a:r>
          </a:p>
        </p:txBody>
      </p:sp>
    </p:spTree>
    <p:extLst>
      <p:ext uri="{BB962C8B-B14F-4D97-AF65-F5344CB8AC3E}">
        <p14:creationId xmlns:p14="http://schemas.microsoft.com/office/powerpoint/2010/main" val="34514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7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7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7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7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7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376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76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376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376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376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37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37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7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37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3" grpId="0" animBg="1"/>
      <p:bldP spid="1376263" grpId="1" animBg="1"/>
      <p:bldP spid="1376264" grpId="0" animBg="1"/>
      <p:bldP spid="1376264" grpId="1" animBg="1"/>
      <p:bldP spid="1376265" grpId="0" animBg="1"/>
      <p:bldP spid="1376265" grpId="1" animBg="1"/>
      <p:bldP spid="1376268" grpId="0" animBg="1"/>
      <p:bldP spid="1376269" grpId="0" animBg="1"/>
      <p:bldP spid="137627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774825" y="260351"/>
            <a:ext cx="3384550" cy="7207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00FF"/>
                </a:solidFill>
                <a:ea typeface="標楷體" panose="03000509000000000000" pitchFamily="65" charset="-120"/>
              </a:rPr>
              <a:t>Detector Technology</a:t>
            </a:r>
          </a:p>
        </p:txBody>
      </p:sp>
      <p:pic>
        <p:nvPicPr>
          <p:cNvPr id="19459" name="Picture 5" descr="Magnified image of C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5286375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OTA_inh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t="15126" r="10056"/>
          <a:stretch>
            <a:fillRect/>
          </a:stretch>
        </p:blipFill>
        <p:spPr bwMode="auto">
          <a:xfrm>
            <a:off x="1847850" y="5214939"/>
            <a:ext cx="151130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OTA_Package_b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11171" r="7547"/>
          <a:stretch>
            <a:fillRect/>
          </a:stretch>
        </p:blipFill>
        <p:spPr bwMode="auto">
          <a:xfrm>
            <a:off x="1847850" y="4000500"/>
            <a:ext cx="15113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wfr3_0310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000501"/>
            <a:ext cx="122713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OTA struc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56" y="260351"/>
            <a:ext cx="44767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4872039" y="2924176"/>
            <a:ext cx="6845567" cy="379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0066"/>
              </a:buClr>
            </a:pPr>
            <a:r>
              <a:rPr lang="en-US" altLang="zh-TW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Independently addressable orthogonal transfer CCDs (cells)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zh-TW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Reducing cost by increasing yield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zh-TW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Fast readout: </a:t>
            </a:r>
            <a:r>
              <a:rPr lang="en-US" altLang="zh-TW" dirty="0" err="1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Gigapixels</a:t>
            </a:r>
            <a:r>
              <a:rPr lang="en-US" altLang="zh-TW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 2 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zh-TW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On-Chip guiding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zh-TW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Minimizing effects of bright stars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zh-TW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Compensating for image motion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zh-TW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1.4 </a:t>
            </a:r>
            <a:r>
              <a:rPr lang="en-US" altLang="zh-TW" dirty="0" err="1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giga</a:t>
            </a:r>
            <a:r>
              <a:rPr lang="en-US" altLang="zh-TW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pixels</a:t>
            </a:r>
            <a:endParaRPr lang="zh-TW" altLang="en-US" dirty="0">
              <a:solidFill>
                <a:srgbClr val="000066"/>
              </a:solidFill>
              <a:latin typeface="Cambria Math" panose="02040503050406030204" pitchFamily="18" charset="0"/>
              <a:ea typeface="新細明體" panose="02020500000000000000" pitchFamily="18" charset="-120"/>
            </a:endParaRPr>
          </a:p>
        </p:txBody>
      </p:sp>
      <p:pic>
        <p:nvPicPr>
          <p:cNvPr id="19465" name="Picture 11" descr="f0230_w05_gri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25539"/>
            <a:ext cx="28082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2" descr="lincol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966217"/>
            <a:ext cx="1937018" cy="7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7293" name="Text Box 13"/>
          <p:cNvSpPr txBox="1">
            <a:spLocks noChangeArrowheads="1"/>
          </p:cNvSpPr>
          <p:nvPr/>
        </p:nvSpPr>
        <p:spPr bwMode="auto">
          <a:xfrm>
            <a:off x="9256982" y="6257925"/>
            <a:ext cx="2749550" cy="457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TW" sz="2400" b="1" dirty="0">
                <a:solidFill>
                  <a:srgbClr val="FF9900"/>
                </a:solidFill>
                <a:ea typeface="標楷體" panose="03000509000000000000" pitchFamily="65" charset="-120"/>
              </a:rPr>
              <a:t>Several TBs/night</a:t>
            </a:r>
          </a:p>
        </p:txBody>
      </p:sp>
    </p:spTree>
    <p:extLst>
      <p:ext uri="{BB962C8B-B14F-4D97-AF65-F5344CB8AC3E}">
        <p14:creationId xmlns:p14="http://schemas.microsoft.com/office/powerpoint/2010/main" val="133506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7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2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07" y="239052"/>
            <a:ext cx="11280765" cy="54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85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5464" y="116632"/>
            <a:ext cx="4114800" cy="8509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400" kern="0" dirty="0">
                <a:solidFill>
                  <a:srgbClr val="FFFF00"/>
                </a:solidFill>
                <a:latin typeface="超世紀粗毛楷" pitchFamily="2" charset="-120"/>
                <a:ea typeface="超世紀粗毛楷" pitchFamily="2" charset="-120"/>
                <a:cs typeface="+mj-cs"/>
              </a:rPr>
              <a:t>鹿林兩米望遠鏡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35361" y="1268414"/>
            <a:ext cx="6984604" cy="5400675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Char char="u"/>
              <a:defRPr/>
            </a:pPr>
            <a:r>
              <a:rPr kumimoji="1" lang="en-US" altLang="zh-TW" sz="3200" kern="0" dirty="0">
                <a:solidFill>
                  <a:srgbClr val="FFFFFF"/>
                </a:solidFill>
              </a:rPr>
              <a:t> </a:t>
            </a:r>
            <a:r>
              <a:rPr kumimoji="1" lang="zh-TW" altLang="en-US" sz="3200" kern="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泛星計畫將發現極多可疑</a:t>
            </a:r>
            <a:r>
              <a:rPr kumimoji="1" lang="zh-TW" altLang="en-US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事件，</a:t>
            </a:r>
            <a:r>
              <a:rPr kumimoji="1" lang="en-US" altLang="zh-TW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kumimoji="1" lang="en-US" altLang="zh-TW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kumimoji="1" lang="en-US" altLang="zh-TW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kumimoji="1" lang="zh-TW" altLang="en-US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鹿</a:t>
            </a:r>
            <a:r>
              <a:rPr kumimoji="1" lang="zh-TW" altLang="en-US" sz="3200" kern="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林望遠鏡將在</a:t>
            </a:r>
            <a:r>
              <a:rPr kumimoji="1" lang="zh-TW" altLang="en-US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第一</a:t>
            </a:r>
            <a:r>
              <a:rPr kumimoji="1" lang="zh-TW" altLang="en-US" sz="3200" kern="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時間</a:t>
            </a:r>
            <a:r>
              <a:rPr kumimoji="1" lang="zh-TW" altLang="en-US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進行</a:t>
            </a:r>
            <a:r>
              <a:rPr kumimoji="1" lang="en-US" altLang="zh-TW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kumimoji="1" lang="en-US" altLang="zh-TW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kumimoji="1" lang="en-US" altLang="zh-TW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kumimoji="1" lang="zh-TW" altLang="en-US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追蹤</a:t>
            </a:r>
            <a:r>
              <a:rPr kumimoji="1" lang="zh-TW" altLang="en-US" sz="3200" kern="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觀測 </a:t>
            </a:r>
            <a:r>
              <a:rPr kumimoji="1" lang="zh-TW" altLang="en-US" sz="3200" kern="0" dirty="0" smtClean="0">
                <a:solidFill>
                  <a:srgbClr val="FFFFFF"/>
                </a:solidFill>
              </a:rPr>
              <a:t> </a:t>
            </a:r>
            <a:r>
              <a:rPr kumimoji="1" lang="en-US" altLang="zh-TW" sz="3200" b="1" i="1" kern="0" dirty="0" smtClean="0">
                <a:solidFill>
                  <a:srgbClr val="00FF99"/>
                </a:solidFill>
              </a:rPr>
              <a:t> </a:t>
            </a:r>
            <a:r>
              <a:rPr kumimoji="1" lang="en-US" altLang="zh-TW" sz="3200" b="1" i="1" kern="0" dirty="0">
                <a:solidFill>
                  <a:srgbClr val="00FF99"/>
                </a:solidFill>
              </a:rPr>
              <a:t>to secure the discoveries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Char char="u"/>
              <a:defRPr/>
            </a:pPr>
            <a:r>
              <a:rPr kumimoji="1" lang="zh-TW" altLang="en-US" sz="3200" kern="0" dirty="0">
                <a:solidFill>
                  <a:srgbClr val="FFFFFF"/>
                </a:solidFill>
              </a:rPr>
              <a:t> </a:t>
            </a:r>
            <a:r>
              <a:rPr kumimoji="1" lang="zh-TW" altLang="en-US" sz="3200" kern="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配備最先進且具特色的</a:t>
            </a:r>
            <a:r>
              <a:rPr kumimoji="1" lang="zh-TW" altLang="en-US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偵測儀器，   </a:t>
            </a:r>
            <a:r>
              <a:rPr kumimoji="1" lang="en-US" altLang="zh-TW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/>
            </a:r>
            <a:br>
              <a:rPr kumimoji="1" lang="en-US" altLang="zh-TW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kumimoji="1" lang="en-US" altLang="zh-TW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kumimoji="1" lang="zh-TW" altLang="en-US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成為</a:t>
            </a:r>
            <a:r>
              <a:rPr kumimoji="1" lang="zh-TW" altLang="en-US" sz="3200" kern="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國際上極具</a:t>
            </a:r>
            <a:r>
              <a:rPr kumimoji="1" lang="zh-TW" altLang="en-US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競爭力的望遠鏡</a:t>
            </a:r>
            <a:endParaRPr kumimoji="1" lang="zh-TW" altLang="en-US" sz="3200" kern="0" dirty="0">
              <a:solidFill>
                <a:srgbClr val="FFFFFF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Char char="u"/>
              <a:defRPr/>
            </a:pPr>
            <a:r>
              <a:rPr kumimoji="1" lang="zh-TW" altLang="en-US" sz="3200" kern="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 望遠鏡已完成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Char char="u"/>
              <a:defRPr/>
            </a:pPr>
            <a:r>
              <a:rPr kumimoji="1" lang="zh-TW" altLang="en-US" sz="3200" kern="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 建築已經通過環境評估</a:t>
            </a:r>
            <a:endParaRPr kumimoji="1" lang="en-US" altLang="zh-TW" sz="3200" kern="0" dirty="0">
              <a:solidFill>
                <a:srgbClr val="FFFFFF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Char char="u"/>
              <a:defRPr/>
            </a:pPr>
            <a:r>
              <a:rPr kumimoji="1" lang="zh-TW" altLang="en-US" sz="3200" kern="0" dirty="0">
                <a:solidFill>
                  <a:srgbClr val="FFFFFF"/>
                </a:solidFill>
              </a:rPr>
              <a:t>  </a:t>
            </a:r>
            <a:r>
              <a:rPr kumimoji="1" lang="zh-TW" altLang="en-US" sz="3200" kern="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預算已</a:t>
            </a:r>
            <a:r>
              <a:rPr kumimoji="1" lang="zh-TW" altLang="en-US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編列</a:t>
            </a:r>
            <a:endParaRPr kumimoji="1" lang="en-US" altLang="zh-TW" sz="3200" kern="0" dirty="0" smtClean="0">
              <a:solidFill>
                <a:srgbClr val="FFFFFF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Char char="u"/>
              <a:defRPr/>
            </a:pPr>
            <a:r>
              <a:rPr kumimoji="1" lang="en-US" altLang="zh-TW" sz="3200" kern="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 </a:t>
            </a:r>
            <a:r>
              <a:rPr kumimoji="1" lang="zh-TW" altLang="en-US" sz="3200" kern="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建築執照申請中</a:t>
            </a:r>
            <a:endParaRPr kumimoji="1" lang="zh-TW" altLang="en-US" sz="3200" kern="0" dirty="0">
              <a:solidFill>
                <a:srgbClr val="FFFFFF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pic>
        <p:nvPicPr>
          <p:cNvPr id="88068" name="Picture 2" descr="http://sphotos.ak.fbcdn.net/hphotos-ak-snc3/hs421.snc3/24349_106189266080457_100000681517914_99042_1865595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60648"/>
            <a:ext cx="4243561" cy="592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矩形 2"/>
          <p:cNvSpPr>
            <a:spLocks noChangeArrowheads="1"/>
          </p:cNvSpPr>
          <p:nvPr/>
        </p:nvSpPr>
        <p:spPr bwMode="auto">
          <a:xfrm>
            <a:off x="9096376" y="6207602"/>
            <a:ext cx="1192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srgbClr val="3366FF"/>
                </a:solidFill>
              </a:rPr>
              <a:t>2010/03</a:t>
            </a:r>
            <a:endParaRPr kumimoji="1" lang="zh-TW" altLang="en-US" sz="2400" dirty="0">
              <a:solidFill>
                <a:srgbClr val="FFFFFF"/>
              </a:solidFill>
              <a:ea typeface="SimHei" pitchFamily="2" charset="-122"/>
            </a:endParaRPr>
          </a:p>
        </p:txBody>
      </p:sp>
      <p:cxnSp>
        <p:nvCxnSpPr>
          <p:cNvPr id="10" name="直線接點 9"/>
          <p:cNvCxnSpPr/>
          <p:nvPr/>
        </p:nvCxnSpPr>
        <p:spPr bwMode="auto">
          <a:xfrm>
            <a:off x="479376" y="967532"/>
            <a:ext cx="42862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2026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809750" y="928688"/>
            <a:ext cx="1015456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Inner solar system</a:t>
            </a: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Outer solar system</a:t>
            </a: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Low-mass stars, brown dwarfs and young stars</a:t>
            </a: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</a:t>
            </a:r>
            <a:r>
              <a:rPr kumimoji="1" lang="en-US" altLang="zh-TW" sz="2800" i="1" dirty="0" err="1">
                <a:solidFill>
                  <a:srgbClr val="002060"/>
                </a:solidFill>
                <a:ea typeface="新細明體" pitchFamily="18" charset="-120"/>
              </a:rPr>
              <a:t>Exoplanets</a:t>
            </a: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by stellar transit surveys</a:t>
            </a: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Milky Way structure and Local Group</a:t>
            </a: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M31</a:t>
            </a: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Massive stars and supernova progenitors</a:t>
            </a: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Cosmology with variable stars and explosive </a:t>
            </a:r>
            <a:r>
              <a:rPr kumimoji="1" lang="en-US" altLang="zh-TW" sz="2800" i="1" dirty="0" smtClean="0">
                <a:solidFill>
                  <a:srgbClr val="002060"/>
                </a:solidFill>
                <a:ea typeface="新細明體" pitchFamily="18" charset="-120"/>
              </a:rPr>
              <a:t>transients</a:t>
            </a:r>
            <a:endParaRPr kumimoji="1" lang="en-US" altLang="zh-TW" sz="2800" i="1" dirty="0">
              <a:solidFill>
                <a:srgbClr val="002060"/>
              </a:solidFill>
              <a:ea typeface="新細明體" pitchFamily="18" charset="-12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Galaxies</a:t>
            </a: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AGNs and high </a:t>
            </a:r>
            <a:r>
              <a:rPr kumimoji="1" lang="en-US" altLang="zh-TW" sz="2800" i="1" dirty="0" err="1">
                <a:solidFill>
                  <a:srgbClr val="002060"/>
                </a:solidFill>
                <a:ea typeface="新細明體" pitchFamily="18" charset="-120"/>
              </a:rPr>
              <a:t>redshift</a:t>
            </a: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quasars</a:t>
            </a: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Cosmological </a:t>
            </a:r>
            <a:r>
              <a:rPr kumimoji="1" lang="en-US" altLang="zh-TW" sz="2800" i="1" dirty="0" err="1">
                <a:solidFill>
                  <a:srgbClr val="002060"/>
                </a:solidFill>
                <a:ea typeface="新細明體" pitchFamily="18" charset="-120"/>
              </a:rPr>
              <a:t>lensing</a:t>
            </a:r>
            <a:endParaRPr kumimoji="1" lang="en-US" altLang="zh-TW" sz="2800" i="1" dirty="0">
              <a:solidFill>
                <a:srgbClr val="002060"/>
              </a:solidFill>
              <a:ea typeface="新細明體" pitchFamily="18" charset="-12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kumimoji="1" lang="en-US" altLang="zh-TW" sz="2800" i="1" dirty="0">
                <a:solidFill>
                  <a:srgbClr val="002060"/>
                </a:solidFill>
                <a:ea typeface="新細明體" pitchFamily="18" charset="-120"/>
              </a:rPr>
              <a:t> Large scale structure</a:t>
            </a:r>
          </a:p>
        </p:txBody>
      </p:sp>
      <p:sp>
        <p:nvSpPr>
          <p:cNvPr id="20483" name="Rectangle 2"/>
          <p:cNvSpPr txBox="1">
            <a:spLocks noChangeArrowheads="1"/>
          </p:cNvSpPr>
          <p:nvPr/>
        </p:nvSpPr>
        <p:spPr bwMode="auto">
          <a:xfrm>
            <a:off x="1722130" y="214313"/>
            <a:ext cx="4000500" cy="6477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1" lang="en-US" altLang="zh-TW" sz="3600" b="1" dirty="0">
                <a:solidFill>
                  <a:srgbClr val="33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PS1 Key</a:t>
            </a:r>
            <a:r>
              <a:rPr kumimoji="1" lang="zh-TW" altLang="en-US" sz="3600" b="1" dirty="0">
                <a:solidFill>
                  <a:srgbClr val="3333CC"/>
                </a:solidFill>
                <a:latin typeface="Cambria Math" panose="02040503050406030204" pitchFamily="18" charset="0"/>
                <a:ea typeface="新細明體" panose="02020500000000000000" pitchFamily="18" charset="-120"/>
              </a:rPr>
              <a:t> </a:t>
            </a:r>
            <a:r>
              <a:rPr kumimoji="1" lang="en-US" altLang="zh-TW" sz="3600" b="1" dirty="0">
                <a:solidFill>
                  <a:srgbClr val="33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Projects</a:t>
            </a:r>
            <a:r>
              <a:rPr kumimoji="1" lang="zh-TW" altLang="en-US" sz="3600" b="1" dirty="0">
                <a:solidFill>
                  <a:srgbClr val="3333CC"/>
                </a:solidFill>
                <a:latin typeface="Cambria Math" panose="02040503050406030204" pitchFamily="18" charset="0"/>
                <a:ea typeface="新細明體" panose="02020500000000000000" pitchFamily="18" charset="-120"/>
              </a:rPr>
              <a:t> </a:t>
            </a:r>
            <a:endParaRPr kumimoji="1" lang="en-US" altLang="zh-TW" sz="3600" b="1" dirty="0">
              <a:solidFill>
                <a:srgbClr val="3333CC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93" y="928688"/>
            <a:ext cx="8651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038" y="928745"/>
            <a:ext cx="993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76" y="2429726"/>
            <a:ext cx="17081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807" y="4532314"/>
            <a:ext cx="97313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http://www.cosmosmagazine.com/files/imagecache/news/files/20080325_gamma_ray_bur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80" y="4500564"/>
            <a:ext cx="1008062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417" y="5638915"/>
            <a:ext cx="1233488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3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c/c5/Comparison_optical_telescope_primary_mirrors.svg/768px-Comparison_optical_telescope_primary_mirror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70" y="238990"/>
            <a:ext cx="6066501" cy="606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6396335"/>
            <a:ext cx="1211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/>
              <a:t>http://upload.wikimedia.org/wikipedia/commons/c/c5/Comparison_optical_telescope_primary_mirrors.svg</a:t>
            </a:r>
          </a:p>
        </p:txBody>
      </p:sp>
    </p:spTree>
    <p:extLst>
      <p:ext uri="{BB962C8B-B14F-4D97-AF65-F5344CB8AC3E}">
        <p14:creationId xmlns:p14="http://schemas.microsoft.com/office/powerpoint/2010/main" val="231341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56343" y="139091"/>
            <a:ext cx="4676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6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Power of a Sky Survey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5"/>
              <p:cNvSpPr>
                <a:spLocks noGrp="1"/>
              </p:cNvSpPr>
              <p:nvPr>
                <p:ph idx="1"/>
              </p:nvPr>
            </p:nvSpPr>
            <p:spPr>
              <a:xfrm>
                <a:off x="6785810" y="321407"/>
                <a:ext cx="5113422" cy="1385227"/>
              </a:xfrm>
            </p:spPr>
            <p:txBody>
              <a:bodyPr>
                <a:noAutofit/>
              </a:bodyPr>
              <a:lstStyle/>
              <a:p>
                <a:pPr marL="0" indent="0" algn="r">
                  <a:spcBef>
                    <a:spcPts val="0"/>
                  </a:spcBef>
                  <a:spcAft>
                    <a:spcPts val="12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l-GR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altLang="zh-TW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“étendue</a:t>
                </a:r>
                <a:r>
                  <a:rPr lang="en-US" altLang="zh-TW" sz="28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“ (a measure of the efficiency of a sky survey telescope system)</a:t>
                </a:r>
                <a:endParaRPr lang="zh-TW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內容版面配置區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85810" y="321407"/>
                <a:ext cx="5113422" cy="1385227"/>
              </a:xfrm>
              <a:blipFill rotWithShape="0">
                <a:blip r:embed="rId2"/>
                <a:stretch>
                  <a:fillRect t="-4846" r="-4291" b="-114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448794"/>
              </p:ext>
            </p:extLst>
          </p:nvPr>
        </p:nvGraphicFramePr>
        <p:xfrm>
          <a:off x="1922980" y="3083408"/>
          <a:ext cx="9116059" cy="3200400"/>
        </p:xfrm>
        <a:graphic>
          <a:graphicData uri="http://schemas.openxmlformats.org/drawingml/2006/table">
            <a:tbl>
              <a:tblPr/>
              <a:tblGrid>
                <a:gridCol w="2600959"/>
                <a:gridCol w="2082800"/>
                <a:gridCol w="1981200"/>
                <a:gridCol w="24511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Telescope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Diameter [m]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[deg</a:t>
                      </a:r>
                      <a:r>
                        <a:rPr lang="en-US" sz="2400" b="1" baseline="300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2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A’</a:t>
                      </a:r>
                      <a:r>
                        <a:rPr lang="el-GR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[m</a:t>
                      </a:r>
                      <a:r>
                        <a:rPr lang="en-US" sz="2400" b="1" baseline="300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2400" b="1" baseline="300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l-GR" sz="2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CFHT/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MegaCam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Pan-STARRS 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SDSS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20.9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Blanco/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DECam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28.5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SUBARU/HSC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84.4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LSST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8.4/6.68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</a:t>
                      </a:r>
                      <a:endPara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8851392" y="6339840"/>
            <a:ext cx="313334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etendue</a:t>
            </a:r>
            <a:r>
              <a:rPr lang="en-US" altLang="zh-TW" dirty="0" smtClean="0"/>
              <a:t> per unit cost?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779390" y="1014020"/>
                <a:ext cx="5006420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-57150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zh-TW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:r>
                  <a:rPr lang="en-US" altLang="zh-TW" sz="2800" u="sng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effective</a:t>
                </a:r>
                <a:r>
                  <a:rPr lang="en-US" altLang="zh-TW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collection area of  </a:t>
                </a:r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/>
                </a:r>
                <a:b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the </a:t>
                </a:r>
                <a:r>
                  <a:rPr lang="en-US" altLang="zh-TW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survey telescope</a:t>
                </a:r>
                <a:br>
                  <a:rPr lang="en-US" altLang="zh-TW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zh-TW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field of view (solid angle) of </a:t>
                </a:r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/>
                </a:r>
                <a:b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the </a:t>
                </a:r>
                <a:r>
                  <a:rPr lang="en-US" altLang="zh-TW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camera 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390" y="1014020"/>
                <a:ext cx="5006420" cy="1815882"/>
              </a:xfrm>
              <a:prstGeom prst="rect">
                <a:avLst/>
              </a:prstGeom>
              <a:blipFill rotWithShape="0">
                <a:blip r:embed="rId3"/>
                <a:stretch>
                  <a:fillRect t="-3356" r="-365" b="-83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0156316" y="3924814"/>
            <a:ext cx="222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C00000"/>
                </a:solidFill>
                <a:latin typeface="LM Roman Demi 10" panose="00000700000000000000" pitchFamily="50" charset="0"/>
              </a:rPr>
              <a:t>x 4 for PS4</a:t>
            </a:r>
            <a:endParaRPr lang="zh-TW" altLang="en-US" sz="2800" dirty="0">
              <a:solidFill>
                <a:srgbClr val="C00000"/>
              </a:solidFill>
              <a:latin typeface="LM Roman Demi 10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15889"/>
            <a:ext cx="7921625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992313" y="5734050"/>
            <a:ext cx="8496300" cy="946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itchFamily="18" charset="0"/>
                <a:ea typeface="SimHei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800" dirty="0">
                <a:solidFill>
                  <a:schemeClr val="bg1"/>
                </a:solidFill>
                <a:ea typeface="標楷體" pitchFamily="65" charset="-120"/>
              </a:rPr>
              <a:t>泛星</a:t>
            </a:r>
            <a:r>
              <a:rPr lang="zh-TW" altLang="en-US" sz="2800" dirty="0" smtClean="0">
                <a:solidFill>
                  <a:schemeClr val="bg1"/>
                </a:solidFill>
                <a:ea typeface="標楷體" pitchFamily="65" charset="-120"/>
              </a:rPr>
              <a:t>計畫產生</a:t>
            </a:r>
            <a:r>
              <a:rPr lang="zh-TW" altLang="en-US" sz="2800" dirty="0">
                <a:solidFill>
                  <a:schemeClr val="bg1"/>
                </a:solidFill>
                <a:ea typeface="標楷體" pitchFamily="65" charset="-120"/>
              </a:rPr>
              <a:t>大量極有價值的天文資料（尤其是太陽系的研究），對於「</a:t>
            </a:r>
            <a:r>
              <a:rPr lang="zh-TW" altLang="en-US" sz="2800" b="1" dirty="0" smtClean="0">
                <a:solidFill>
                  <a:srgbClr val="FFFF00"/>
                </a:solidFill>
                <a:latin typeface="超世紀中顏楷" pitchFamily="2" charset="-120"/>
                <a:ea typeface="超世紀中顏楷" pitchFamily="2" charset="-120"/>
              </a:rPr>
              <a:t>時域宇宙</a:t>
            </a:r>
            <a:r>
              <a:rPr lang="zh-TW" altLang="en-US" sz="2800" dirty="0">
                <a:solidFill>
                  <a:schemeClr val="bg1"/>
                </a:solidFill>
                <a:ea typeface="標楷體" pitchFamily="65" charset="-120"/>
              </a:rPr>
              <a:t>」將有革命性貢獻</a:t>
            </a:r>
          </a:p>
        </p:txBody>
      </p:sp>
    </p:spTree>
    <p:extLst>
      <p:ext uri="{BB962C8B-B14F-4D97-AF65-F5344CB8AC3E}">
        <p14:creationId xmlns:p14="http://schemas.microsoft.com/office/powerpoint/2010/main" val="65751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s1 dom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6597" y="980729"/>
            <a:ext cx="8623714" cy="577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311" y="135558"/>
            <a:ext cx="16906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1" y="4687715"/>
            <a:ext cx="25923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outheast-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941" y="4634609"/>
            <a:ext cx="3275013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54547" y="6448252"/>
            <a:ext cx="2590800" cy="288925"/>
          </a:xfrm>
          <a:prstGeom prst="rect">
            <a:avLst/>
          </a:prstGeom>
          <a:solidFill>
            <a:schemeClr val="accent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0000CC"/>
                </a:solidFill>
                <a:latin typeface="Arial" charset="0"/>
              </a:rPr>
              <a:t>PS1– Haleakala, Maui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577424" y="6427446"/>
            <a:ext cx="2879725" cy="288925"/>
          </a:xfrm>
          <a:prstGeom prst="rect">
            <a:avLst/>
          </a:prstGeom>
          <a:solidFill>
            <a:schemeClr val="accent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0000CC"/>
                </a:solidFill>
                <a:latin typeface="Arial" charset="0"/>
              </a:rPr>
              <a:t>PS4– Mauna Kea, Hawaii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8260" y="207022"/>
            <a:ext cx="2135187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7657183" y="2593650"/>
            <a:ext cx="23762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00B0F0"/>
                </a:solidFill>
              </a:rPr>
              <a:t>World’s largest digital camera (1.4 </a:t>
            </a:r>
            <a:r>
              <a:rPr kumimoji="1" lang="en-US" altLang="zh-TW" dirty="0" err="1">
                <a:solidFill>
                  <a:srgbClr val="00B0F0"/>
                </a:solidFill>
              </a:rPr>
              <a:t>Gpix</a:t>
            </a:r>
            <a:r>
              <a:rPr kumimoji="1" lang="en-US" altLang="zh-TW" dirty="0">
                <a:solidFill>
                  <a:srgbClr val="00B0F0"/>
                </a:solidFill>
              </a:rPr>
              <a:t>)</a:t>
            </a:r>
            <a:endParaRPr kumimoji="1" lang="zh-TW" altLang="en-US" dirty="0">
              <a:solidFill>
                <a:srgbClr val="00B0F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395445" y="427932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srgbClr val="66FF33"/>
                </a:solidFill>
                <a:latin typeface="超世紀中顏楷" pitchFamily="2" charset="-120"/>
                <a:ea typeface="超世紀中顏楷" pitchFamily="2" charset="-120"/>
              </a:rPr>
              <a:t>美國夏威夷島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55340" y="53696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>
                <a:solidFill>
                  <a:srgbClr val="FFFF00"/>
                </a:solidFill>
                <a:latin typeface="超世紀粗顏楷" pitchFamily="2" charset="-120"/>
                <a:ea typeface="超世紀粗顏楷" pitchFamily="2" charset="-120"/>
              </a:rPr>
              <a:t>革命性天文計畫</a:t>
            </a:r>
          </a:p>
        </p:txBody>
      </p:sp>
      <p:sp>
        <p:nvSpPr>
          <p:cNvPr id="13" name="矩形 12"/>
          <p:cNvSpPr/>
          <p:nvPr/>
        </p:nvSpPr>
        <p:spPr>
          <a:xfrm>
            <a:off x="2279576" y="980729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幫</a:t>
            </a:r>
            <a:r>
              <a:rPr kumimoji="1" lang="zh-TW" altLang="en-US" sz="32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宇宙</a:t>
            </a:r>
            <a:r>
              <a:rPr kumimoji="1" lang="zh-TW" altLang="en-US" sz="28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拍攝</a:t>
            </a:r>
            <a:r>
              <a:rPr kumimoji="1" lang="en-US" altLang="zh-TW" sz="28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10</a:t>
            </a:r>
            <a:r>
              <a:rPr kumimoji="1" lang="zh-TW" altLang="en-US" sz="28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年電影，研究動態天文現象</a:t>
            </a:r>
            <a:endParaRPr kumimoji="1" lang="en-US" altLang="zh-TW" sz="2800" dirty="0">
              <a:solidFill>
                <a:srgbClr val="FFFFFF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36000" y="5139457"/>
            <a:ext cx="37686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kumimoji="1" lang="en-US" altLang="zh-TW" sz="280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2010/05~2014/02 </a:t>
            </a:r>
            <a:br>
              <a:rPr kumimoji="1" lang="en-US" altLang="zh-TW" sz="280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</a:br>
            <a:r>
              <a:rPr kumimoji="1" lang="en-US" altLang="zh-TW" sz="280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PS1 </a:t>
            </a:r>
            <a:r>
              <a:rPr kumimoji="1" lang="zh-TW" altLang="en-US" sz="280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多</a:t>
            </a:r>
            <a:r>
              <a:rPr kumimoji="1" lang="zh-TW" altLang="en-US" sz="2800" dirty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波段重複巡</a:t>
            </a:r>
            <a:r>
              <a:rPr kumimoji="1" lang="zh-TW" altLang="en-US" sz="280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天</a:t>
            </a:r>
            <a:endParaRPr kumimoji="1" lang="en-US" altLang="zh-TW" sz="2800" dirty="0" smtClean="0">
              <a:solidFill>
                <a:srgbClr val="FFFFFF"/>
              </a:solidFill>
              <a:latin typeface="超世紀粗仿宋" pitchFamily="2" charset="-120"/>
              <a:ea typeface="超世紀粗仿宋" pitchFamily="2" charset="-120"/>
            </a:endParaRPr>
          </a:p>
          <a:p>
            <a:pPr algn="ctr"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kumimoji="1" lang="en-US" altLang="zh-TW" sz="2800" dirty="0" smtClean="0">
                <a:solidFill>
                  <a:srgbClr val="FFFFFF"/>
                </a:solidFill>
                <a:latin typeface="超世紀粗仿宋" pitchFamily="2" charset="-120"/>
                <a:ea typeface="超世紀粗仿宋" pitchFamily="2" charset="-120"/>
              </a:rPr>
              <a:t>Now PS2</a:t>
            </a:r>
            <a:endParaRPr kumimoji="1" lang="zh-TW" altLang="en-US" sz="2800" dirty="0">
              <a:solidFill>
                <a:srgbClr val="FFFFFF"/>
              </a:solidFill>
              <a:latin typeface="超世紀粗仿宋" pitchFamily="2" charset="-120"/>
              <a:ea typeface="超世紀粗仿宋" pitchFamily="2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631249" y="324842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dirty="0">
                <a:solidFill>
                  <a:srgbClr val="FFC000"/>
                </a:solidFill>
                <a:latin typeface="超世紀中仿圓" pitchFamily="2" charset="-120"/>
                <a:ea typeface="超世紀中仿圓" pitchFamily="2" charset="-120"/>
              </a:rPr>
              <a:t>目前為止世界上最成功搜尋近地小行星的儀器</a:t>
            </a:r>
          </a:p>
        </p:txBody>
      </p:sp>
      <p:cxnSp>
        <p:nvCxnSpPr>
          <p:cNvPr id="16" name="直線接點 15"/>
          <p:cNvCxnSpPr/>
          <p:nvPr/>
        </p:nvCxnSpPr>
        <p:spPr bwMode="auto">
          <a:xfrm flipV="1">
            <a:off x="8371131" y="4662696"/>
            <a:ext cx="3275013" cy="206168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" name="直線接點 17"/>
          <p:cNvCxnSpPr/>
          <p:nvPr/>
        </p:nvCxnSpPr>
        <p:spPr bwMode="auto">
          <a:xfrm>
            <a:off x="8388430" y="4662696"/>
            <a:ext cx="3257714" cy="2079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7993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7/7d/Neo-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29" y="308008"/>
            <a:ext cx="9825823" cy="6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880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/>
          <p:cNvSpPr txBox="1">
            <a:spLocks/>
          </p:cNvSpPr>
          <p:nvPr/>
        </p:nvSpPr>
        <p:spPr>
          <a:xfrm>
            <a:off x="1794510" y="326291"/>
            <a:ext cx="9925050" cy="60946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PS1 data release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 be </a:t>
            </a: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served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(expected December </a:t>
            </a: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2015) by the </a:t>
            </a:r>
            <a:r>
              <a:rPr lang="en-US" altLang="zh-TW" sz="32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STScI</a:t>
            </a: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3200" i="1" dirty="0" err="1" smtClean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Multimission</a:t>
            </a:r>
            <a:r>
              <a:rPr lang="en-US" altLang="zh-TW" sz="3200" i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US" altLang="zh-TW" sz="3200" i="1" dirty="0" smtClean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Mikulski </a:t>
            </a:r>
            <a:r>
              <a:rPr lang="en-US" altLang="zh-TW" sz="3200" i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Archive for Space Telescopes </a:t>
            </a: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(MAST) in Baltimore,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USA</a:t>
            </a:r>
            <a:b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(in honor of US Congresswoman Barbara Mikulski)</a:t>
            </a:r>
            <a:endParaRPr lang="en-US" altLang="zh-TW" sz="32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>
              <a:spcBef>
                <a:spcPts val="1200"/>
              </a:spcBef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3200" u="sng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Catalogs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Simple form-feed interface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Web services (VO-compatible interfaces) with SQL queries</a:t>
            </a:r>
          </a:p>
          <a:p>
            <a:pPr lvl="0">
              <a:spcBef>
                <a:spcPts val="1200"/>
              </a:spcBef>
            </a:pPr>
            <a:r>
              <a:rPr lang="en-US" altLang="zh-TW" sz="3200" u="sng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Images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6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Whole images or cutouts, either at FITS files or JPEG previews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sz="26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Interactive display</a:t>
            </a:r>
            <a:endParaRPr lang="en-US" altLang="zh-TW" sz="26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8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88" y="221064"/>
            <a:ext cx="11548944" cy="64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344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2014152" y="326292"/>
            <a:ext cx="9888288" cy="62990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MAST heavily used, with &gt; 5000 users, 1 million searches/</a:t>
            </a:r>
            <a:r>
              <a:rPr lang="en-US" altLang="zh-TW" sz="32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</a:t>
            </a: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and 18 TB download/</a:t>
            </a:r>
            <a:r>
              <a:rPr lang="en-US" altLang="zh-TW" sz="32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</a:t>
            </a: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; currently holding ~300 TB</a:t>
            </a:r>
          </a:p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But PS1 data large, ~2000 TB</a:t>
            </a:r>
            <a:b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altLang="zh-TW" sz="3200" dirty="0" smtClean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sz="3200" u="sng" dirty="0">
                <a:solidFill>
                  <a:schemeClr val="tx1"/>
                </a:solidFill>
                <a:latin typeface="Cambria Math" panose="02040503050406030204" pitchFamily="18" charset="0"/>
              </a:rPr>
              <a:t>Images</a:t>
            </a: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</a:rPr>
              <a:t>: </a:t>
            </a:r>
            <a:r>
              <a:rPr lang="en-US" altLang="zh-TW" sz="3200" dirty="0" err="1">
                <a:solidFill>
                  <a:schemeClr val="tx1"/>
                </a:solidFill>
                <a:latin typeface="Cambria Math" panose="02040503050406030204" pitchFamily="18" charset="0"/>
              </a:rPr>
              <a:t>Coadded</a:t>
            </a: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</a:rPr>
              <a:t> stacks and single-epoch warps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TW" sz="3000" dirty="0">
                <a:solidFill>
                  <a:schemeClr val="tx1"/>
                </a:solidFill>
                <a:latin typeface="Cambria Math" panose="02040503050406030204" pitchFamily="18" charset="0"/>
              </a:rPr>
              <a:t> 3-pi (30,000 square </a:t>
            </a:r>
            <a:r>
              <a:rPr lang="en-US" altLang="zh-TW" sz="3000" dirty="0" err="1">
                <a:solidFill>
                  <a:schemeClr val="tx1"/>
                </a:solidFill>
                <a:latin typeface="Cambria Math" panose="02040503050406030204" pitchFamily="18" charset="0"/>
              </a:rPr>
              <a:t>deg</a:t>
            </a:r>
            <a:r>
              <a:rPr lang="en-US" altLang="zh-TW" sz="3000" dirty="0">
                <a:solidFill>
                  <a:schemeClr val="tx1"/>
                </a:solidFill>
                <a:latin typeface="Cambria Math" panose="02040503050406030204" pitchFamily="18" charset="0"/>
              </a:rPr>
              <a:t> north of declination -30)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TW" sz="3000" dirty="0">
                <a:solidFill>
                  <a:schemeClr val="tx1"/>
                </a:solidFill>
                <a:latin typeface="Cambria Math" panose="02040503050406030204" pitchFamily="18" charset="0"/>
              </a:rPr>
              <a:t> Medium Deep Surveys (10 fields, 7 square </a:t>
            </a:r>
            <a:r>
              <a:rPr lang="en-US" altLang="zh-TW" sz="3000" dirty="0" err="1">
                <a:solidFill>
                  <a:schemeClr val="tx1"/>
                </a:solidFill>
                <a:latin typeface="Cambria Math" panose="02040503050406030204" pitchFamily="18" charset="0"/>
              </a:rPr>
              <a:t>deg</a:t>
            </a:r>
            <a:r>
              <a:rPr lang="en-US" altLang="zh-TW" sz="3000" dirty="0">
                <a:solidFill>
                  <a:schemeClr val="tx1"/>
                </a:solidFill>
                <a:latin typeface="Cambria Math" panose="02040503050406030204" pitchFamily="18" charset="0"/>
              </a:rPr>
              <a:t> each)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TW" sz="3000" dirty="0">
                <a:solidFill>
                  <a:schemeClr val="tx1"/>
                </a:solidFill>
                <a:latin typeface="Cambria Math" panose="02040503050406030204" pitchFamily="18" charset="0"/>
              </a:rPr>
              <a:t> Celestial North Pole; Ecliptic Plane; M31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TW" sz="3000" dirty="0">
                <a:solidFill>
                  <a:schemeClr val="tx1"/>
                </a:solidFill>
                <a:latin typeface="Cambria Math" panose="02040503050406030204" pitchFamily="18" charset="0"/>
              </a:rPr>
              <a:t> Total data volume without difference images ~1.8 PB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TW" sz="3000" dirty="0">
                <a:solidFill>
                  <a:schemeClr val="tx1"/>
                </a:solidFill>
                <a:latin typeface="Cambria Math" panose="02040503050406030204" pitchFamily="18" charset="0"/>
              </a:rPr>
              <a:t> Intermediate data; metadata </a:t>
            </a:r>
            <a:r>
              <a:rPr lang="en-US" altLang="zh-TW" sz="30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…</a:t>
            </a:r>
            <a:endParaRPr lang="en-US" altLang="zh-TW" sz="3200" dirty="0" smtClean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</a:pPr>
            <a:endParaRPr lang="en-US" altLang="zh-TW" sz="2400" i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2" y="101599"/>
            <a:ext cx="7971676" cy="665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47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9106" y="543723"/>
            <a:ext cx="8911687" cy="712321"/>
          </a:xfrm>
        </p:spPr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chemeClr val="tx1"/>
                </a:solidFill>
              </a:rPr>
              <a:t>PS1 Data on MAST 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227113" y="1623805"/>
            <a:ext cx="10402493" cy="1745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 </a:t>
            </a:r>
            <a:r>
              <a:rPr lang="en-US" altLang="zh-TW" sz="3200" u="sng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Catalogs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: stack detections, single-epoch detections,  </a:t>
            </a:r>
            <a:b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</a:rPr>
            </a:b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 forced  photometry and objects; multi-epoch detections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TW" sz="30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total data volume ~100 TB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zh-TW" sz="3400" dirty="0" smtClean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內容版面配置區 2"/>
              <p:cNvSpPr txBox="1">
                <a:spLocks/>
              </p:cNvSpPr>
              <p:nvPr/>
            </p:nvSpPr>
            <p:spPr>
              <a:xfrm>
                <a:off x="1583562" y="3737324"/>
                <a:ext cx="9947190" cy="29442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defTabSz="914400">
                  <a:lnSpc>
                    <a:spcPct val="90000"/>
                  </a:lnSpc>
                  <a:spcBef>
                    <a:spcPts val="1200"/>
                  </a:spcBef>
                  <a:buClrTx/>
                  <a:buNone/>
                </a:pPr>
                <a:r>
                  <a:rPr lang="en-US" altLang="zh-TW" sz="32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32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Current database for single epochs</a:t>
                </a:r>
                <a:br>
                  <a:rPr lang="en-US" altLang="zh-TW" sz="32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altLang="zh-TW" sz="32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320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</a:t>
                </a:r>
                <a:r>
                  <a:rPr lang="en-US" altLang="zh-TW" sz="320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3-Pi </a:t>
                </a:r>
                <a:endParaRPr lang="en-US" altLang="zh-TW" sz="32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 defTabSz="914400">
                  <a:lnSpc>
                    <a:spcPct val="90000"/>
                  </a:lnSpc>
                  <a:spcBef>
                    <a:spcPts val="1200"/>
                  </a:spcBef>
                  <a:buClrTx/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29.4×</m:t>
                    </m:r>
                    <m:sSup>
                      <m:sSupPr>
                        <m:ctrlPr>
                          <a:rPr lang="en-US" altLang="zh-TW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zh-TW" sz="32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detections</a:t>
                </a:r>
              </a:p>
              <a:p>
                <a:pPr marL="457200" lvl="1" indent="0" defTabSz="914400">
                  <a:lnSpc>
                    <a:spcPct val="90000"/>
                  </a:lnSpc>
                  <a:spcBef>
                    <a:spcPts val="1200"/>
                  </a:spcBef>
                  <a:buClrTx/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altLang="zh-TW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.9×</m:t>
                    </m:r>
                    <m:sSup>
                      <m:sSupPr>
                        <m:ctrlPr>
                          <a:rPr lang="en-US" altLang="zh-TW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zh-TW" sz="32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objects</a:t>
                </a:r>
              </a:p>
              <a:p>
                <a:pPr marL="457200" lvl="1" indent="0" defTabSz="914400">
                  <a:lnSpc>
                    <a:spcPct val="90000"/>
                  </a:lnSpc>
                  <a:spcBef>
                    <a:spcPts val="1200"/>
                  </a:spcBef>
                  <a:buClrTx/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zh-TW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.4×</m:t>
                    </m:r>
                    <m:sSup>
                      <m:sSupPr>
                        <m:ctrlPr>
                          <a:rPr lang="en-US" altLang="zh-TW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zh-TW" sz="32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objects with </a:t>
                </a:r>
                <a:r>
                  <a:rPr lang="en-US" altLang="zh-TW" sz="3200" dirty="0" err="1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nDetection</a:t>
                </a:r>
                <a:r>
                  <a:rPr lang="en-US" altLang="zh-TW" sz="32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&gt; 1 </a:t>
                </a:r>
                <a:endParaRPr lang="zh-TW" altLang="en-US" sz="32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內容版面配置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562" y="3737324"/>
                <a:ext cx="9947190" cy="2944276"/>
              </a:xfrm>
              <a:prstGeom prst="rect">
                <a:avLst/>
              </a:prstGeom>
              <a:blipFill rotWithShape="0">
                <a:blip r:embed="rId2"/>
                <a:stretch>
                  <a:fillRect l="-674" t="-43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785704" y="4661310"/>
                <a:ext cx="4105102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90000"/>
                  </a:lnSpc>
                  <a:spcBef>
                    <a:spcPts val="1200"/>
                  </a:spcBef>
                </a:pPr>
                <a:r>
                  <a:rPr lang="en-US" altLang="zh-TW" sz="3200" dirty="0" smtClean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comparison, SDSS a few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zh-TW" sz="32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objects (14,000 </a:t>
                </a:r>
                <a:r>
                  <a:rPr lang="en-US" altLang="zh-TW" sz="32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sq</a:t>
                </a:r>
                <a:r>
                  <a:rPr lang="en-US" altLang="zh-TW" sz="32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3200" dirty="0" err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deg</a:t>
                </a:r>
                <a:r>
                  <a:rPr lang="en-US" altLang="zh-TW" sz="32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5704" y="4661310"/>
                <a:ext cx="4105102" cy="1421928"/>
              </a:xfrm>
              <a:prstGeom prst="rect">
                <a:avLst/>
              </a:prstGeom>
              <a:blipFill rotWithShape="0">
                <a:blip r:embed="rId3"/>
                <a:stretch>
                  <a:fillRect l="-148" t="-9013" r="-5935" b="-133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68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chen\AppData\Local\Temp\wzb701\all_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260648"/>
            <a:ext cx="640871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775519" y="332656"/>
            <a:ext cx="3698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FF00"/>
                </a:solidFill>
              </a:rPr>
              <a:t>Green</a:t>
            </a:r>
            <a:r>
              <a:rPr lang="en-US" altLang="zh-TW" sz="2400" dirty="0"/>
              <a:t> … 3-pi</a:t>
            </a:r>
          </a:p>
          <a:p>
            <a:r>
              <a:rPr lang="en-US" altLang="zh-TW" sz="2400" b="1" dirty="0">
                <a:solidFill>
                  <a:srgbClr val="FF0000"/>
                </a:solidFill>
              </a:rPr>
              <a:t>Red</a:t>
            </a:r>
            <a:r>
              <a:rPr lang="en-US" altLang="zh-TW" sz="2400" dirty="0"/>
              <a:t> …... MD</a:t>
            </a:r>
          </a:p>
          <a:p>
            <a:r>
              <a:rPr lang="en-US" altLang="zh-TW" sz="2400" b="1" dirty="0">
                <a:solidFill>
                  <a:srgbClr val="7030A0"/>
                </a:solidFill>
              </a:rPr>
              <a:t>Indigo</a:t>
            </a:r>
            <a:r>
              <a:rPr lang="en-US" altLang="zh-TW" sz="2400" dirty="0"/>
              <a:t> … Sweet spots</a:t>
            </a:r>
          </a:p>
          <a:p>
            <a:r>
              <a:rPr lang="en-US" altLang="zh-TW" sz="2400" b="1" dirty="0"/>
              <a:t>Black</a:t>
            </a:r>
            <a:r>
              <a:rPr lang="en-US" altLang="zh-TW" sz="2400" dirty="0"/>
              <a:t>: Ecliptic</a:t>
            </a:r>
            <a:endParaRPr lang="zh-TW" altLang="en-US" sz="24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2135560" y="544522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/>
              <a:t>Sky Coverage of all PS1 </a:t>
            </a:r>
            <a:r>
              <a:rPr lang="en-US" altLang="zh-TW" sz="3200" b="1" dirty="0" smtClean="0"/>
              <a:t>Data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880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dss.org/DR7/dr7photogal_bi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06" y="980729"/>
            <a:ext cx="4163587" cy="417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sdss.org/DR7/dr7spectrogal_b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87" y="980729"/>
            <a:ext cx="4178726" cy="417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351584" y="188641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TW" sz="3200" b="1" kern="0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Compare to SDSS </a:t>
            </a:r>
            <a:r>
              <a:rPr lang="en-US" altLang="zh-TW" sz="2800" kern="0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--- sky coverage</a:t>
            </a:r>
            <a:endParaRPr lang="en-US" altLang="zh-TW" sz="3200" kern="0" dirty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05994" y="526055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Imaging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255635" y="526055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Spectroscopy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35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dss-p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916114"/>
            <a:ext cx="8342313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067320" y="261318"/>
            <a:ext cx="8229600" cy="10801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3200" b="1" dirty="0">
                <a:solidFill>
                  <a:srgbClr val="002060"/>
                </a:solidFill>
              </a:rPr>
              <a:t>PS1/Medium</a:t>
            </a:r>
            <a:r>
              <a:rPr lang="en-US" altLang="zh-TW" sz="2800" b="1" dirty="0">
                <a:solidFill>
                  <a:srgbClr val="002060"/>
                </a:solidFill>
              </a:rPr>
              <a:t> Deep 1.5 years </a:t>
            </a:r>
          </a:p>
          <a:p>
            <a:r>
              <a:rPr lang="en-US" altLang="zh-TW" sz="2800" dirty="0">
                <a:solidFill>
                  <a:srgbClr val="002060"/>
                </a:solidFill>
              </a:rPr>
              <a:t>NTNU/ASIAA Stacking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728635" y="1473727"/>
            <a:ext cx="7072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rgbClr val="0000FF"/>
                </a:solidFill>
              </a:rPr>
              <a:t>SDSS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752184" y="1484784"/>
            <a:ext cx="1043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rgbClr val="0000FF"/>
                </a:solidFill>
              </a:rPr>
              <a:t>PS1/MD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351089" y="3429000"/>
            <a:ext cx="9701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r ~ 23.0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351089" y="5445125"/>
            <a:ext cx="998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z ~ 21.0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383339" y="5445125"/>
            <a:ext cx="998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z ~ 24.0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383339" y="3429000"/>
            <a:ext cx="9701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r ~ 24.7</a:t>
            </a:r>
          </a:p>
        </p:txBody>
      </p:sp>
    </p:spTree>
    <p:extLst>
      <p:ext uri="{BB962C8B-B14F-4D97-AF65-F5344CB8AC3E}">
        <p14:creationId xmlns:p14="http://schemas.microsoft.com/office/powerpoint/2010/main" val="251302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833" y="222424"/>
            <a:ext cx="8842405" cy="618826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05683" y="6451597"/>
            <a:ext cx="759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/>
              </a:rPr>
              <a:t>http://archive.stsci.edu/mug/mug_2014/mug2014_PanSTARRS</a:t>
            </a:r>
            <a:r>
              <a:rPr lang="zh-TW" altLang="en-US" dirty="0" smtClean="0">
                <a:hlinkClick r:id="rId3"/>
              </a:rPr>
              <a:t>.pdf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30520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02" y="184006"/>
            <a:ext cx="8365525" cy="626759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87597" y="6451597"/>
            <a:ext cx="759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/>
              </a:rPr>
              <a:t>http://archive.stsci.edu/mug/mug_2014/mug2014_PanSTARRS</a:t>
            </a:r>
            <a:r>
              <a:rPr lang="zh-TW" altLang="en-US" dirty="0" smtClean="0">
                <a:hlinkClick r:id="rId3"/>
              </a:rPr>
              <a:t>.pdf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6990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91" y="292676"/>
            <a:ext cx="8301714" cy="62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758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584" y="349707"/>
            <a:ext cx="8415958" cy="62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6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294" y="370416"/>
            <a:ext cx="8415958" cy="62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01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61767" y="605480"/>
            <a:ext cx="10076006" cy="5894174"/>
          </a:xfrm>
        </p:spPr>
        <p:txBody>
          <a:bodyPr>
            <a:noAutofit/>
          </a:bodyPr>
          <a:lstStyle/>
          <a:p>
            <a:pPr lvl="0" defTabSz="914400">
              <a:lnSpc>
                <a:spcPct val="9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u"/>
            </a:pP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At MAST, PS1 will use the Hubble Source Catalog portal interface</a:t>
            </a:r>
          </a:p>
          <a:p>
            <a:pPr lvl="1" defTabSz="914400">
              <a:lnSpc>
                <a:spcPct val="9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TW" sz="3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3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Multi-epoch; multi-filter data; integrated with image database</a:t>
            </a:r>
          </a:p>
          <a:p>
            <a:pPr lvl="1" defTabSz="914400">
              <a:lnSpc>
                <a:spcPct val="9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TW" sz="3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3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Cutout images; interactive display</a:t>
            </a:r>
          </a:p>
          <a:p>
            <a:pPr lvl="0" defTabSz="914400">
              <a:lnSpc>
                <a:spcPct val="9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u"/>
            </a:pP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</a:t>
            </a:r>
            <a:r>
              <a:rPr lang="en-US" altLang="zh-TW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stepping stone to the future </a:t>
            </a:r>
            <a:r>
              <a:rPr lang="en-US" altLang="zh-TW" sz="32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… </a:t>
            </a:r>
          </a:p>
          <a:p>
            <a:pPr lvl="1" defTabSz="914400">
              <a:lnSpc>
                <a:spcPct val="9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TW" sz="3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3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JWST </a:t>
            </a:r>
            <a:r>
              <a:rPr lang="en-US" altLang="zh-TW" sz="3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(4 </a:t>
            </a:r>
            <a:r>
              <a:rPr lang="en-US" altLang="zh-TW" sz="3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PT)</a:t>
            </a:r>
          </a:p>
          <a:p>
            <a:pPr lvl="1" defTabSz="914400">
              <a:lnSpc>
                <a:spcPct val="9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TW" sz="3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WFIRST-AFTA </a:t>
            </a:r>
            <a:r>
              <a:rPr lang="en-US" altLang="zh-TW" sz="3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(Astrophysics Focused Telescope Assets </a:t>
            </a:r>
            <a:r>
              <a:rPr lang="en-US" altLang="zh-TW" sz="3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br>
              <a:rPr lang="en-US" altLang="zh-TW" sz="3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n-US" altLang="zh-TW" sz="3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 </a:t>
            </a:r>
            <a:r>
              <a:rPr lang="en-US" altLang="zh-TW" sz="3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PB)</a:t>
            </a:r>
          </a:p>
          <a:p>
            <a:pPr lvl="1" defTabSz="914400">
              <a:lnSpc>
                <a:spcPct val="90000"/>
              </a:lnSpc>
              <a:spcBef>
                <a:spcPts val="120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TW" sz="3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Large </a:t>
            </a:r>
            <a:r>
              <a:rPr lang="en-US" altLang="zh-TW" sz="3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Synoptic Survey Telescope (LSST, 3.2 </a:t>
            </a:r>
            <a:r>
              <a:rPr lang="en-US" altLang="zh-TW" sz="3000" dirty="0" err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Gpix</a:t>
            </a:r>
            <a:r>
              <a:rPr lang="en-US" altLang="zh-TW" sz="3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camera; 400 PT)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969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756017" y="569866"/>
            <a:ext cx="6630337" cy="840480"/>
          </a:xfrm>
        </p:spPr>
        <p:txBody>
          <a:bodyPr>
            <a:noAutofit/>
          </a:bodyPr>
          <a:lstStyle/>
          <a:p>
            <a:r>
              <a:rPr lang="en-US" altLang="zh-TW" sz="4000" dirty="0" smtClean="0">
                <a:solidFill>
                  <a:srgbClr val="0000FF"/>
                </a:solidFill>
                <a:latin typeface="LM Roman Demi 10" panose="00000700000000000000" pitchFamily="50" charset="0"/>
                <a:ea typeface="Cambria Math" panose="02040503050406030204" pitchFamily="18" charset="0"/>
              </a:rPr>
              <a:t>Astronomical Sky Surveys</a:t>
            </a:r>
            <a:endParaRPr lang="zh-TW" altLang="en-US" sz="4000" dirty="0">
              <a:solidFill>
                <a:srgbClr val="0000FF"/>
              </a:solidFill>
              <a:latin typeface="LM Roman Demi 10" panose="00000700000000000000" pitchFamily="50" charset="0"/>
            </a:endParaRPr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862149" y="1410345"/>
            <a:ext cx="11142616" cy="531702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Survey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No specific target = Numerous targets for different scientific purposes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Photometry, imaging, spectroscopy, </a:t>
            </a:r>
            <a:r>
              <a:rPr lang="en-US" altLang="zh-TW" sz="32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polarimetry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(temporal)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survey often leads to the production of catalogs (stars, galaxies, emission nebulae), sometimes of special interests (binaries, variables, merging galaxies) 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survey leads to discovery of new kinds of phenomena</a:t>
            </a: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  objects, with which follow-up studies by sophisticated instruments are justified.</a:t>
            </a:r>
            <a:endParaRPr lang="zh-TW" altLang="en-US" sz="3200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1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08085" y="626303"/>
            <a:ext cx="7903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600" b="1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Large Synoptic Survey Telescope (LSST)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 txBox="1">
                <a:spLocks/>
              </p:cNvSpPr>
              <p:nvPr/>
            </p:nvSpPr>
            <p:spPr>
              <a:xfrm>
                <a:off x="1376979" y="1441524"/>
                <a:ext cx="7982173" cy="502431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D=8.4 m atop El Pa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e>
                    </m:acc>
                    <m:acc>
                      <m:accPr>
                        <m:chr m:val="́"/>
                        <m:ctrlPr>
                          <a:rPr lang="en-US" altLang="zh-TW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8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</m:t>
                        </m:r>
                      </m:e>
                    </m:acc>
                  </m:oMath>
                </a14:m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n, Chile</a:t>
                </a:r>
              </a:p>
              <a:p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3.2 </a:t>
                </a:r>
                <a:r>
                  <a:rPr lang="en-US" altLang="zh-TW" sz="28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Gpix</a:t>
                </a:r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camera (0.2”/pix); in 6 bands (</a:t>
                </a:r>
                <a:r>
                  <a:rPr lang="en-US" altLang="zh-TW" sz="28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ugrizy</a:t>
                </a:r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FOV = 3.5 </a:t>
                </a:r>
                <a:r>
                  <a:rPr lang="en-US" altLang="zh-TW" sz="28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deg</a:t>
                </a:r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28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Wide</a:t>
                </a:r>
                <a:r>
                  <a:rPr lang="en-US" altLang="zh-TW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Entire sky (18,000 </a:t>
                </a:r>
                <a:r>
                  <a:rPr lang="en-US" altLang="zh-TW" sz="28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sq</a:t>
                </a:r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28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deg</a:t>
                </a:r>
                <a:r>
                  <a:rPr lang="en-US" altLang="zh-TW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every 3 days </a:t>
                </a:r>
                <a:r>
                  <a:rPr lang="en-US" altLang="zh-TW" sz="28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(Fast)</a:t>
                </a:r>
              </a:p>
              <a:p>
                <a:r>
                  <a:rPr lang="en-US" altLang="zh-TW" sz="2800" dirty="0" smtClean="0">
                    <a:latin typeface="Cambria Math" panose="02040503050406030204" pitchFamily="18" charset="0"/>
                  </a:rPr>
                  <a:t>To start in 2022 (?) for 10 years</a:t>
                </a:r>
              </a:p>
              <a:p>
                <a:r>
                  <a:rPr lang="en-US" altLang="zh-TW" sz="2800" dirty="0">
                    <a:latin typeface="Cambria Math" panose="02040503050406030204" pitchFamily="18" charset="0"/>
                  </a:rPr>
                  <a:t>5 </a:t>
                </a:r>
                <a:r>
                  <a:rPr lang="en-US" altLang="zh-TW" sz="2800" dirty="0" err="1" smtClean="0">
                    <a:latin typeface="Cambria Math" panose="02040503050406030204" pitchFamily="18" charset="0"/>
                  </a:rPr>
                  <a:t>Mn</a:t>
                </a:r>
                <a:r>
                  <a:rPr lang="en-US" altLang="zh-TW" sz="2800" dirty="0" smtClean="0">
                    <a:latin typeface="Cambria Math" panose="02040503050406030204" pitchFamily="18" charset="0"/>
                  </a:rPr>
                  <a:t> images; 7 </a:t>
                </a:r>
                <a:r>
                  <a:rPr lang="en-US" altLang="zh-TW" sz="2800" dirty="0" err="1" smtClean="0">
                    <a:latin typeface="Cambria Math" panose="02040503050406030204" pitchFamily="18" charset="0"/>
                  </a:rPr>
                  <a:t>Tn</a:t>
                </a:r>
                <a:r>
                  <a:rPr lang="en-US" altLang="zh-TW" sz="2800" dirty="0" smtClean="0">
                    <a:latin typeface="Cambria Math" panose="02040503050406030204" pitchFamily="18" charset="0"/>
                  </a:rPr>
                  <a:t> sources</a:t>
                </a:r>
              </a:p>
              <a:p>
                <a:r>
                  <a:rPr lang="en-US" altLang="zh-TW" sz="2800" dirty="0" smtClean="0">
                    <a:latin typeface="Cambria Math" panose="02040503050406030204" pitchFamily="18" charset="0"/>
                  </a:rPr>
                  <a:t>5 </a:t>
                </a:r>
                <a:r>
                  <a:rPr lang="en-US" altLang="zh-TW" sz="2800" dirty="0" err="1" smtClean="0">
                    <a:latin typeface="Cambria Math" panose="02040503050406030204" pitchFamily="18" charset="0"/>
                  </a:rPr>
                  <a:t>Bn</a:t>
                </a:r>
                <a:r>
                  <a:rPr lang="en-US" altLang="zh-TW" sz="2800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800" dirty="0">
                    <a:latin typeface="Cambria Math" panose="02040503050406030204" pitchFamily="18" charset="0"/>
                  </a:rPr>
                  <a:t>galaxies </a:t>
                </a:r>
                <a:r>
                  <a:rPr lang="en-US" altLang="zh-TW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(Deep</a:t>
                </a:r>
                <a:r>
                  <a:rPr lang="en-US" altLang="zh-TW" sz="28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TW" sz="2800" dirty="0">
                    <a:latin typeface="Cambria Math" panose="02040503050406030204" pitchFamily="18" charset="0"/>
                  </a:rPr>
                  <a:t>10 x </a:t>
                </a:r>
                <a:r>
                  <a:rPr lang="en-US" altLang="zh-TW" sz="2800" dirty="0" err="1">
                    <a:latin typeface="Cambria Math" panose="02040503050406030204" pitchFamily="18" charset="0"/>
                  </a:rPr>
                  <a:t>Bn</a:t>
                </a:r>
                <a:r>
                  <a:rPr lang="en-US" altLang="zh-TW" sz="28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800" dirty="0" smtClean="0">
                    <a:latin typeface="Cambria Math" panose="02040503050406030204" pitchFamily="18" charset="0"/>
                  </a:rPr>
                  <a:t>time-domain events</a:t>
                </a:r>
                <a:endParaRPr lang="en-US" altLang="zh-TW" sz="28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15 </a:t>
                </a:r>
                <a:r>
                  <a:rPr lang="en-US" altLang="zh-TW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TB/night (Final disk 400 PB)</a:t>
                </a:r>
                <a:endParaRPr lang="en-US" altLang="zh-TW" sz="2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TW" alt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內容版面配置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979" y="1441524"/>
                <a:ext cx="7982173" cy="5024313"/>
              </a:xfrm>
              <a:prstGeom prst="rect">
                <a:avLst/>
              </a:prstGeom>
              <a:blipFill rotWithShape="0">
                <a:blip r:embed="rId2"/>
                <a:stretch>
                  <a:fillRect l="-1451" t="-1212" b="-18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rendering of the LS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85" y="188617"/>
            <a:ext cx="2305087" cy="205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610249" y="6402169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smtClean="0">
                <a:hlinkClick r:id="rId4"/>
              </a:rPr>
              <a:t>http://www.lsst.org/lsst/</a:t>
            </a:r>
            <a:r>
              <a:rPr lang="en-US" altLang="zh-TW" sz="1600" dirty="0" smtClean="0"/>
              <a:t> </a:t>
            </a:r>
            <a:endParaRPr lang="zh-TW" altLang="en-US" sz="1600" dirty="0"/>
          </a:p>
        </p:txBody>
      </p:sp>
      <p:pic>
        <p:nvPicPr>
          <p:cNvPr id="3078" name="Picture 6" descr="http://www.lsst.org/lsst/sites/default/files/photogallery/cerropachon-fu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983" y="4283298"/>
            <a:ext cx="5191793" cy="23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ocal Pla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482" y="2443277"/>
            <a:ext cx="2324294" cy="156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21" y="165016"/>
            <a:ext cx="8501727" cy="61945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43400" y="6359586"/>
            <a:ext cx="8633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http://www.eso.org/sci/meetings/2015/eso-2020/LSST_Antilogus.pdf</a:t>
            </a:r>
          </a:p>
        </p:txBody>
      </p:sp>
    </p:spTree>
    <p:extLst>
      <p:ext uri="{BB962C8B-B14F-4D97-AF65-F5344CB8AC3E}">
        <p14:creationId xmlns:p14="http://schemas.microsoft.com/office/powerpoint/2010/main" val="11292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36" y="106417"/>
            <a:ext cx="9369987" cy="66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6012" y="450240"/>
            <a:ext cx="8911687" cy="784560"/>
          </a:xfrm>
        </p:spPr>
        <p:txBody>
          <a:bodyPr/>
          <a:lstStyle/>
          <a:p>
            <a:r>
              <a:rPr lang="en-US" altLang="zh-TW" b="1" dirty="0" smtClean="0"/>
              <a:t>Summary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9200" y="1466334"/>
            <a:ext cx="10473859" cy="509510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Larger-format detectors and efficient (cyclic) observing  </a:t>
            </a:r>
            <a:b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data in quantity and complexity</a:t>
            </a: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The “big data“ era the norm in astronomy. </a:t>
            </a: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10-m telescope not just a bigger 1-m telescope </a:t>
            </a:r>
            <a:b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 A completely different set of scientific questions </a:t>
            </a:r>
            <a:b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</a:b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        to address</a:t>
            </a: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altLang="zh-TW" sz="3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A PB dataset not just a scaled up TB dataset </a:t>
            </a:r>
            <a:b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</a:b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  IT challenges</a:t>
            </a: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altLang="zh-TW" sz="3200" dirty="0" smtClean="0">
                <a:solidFill>
                  <a:schemeClr val="tx1"/>
                </a:solidFill>
                <a:latin typeface="Cambria Math" panose="02040503050406030204" pitchFamily="18" charset="0"/>
              </a:rPr>
              <a:t> Data mining and efficient algorithm a must.</a:t>
            </a:r>
            <a:endParaRPr lang="zh-TW" altLang="en-US" sz="3200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741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1319348" y="1772817"/>
            <a:ext cx="10465283" cy="49688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ts val="600"/>
              </a:spcAft>
              <a:buNone/>
            </a:pPr>
            <a:r>
              <a:rPr kumimoji="1" lang="en-US" altLang="zh-TW" dirty="0" smtClean="0">
                <a:solidFill>
                  <a:srgbClr val="000000"/>
                </a:solidFill>
                <a:ea typeface="超世紀粗仿宋" panose="02000000000000000000" pitchFamily="2" charset="-120"/>
              </a:rPr>
              <a:t>To prioritize projects in the astronomy community</a:t>
            </a:r>
          </a:p>
          <a:p>
            <a:pPr fontAlgn="base">
              <a:spcAft>
                <a:spcPts val="600"/>
              </a:spcAft>
            </a:pPr>
            <a:r>
              <a:rPr kumimoji="1" lang="en-US" altLang="zh-TW" dirty="0" smtClean="0">
                <a:solidFill>
                  <a:srgbClr val="000000"/>
                </a:solidFill>
                <a:ea typeface="超世紀粗仿宋" panose="02000000000000000000" pitchFamily="2" charset="-120"/>
              </a:rPr>
              <a:t>1970s (1972): VLA</a:t>
            </a:r>
            <a:r>
              <a:rPr kumimoji="1" lang="en-US" altLang="zh-TW" dirty="0">
                <a:solidFill>
                  <a:srgbClr val="000000"/>
                </a:solidFill>
                <a:ea typeface="超世紀粗仿宋" panose="02000000000000000000" pitchFamily="2" charset="-120"/>
              </a:rPr>
              <a:t>, (HST)</a:t>
            </a:r>
          </a:p>
          <a:p>
            <a:pPr fontAlgn="base">
              <a:spcAft>
                <a:spcPts val="600"/>
              </a:spcAft>
            </a:pPr>
            <a:r>
              <a:rPr kumimoji="1" lang="en-US" altLang="zh-TW" dirty="0" smtClean="0">
                <a:solidFill>
                  <a:srgbClr val="000000"/>
                </a:solidFill>
                <a:ea typeface="超世紀粗仿宋" panose="02000000000000000000" pitchFamily="2" charset="-120"/>
              </a:rPr>
              <a:t>1980s (1982): VLBA</a:t>
            </a:r>
            <a:endParaRPr kumimoji="1" lang="en-US" altLang="zh-TW" dirty="0">
              <a:solidFill>
                <a:srgbClr val="000000"/>
              </a:solidFill>
              <a:ea typeface="超世紀粗仿宋" panose="02000000000000000000" pitchFamily="2" charset="-120"/>
            </a:endParaRPr>
          </a:p>
          <a:p>
            <a:pPr fontAlgn="base">
              <a:spcAft>
                <a:spcPts val="600"/>
              </a:spcAft>
            </a:pPr>
            <a:r>
              <a:rPr kumimoji="1" lang="en-US" altLang="zh-TW" dirty="0" smtClean="0">
                <a:solidFill>
                  <a:srgbClr val="000000"/>
                </a:solidFill>
                <a:ea typeface="超世紀粗仿宋" panose="02000000000000000000" pitchFamily="2" charset="-120"/>
              </a:rPr>
              <a:t>1990s (1991): Great </a:t>
            </a:r>
            <a:r>
              <a:rPr kumimoji="1" lang="en-US" altLang="zh-TW" dirty="0">
                <a:solidFill>
                  <a:srgbClr val="000000"/>
                </a:solidFill>
                <a:ea typeface="超世紀粗仿宋" panose="02000000000000000000" pitchFamily="2" charset="-120"/>
              </a:rPr>
              <a:t>Observatories</a:t>
            </a:r>
          </a:p>
          <a:p>
            <a:pPr fontAlgn="base">
              <a:spcAft>
                <a:spcPts val="600"/>
              </a:spcAft>
            </a:pPr>
            <a:r>
              <a:rPr kumimoji="1" lang="en-US" altLang="zh-TW" dirty="0" smtClean="0">
                <a:solidFill>
                  <a:srgbClr val="000000"/>
                </a:solidFill>
                <a:ea typeface="超世紀粗仿宋" panose="02000000000000000000" pitchFamily="2" charset="-120"/>
              </a:rPr>
              <a:t>2000s (2001): JWST, ALMA</a:t>
            </a:r>
            <a:endParaRPr kumimoji="1" lang="en-US" altLang="zh-TW" dirty="0">
              <a:solidFill>
                <a:srgbClr val="000000"/>
              </a:solidFill>
              <a:ea typeface="超世紀粗仿宋" panose="02000000000000000000" pitchFamily="2" charset="-120"/>
            </a:endParaRPr>
          </a:p>
          <a:p>
            <a:pPr fontAlgn="base">
              <a:spcAft>
                <a:spcPts val="600"/>
              </a:spcAft>
            </a:pPr>
            <a:r>
              <a:rPr kumimoji="1" lang="en-US" altLang="zh-TW" dirty="0" smtClean="0">
                <a:solidFill>
                  <a:srgbClr val="000000"/>
                </a:solidFill>
                <a:ea typeface="超世紀粗仿宋" panose="02000000000000000000" pitchFamily="2" charset="-120"/>
              </a:rPr>
              <a:t>2010s (Astro2010): Time domain phenomena (</a:t>
            </a:r>
            <a:r>
              <a:rPr kumimoji="1" lang="en-US" altLang="zh-TW" dirty="0">
                <a:solidFill>
                  <a:srgbClr val="000000"/>
                </a:solidFill>
                <a:ea typeface="超世紀粗仿宋" panose="02000000000000000000" pitchFamily="2" charset="-120"/>
              </a:rPr>
              <a:t>LSST</a:t>
            </a:r>
            <a:r>
              <a:rPr kumimoji="1" lang="en-US" altLang="zh-TW" dirty="0" smtClean="0">
                <a:solidFill>
                  <a:srgbClr val="000000"/>
                </a:solidFill>
                <a:ea typeface="超世紀粗仿宋" panose="02000000000000000000" pitchFamily="2" charset="-120"/>
              </a:rPr>
              <a:t>), WFIRST, gravitational waves </a:t>
            </a:r>
            <a:r>
              <a:rPr kumimoji="1" lang="en-US" altLang="zh-TW" dirty="0">
                <a:solidFill>
                  <a:srgbClr val="000000"/>
                </a:solidFill>
                <a:ea typeface="超世紀粗仿宋" panose="02000000000000000000" pitchFamily="2" charset="-120"/>
              </a:rPr>
              <a:t>…</a:t>
            </a:r>
            <a:endParaRPr kumimoji="1" lang="zh-TW" altLang="en-US" dirty="0">
              <a:solidFill>
                <a:srgbClr val="000000"/>
              </a:solidFill>
              <a:ea typeface="超世紀粗仿宋" panose="02000000000000000000" pitchFamily="2" charset="-120"/>
            </a:endParaRPr>
          </a:p>
        </p:txBody>
      </p:sp>
      <p:cxnSp>
        <p:nvCxnSpPr>
          <p:cNvPr id="4" name="直線接點 3"/>
          <p:cNvCxnSpPr/>
          <p:nvPr/>
        </p:nvCxnSpPr>
        <p:spPr>
          <a:xfrm flipV="1">
            <a:off x="407368" y="1412776"/>
            <a:ext cx="11521280" cy="720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725404" y="560874"/>
            <a:ext cx="6636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000" dirty="0" smtClean="0">
                <a:solidFill>
                  <a:srgbClr val="0000CC"/>
                </a:solidFill>
                <a:latin typeface="LM Roman Demi 10" panose="00000700000000000000" pitchFamily="50" charset="0"/>
                <a:ea typeface="超世紀粗毛楷" pitchFamily="2" charset="-120"/>
              </a:rPr>
              <a:t>Decadal Surveys in the USA</a:t>
            </a:r>
            <a:endParaRPr kumimoji="1" lang="zh-TW" altLang="en-US" sz="3200" dirty="0">
              <a:solidFill>
                <a:srgbClr val="FFFFFF"/>
              </a:solidFill>
              <a:latin typeface="LM Roman Demi 10" panose="00000700000000000000" pitchFamily="50" charset="0"/>
              <a:ea typeface="SimHe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02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017" y="569866"/>
            <a:ext cx="9687046" cy="840480"/>
          </a:xfrm>
        </p:spPr>
        <p:txBody>
          <a:bodyPr>
            <a:no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latin typeface="LM Roman Demi 10" panose="00000700000000000000" pitchFamily="50" charset="0"/>
                <a:ea typeface="Cambria Math" panose="02040503050406030204" pitchFamily="18" charset="0"/>
              </a:rPr>
              <a:t>Palomar Observatory Sky Survey (POSS)</a:t>
            </a:r>
            <a:endParaRPr lang="zh-TW" altLang="en-US" sz="4000" b="1" dirty="0">
              <a:solidFill>
                <a:srgbClr val="0000FF"/>
              </a:solidFill>
              <a:latin typeface="LM Roman Demi 10" panose="00000700000000000000" pitchFamily="50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4876" y="1521416"/>
            <a:ext cx="10928080" cy="5173851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From 1949, Palomar Observatory 48 inch </a:t>
            </a:r>
            <a:r>
              <a:rPr lang="en-US" altLang="zh-TW" sz="28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Schimidt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Telescope </a:t>
            </a:r>
            <a:b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 mapping of the entire visible sky</a:t>
            </a:r>
            <a:endParaRPr lang="en-US" altLang="zh-TW" sz="2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Bef>
                <a:spcPts val="1200"/>
              </a:spcBef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Funded by 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</a:t>
            </a:r>
            <a:r>
              <a:rPr lang="en-US" altLang="zh-TW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Geographic Society</a:t>
            </a:r>
            <a:r>
              <a:rPr lang="zh-TW" altLang="en-US" sz="2800" dirty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and Caltech </a:t>
            </a:r>
          </a:p>
          <a:p>
            <a:pPr>
              <a:spcBef>
                <a:spcPts val="1200"/>
              </a:spcBef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Using 1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 inch glass plates, each of 6 </a:t>
            </a:r>
            <a:r>
              <a:rPr lang="en-US" altLang="zh-TW" sz="28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deg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on a side on the sky; every patch of sky taken by blue (Kodak 103a-O) and red (Kodak 103a-E) sensitive emulsion</a:t>
            </a:r>
            <a:endParaRPr lang="en-US" altLang="zh-TW" sz="2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Bef>
                <a:spcPts val="1200"/>
              </a:spcBef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1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958</a:t>
            </a:r>
            <a:r>
              <a:rPr lang="zh-TW" altLang="en-US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completed covering north of </a:t>
            </a:r>
            <a:r>
              <a:rPr lang="zh-TW" altLang="en-US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−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30</a:t>
            </a:r>
            <a:r>
              <a:rPr lang="zh-TW" altLang="en-US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 </a:t>
            </a:r>
            <a:r>
              <a:rPr lang="en-US" altLang="zh-TW" sz="28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deg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 latitude; limiting 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22 mag</a:t>
            </a:r>
            <a:endParaRPr lang="en-US" altLang="zh-TW" sz="2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Bef>
                <a:spcPts val="1200"/>
              </a:spcBef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Followed by survey in the south; second generation</a:t>
            </a:r>
            <a:endParaRPr lang="en-US" altLang="zh-TW" sz="2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spcBef>
                <a:spcPts val="1200"/>
              </a:spcBef>
            </a:pP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超世紀粗仿宋" pitchFamily="2" charset="-120"/>
              </a:rPr>
              <a:t>All plates digitized by various institutes, e.g., </a:t>
            </a:r>
            <a:r>
              <a:rPr lang="en-US" altLang="zh-TW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Digitized Sky Survey (DSS)</a:t>
            </a:r>
            <a:endParaRPr lang="en-US" altLang="zh-TW" sz="2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zh-TW" altLang="en-US" sz="2800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stro.caltech.edu/palomar/about/images/ObservatoryAerial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6" y="2757809"/>
            <a:ext cx="11943184" cy="41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ulianstarfest.com/palomar/images/PO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90" y="693427"/>
            <a:ext cx="1412863" cy="142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piff.rit.edu/richmond/asras/catch_plates/four_foot_schmid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636" y="216416"/>
            <a:ext cx="3222106" cy="23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Comet">
  <a:themeElements>
    <a:clrScheme name="Comet 1">
      <a:dk1>
        <a:srgbClr val="000080"/>
      </a:dk1>
      <a:lt1>
        <a:srgbClr val="FFFFFF"/>
      </a:lt1>
      <a:dk2>
        <a:srgbClr val="000000"/>
      </a:dk2>
      <a:lt2>
        <a:srgbClr val="FFCC66"/>
      </a:lt2>
      <a:accent1>
        <a:srgbClr val="3366FF"/>
      </a:accent1>
      <a:accent2>
        <a:srgbClr val="00CCCC"/>
      </a:accent2>
      <a:accent3>
        <a:srgbClr val="AAAAAA"/>
      </a:accent3>
      <a:accent4>
        <a:srgbClr val="DADADA"/>
      </a:accent4>
      <a:accent5>
        <a:srgbClr val="ADB8FF"/>
      </a:accent5>
      <a:accent6>
        <a:srgbClr val="00B9B9"/>
      </a:accent6>
      <a:hlink>
        <a:srgbClr val="FF0033"/>
      </a:hlink>
      <a:folHlink>
        <a:srgbClr val="CCECFF"/>
      </a:folHlink>
    </a:clrScheme>
    <a:fontScheme name="Come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lnDef>
  </a:objectDefaults>
  <a:extraClrSchemeLst>
    <a:extraClrScheme>
      <a:clrScheme name="Comet 1">
        <a:dk1>
          <a:srgbClr val="000080"/>
        </a:dk1>
        <a:lt1>
          <a:srgbClr val="FFFFFF"/>
        </a:lt1>
        <a:dk2>
          <a:srgbClr val="000000"/>
        </a:dk2>
        <a:lt2>
          <a:srgbClr val="FFCC66"/>
        </a:lt2>
        <a:accent1>
          <a:srgbClr val="3366FF"/>
        </a:accent1>
        <a:accent2>
          <a:srgbClr val="00CCCC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B9B9"/>
        </a:accent6>
        <a:hlink>
          <a:srgbClr val="FF0033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2">
        <a:dk1>
          <a:srgbClr val="000066"/>
        </a:dk1>
        <a:lt1>
          <a:srgbClr val="99CCFF"/>
        </a:lt1>
        <a:dk2>
          <a:srgbClr val="3366CC"/>
        </a:dk2>
        <a:lt2>
          <a:srgbClr val="000080"/>
        </a:lt2>
        <a:accent1>
          <a:srgbClr val="CCECFF"/>
        </a:accent1>
        <a:accent2>
          <a:srgbClr val="CCFFCC"/>
        </a:accent2>
        <a:accent3>
          <a:srgbClr val="CAE2FF"/>
        </a:accent3>
        <a:accent4>
          <a:srgbClr val="000056"/>
        </a:accent4>
        <a:accent5>
          <a:srgbClr val="E2F4FF"/>
        </a:accent5>
        <a:accent6>
          <a:srgbClr val="B9E7B9"/>
        </a:accent6>
        <a:hlink>
          <a:srgbClr val="FFCC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EAEAEA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4">
        <a:dk1>
          <a:srgbClr val="000000"/>
        </a:dk1>
        <a:lt1>
          <a:srgbClr val="FFFFFF"/>
        </a:lt1>
        <a:dk2>
          <a:srgbClr val="003366"/>
        </a:dk2>
        <a:lt2>
          <a:srgbClr val="FF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5">
        <a:dk1>
          <a:srgbClr val="000000"/>
        </a:dk1>
        <a:lt1>
          <a:srgbClr val="0099FF"/>
        </a:lt1>
        <a:dk2>
          <a:srgbClr val="000099"/>
        </a:dk2>
        <a:lt2>
          <a:srgbClr val="000066"/>
        </a:lt2>
        <a:accent1>
          <a:srgbClr val="99CCFF"/>
        </a:accent1>
        <a:accent2>
          <a:srgbClr val="FFFFCC"/>
        </a:accent2>
        <a:accent3>
          <a:srgbClr val="AACAFF"/>
        </a:accent3>
        <a:accent4>
          <a:srgbClr val="000000"/>
        </a:accent4>
        <a:accent5>
          <a:srgbClr val="CAE2FF"/>
        </a:accent5>
        <a:accent6>
          <a:srgbClr val="E7E7B9"/>
        </a:accent6>
        <a:hlink>
          <a:srgbClr val="00CCCC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6">
        <a:dk1>
          <a:srgbClr val="000000"/>
        </a:dk1>
        <a:lt1>
          <a:srgbClr val="FFFFFF"/>
        </a:lt1>
        <a:dk2>
          <a:srgbClr val="660066"/>
        </a:dk2>
        <a:lt2>
          <a:srgbClr val="FFCC66"/>
        </a:lt2>
        <a:accent1>
          <a:srgbClr val="6600CC"/>
        </a:accent1>
        <a:accent2>
          <a:srgbClr val="0099CC"/>
        </a:accent2>
        <a:accent3>
          <a:srgbClr val="B8AAB8"/>
        </a:accent3>
        <a:accent4>
          <a:srgbClr val="DADADA"/>
        </a:accent4>
        <a:accent5>
          <a:srgbClr val="B8AAE2"/>
        </a:accent5>
        <a:accent6>
          <a:srgbClr val="008AB9"/>
        </a:accent6>
        <a:hlink>
          <a:srgbClr val="CC66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met">
  <a:themeElements>
    <a:clrScheme name="Comet 1">
      <a:dk1>
        <a:srgbClr val="000080"/>
      </a:dk1>
      <a:lt1>
        <a:srgbClr val="FFFFFF"/>
      </a:lt1>
      <a:dk2>
        <a:srgbClr val="000000"/>
      </a:dk2>
      <a:lt2>
        <a:srgbClr val="FFCC66"/>
      </a:lt2>
      <a:accent1>
        <a:srgbClr val="3366FF"/>
      </a:accent1>
      <a:accent2>
        <a:srgbClr val="00CCCC"/>
      </a:accent2>
      <a:accent3>
        <a:srgbClr val="AAAAAA"/>
      </a:accent3>
      <a:accent4>
        <a:srgbClr val="DADADA"/>
      </a:accent4>
      <a:accent5>
        <a:srgbClr val="ADB8FF"/>
      </a:accent5>
      <a:accent6>
        <a:srgbClr val="00B9B9"/>
      </a:accent6>
      <a:hlink>
        <a:srgbClr val="FF0033"/>
      </a:hlink>
      <a:folHlink>
        <a:srgbClr val="CCECFF"/>
      </a:folHlink>
    </a:clrScheme>
    <a:fontScheme name="Come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lnDef>
  </a:objectDefaults>
  <a:extraClrSchemeLst>
    <a:extraClrScheme>
      <a:clrScheme name="Comet 1">
        <a:dk1>
          <a:srgbClr val="000080"/>
        </a:dk1>
        <a:lt1>
          <a:srgbClr val="FFFFFF"/>
        </a:lt1>
        <a:dk2>
          <a:srgbClr val="000000"/>
        </a:dk2>
        <a:lt2>
          <a:srgbClr val="FFCC66"/>
        </a:lt2>
        <a:accent1>
          <a:srgbClr val="3366FF"/>
        </a:accent1>
        <a:accent2>
          <a:srgbClr val="00CCCC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B9B9"/>
        </a:accent6>
        <a:hlink>
          <a:srgbClr val="FF0033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2">
        <a:dk1>
          <a:srgbClr val="000066"/>
        </a:dk1>
        <a:lt1>
          <a:srgbClr val="99CCFF"/>
        </a:lt1>
        <a:dk2>
          <a:srgbClr val="3366CC"/>
        </a:dk2>
        <a:lt2>
          <a:srgbClr val="000080"/>
        </a:lt2>
        <a:accent1>
          <a:srgbClr val="CCECFF"/>
        </a:accent1>
        <a:accent2>
          <a:srgbClr val="CCFFCC"/>
        </a:accent2>
        <a:accent3>
          <a:srgbClr val="CAE2FF"/>
        </a:accent3>
        <a:accent4>
          <a:srgbClr val="000056"/>
        </a:accent4>
        <a:accent5>
          <a:srgbClr val="E2F4FF"/>
        </a:accent5>
        <a:accent6>
          <a:srgbClr val="B9E7B9"/>
        </a:accent6>
        <a:hlink>
          <a:srgbClr val="FFCC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EAEAEA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4">
        <a:dk1>
          <a:srgbClr val="000000"/>
        </a:dk1>
        <a:lt1>
          <a:srgbClr val="FFFFFF"/>
        </a:lt1>
        <a:dk2>
          <a:srgbClr val="003366"/>
        </a:dk2>
        <a:lt2>
          <a:srgbClr val="FF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5">
        <a:dk1>
          <a:srgbClr val="000000"/>
        </a:dk1>
        <a:lt1>
          <a:srgbClr val="0099FF"/>
        </a:lt1>
        <a:dk2>
          <a:srgbClr val="000099"/>
        </a:dk2>
        <a:lt2>
          <a:srgbClr val="000066"/>
        </a:lt2>
        <a:accent1>
          <a:srgbClr val="99CCFF"/>
        </a:accent1>
        <a:accent2>
          <a:srgbClr val="FFFFCC"/>
        </a:accent2>
        <a:accent3>
          <a:srgbClr val="AACAFF"/>
        </a:accent3>
        <a:accent4>
          <a:srgbClr val="000000"/>
        </a:accent4>
        <a:accent5>
          <a:srgbClr val="CAE2FF"/>
        </a:accent5>
        <a:accent6>
          <a:srgbClr val="E7E7B9"/>
        </a:accent6>
        <a:hlink>
          <a:srgbClr val="00CCCC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6">
        <a:dk1>
          <a:srgbClr val="000000"/>
        </a:dk1>
        <a:lt1>
          <a:srgbClr val="FFFFFF"/>
        </a:lt1>
        <a:dk2>
          <a:srgbClr val="660066"/>
        </a:dk2>
        <a:lt2>
          <a:srgbClr val="FFCC66"/>
        </a:lt2>
        <a:accent1>
          <a:srgbClr val="6600CC"/>
        </a:accent1>
        <a:accent2>
          <a:srgbClr val="0099CC"/>
        </a:accent2>
        <a:accent3>
          <a:srgbClr val="B8AAB8"/>
        </a:accent3>
        <a:accent4>
          <a:srgbClr val="DADADA"/>
        </a:accent4>
        <a:accent5>
          <a:srgbClr val="B8AAE2"/>
        </a:accent5>
        <a:accent6>
          <a:srgbClr val="008AB9"/>
        </a:accent6>
        <a:hlink>
          <a:srgbClr val="CC66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omet">
  <a:themeElements>
    <a:clrScheme name="Comet 1">
      <a:dk1>
        <a:srgbClr val="000080"/>
      </a:dk1>
      <a:lt1>
        <a:srgbClr val="FFFFFF"/>
      </a:lt1>
      <a:dk2>
        <a:srgbClr val="000000"/>
      </a:dk2>
      <a:lt2>
        <a:srgbClr val="FFCC66"/>
      </a:lt2>
      <a:accent1>
        <a:srgbClr val="3366FF"/>
      </a:accent1>
      <a:accent2>
        <a:srgbClr val="00CCCC"/>
      </a:accent2>
      <a:accent3>
        <a:srgbClr val="AAAAAA"/>
      </a:accent3>
      <a:accent4>
        <a:srgbClr val="DADADA"/>
      </a:accent4>
      <a:accent5>
        <a:srgbClr val="ADB8FF"/>
      </a:accent5>
      <a:accent6>
        <a:srgbClr val="00B9B9"/>
      </a:accent6>
      <a:hlink>
        <a:srgbClr val="FF0033"/>
      </a:hlink>
      <a:folHlink>
        <a:srgbClr val="CCECFF"/>
      </a:folHlink>
    </a:clrScheme>
    <a:fontScheme name="Come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lnDef>
  </a:objectDefaults>
  <a:extraClrSchemeLst>
    <a:extraClrScheme>
      <a:clrScheme name="Comet 1">
        <a:dk1>
          <a:srgbClr val="000080"/>
        </a:dk1>
        <a:lt1>
          <a:srgbClr val="FFFFFF"/>
        </a:lt1>
        <a:dk2>
          <a:srgbClr val="000000"/>
        </a:dk2>
        <a:lt2>
          <a:srgbClr val="FFCC66"/>
        </a:lt2>
        <a:accent1>
          <a:srgbClr val="3366FF"/>
        </a:accent1>
        <a:accent2>
          <a:srgbClr val="00CCCC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B9B9"/>
        </a:accent6>
        <a:hlink>
          <a:srgbClr val="FF0033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2">
        <a:dk1>
          <a:srgbClr val="000066"/>
        </a:dk1>
        <a:lt1>
          <a:srgbClr val="99CCFF"/>
        </a:lt1>
        <a:dk2>
          <a:srgbClr val="3366CC"/>
        </a:dk2>
        <a:lt2>
          <a:srgbClr val="000080"/>
        </a:lt2>
        <a:accent1>
          <a:srgbClr val="CCECFF"/>
        </a:accent1>
        <a:accent2>
          <a:srgbClr val="CCFFCC"/>
        </a:accent2>
        <a:accent3>
          <a:srgbClr val="CAE2FF"/>
        </a:accent3>
        <a:accent4>
          <a:srgbClr val="000056"/>
        </a:accent4>
        <a:accent5>
          <a:srgbClr val="E2F4FF"/>
        </a:accent5>
        <a:accent6>
          <a:srgbClr val="B9E7B9"/>
        </a:accent6>
        <a:hlink>
          <a:srgbClr val="FFCC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EAEAEA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4">
        <a:dk1>
          <a:srgbClr val="000000"/>
        </a:dk1>
        <a:lt1>
          <a:srgbClr val="FFFFFF"/>
        </a:lt1>
        <a:dk2>
          <a:srgbClr val="003366"/>
        </a:dk2>
        <a:lt2>
          <a:srgbClr val="FF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5">
        <a:dk1>
          <a:srgbClr val="000000"/>
        </a:dk1>
        <a:lt1>
          <a:srgbClr val="0099FF"/>
        </a:lt1>
        <a:dk2>
          <a:srgbClr val="000099"/>
        </a:dk2>
        <a:lt2>
          <a:srgbClr val="000066"/>
        </a:lt2>
        <a:accent1>
          <a:srgbClr val="99CCFF"/>
        </a:accent1>
        <a:accent2>
          <a:srgbClr val="FFFFCC"/>
        </a:accent2>
        <a:accent3>
          <a:srgbClr val="AACAFF"/>
        </a:accent3>
        <a:accent4>
          <a:srgbClr val="000000"/>
        </a:accent4>
        <a:accent5>
          <a:srgbClr val="CAE2FF"/>
        </a:accent5>
        <a:accent6>
          <a:srgbClr val="E7E7B9"/>
        </a:accent6>
        <a:hlink>
          <a:srgbClr val="00CCCC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6">
        <a:dk1>
          <a:srgbClr val="000000"/>
        </a:dk1>
        <a:lt1>
          <a:srgbClr val="FFFFFF"/>
        </a:lt1>
        <a:dk2>
          <a:srgbClr val="660066"/>
        </a:dk2>
        <a:lt2>
          <a:srgbClr val="FFCC66"/>
        </a:lt2>
        <a:accent1>
          <a:srgbClr val="6600CC"/>
        </a:accent1>
        <a:accent2>
          <a:srgbClr val="0099CC"/>
        </a:accent2>
        <a:accent3>
          <a:srgbClr val="B8AAB8"/>
        </a:accent3>
        <a:accent4>
          <a:srgbClr val="DADADA"/>
        </a:accent4>
        <a:accent5>
          <a:srgbClr val="B8AAE2"/>
        </a:accent5>
        <a:accent6>
          <a:srgbClr val="008AB9"/>
        </a:accent6>
        <a:hlink>
          <a:srgbClr val="CC66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omet">
  <a:themeElements>
    <a:clrScheme name="Comet 1">
      <a:dk1>
        <a:srgbClr val="000080"/>
      </a:dk1>
      <a:lt1>
        <a:srgbClr val="FFFFFF"/>
      </a:lt1>
      <a:dk2>
        <a:srgbClr val="000000"/>
      </a:dk2>
      <a:lt2>
        <a:srgbClr val="FFCC66"/>
      </a:lt2>
      <a:accent1>
        <a:srgbClr val="3366FF"/>
      </a:accent1>
      <a:accent2>
        <a:srgbClr val="00CCCC"/>
      </a:accent2>
      <a:accent3>
        <a:srgbClr val="AAAAAA"/>
      </a:accent3>
      <a:accent4>
        <a:srgbClr val="DADADA"/>
      </a:accent4>
      <a:accent5>
        <a:srgbClr val="ADB8FF"/>
      </a:accent5>
      <a:accent6>
        <a:srgbClr val="00B9B9"/>
      </a:accent6>
      <a:hlink>
        <a:srgbClr val="FF0033"/>
      </a:hlink>
      <a:folHlink>
        <a:srgbClr val="CCECFF"/>
      </a:folHlink>
    </a:clrScheme>
    <a:fontScheme name="Come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49" charset="-122"/>
          </a:defRPr>
        </a:defPPr>
      </a:lstStyle>
    </a:lnDef>
  </a:objectDefaults>
  <a:extraClrSchemeLst>
    <a:extraClrScheme>
      <a:clrScheme name="Comet 1">
        <a:dk1>
          <a:srgbClr val="000080"/>
        </a:dk1>
        <a:lt1>
          <a:srgbClr val="FFFFFF"/>
        </a:lt1>
        <a:dk2>
          <a:srgbClr val="000000"/>
        </a:dk2>
        <a:lt2>
          <a:srgbClr val="FFCC66"/>
        </a:lt2>
        <a:accent1>
          <a:srgbClr val="3366FF"/>
        </a:accent1>
        <a:accent2>
          <a:srgbClr val="00CCCC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B9B9"/>
        </a:accent6>
        <a:hlink>
          <a:srgbClr val="FF0033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2">
        <a:dk1>
          <a:srgbClr val="000066"/>
        </a:dk1>
        <a:lt1>
          <a:srgbClr val="99CCFF"/>
        </a:lt1>
        <a:dk2>
          <a:srgbClr val="3366CC"/>
        </a:dk2>
        <a:lt2>
          <a:srgbClr val="000080"/>
        </a:lt2>
        <a:accent1>
          <a:srgbClr val="CCECFF"/>
        </a:accent1>
        <a:accent2>
          <a:srgbClr val="CCFFCC"/>
        </a:accent2>
        <a:accent3>
          <a:srgbClr val="CAE2FF"/>
        </a:accent3>
        <a:accent4>
          <a:srgbClr val="000056"/>
        </a:accent4>
        <a:accent5>
          <a:srgbClr val="E2F4FF"/>
        </a:accent5>
        <a:accent6>
          <a:srgbClr val="B9E7B9"/>
        </a:accent6>
        <a:hlink>
          <a:srgbClr val="FFCC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EAEAEA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4">
        <a:dk1>
          <a:srgbClr val="000000"/>
        </a:dk1>
        <a:lt1>
          <a:srgbClr val="FFFFFF"/>
        </a:lt1>
        <a:dk2>
          <a:srgbClr val="003366"/>
        </a:dk2>
        <a:lt2>
          <a:srgbClr val="FF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5">
        <a:dk1>
          <a:srgbClr val="000000"/>
        </a:dk1>
        <a:lt1>
          <a:srgbClr val="0099FF"/>
        </a:lt1>
        <a:dk2>
          <a:srgbClr val="000099"/>
        </a:dk2>
        <a:lt2>
          <a:srgbClr val="000066"/>
        </a:lt2>
        <a:accent1>
          <a:srgbClr val="99CCFF"/>
        </a:accent1>
        <a:accent2>
          <a:srgbClr val="FFFFCC"/>
        </a:accent2>
        <a:accent3>
          <a:srgbClr val="AACAFF"/>
        </a:accent3>
        <a:accent4>
          <a:srgbClr val="000000"/>
        </a:accent4>
        <a:accent5>
          <a:srgbClr val="CAE2FF"/>
        </a:accent5>
        <a:accent6>
          <a:srgbClr val="E7E7B9"/>
        </a:accent6>
        <a:hlink>
          <a:srgbClr val="00CCCC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6">
        <a:dk1>
          <a:srgbClr val="000000"/>
        </a:dk1>
        <a:lt1>
          <a:srgbClr val="FFFFFF"/>
        </a:lt1>
        <a:dk2>
          <a:srgbClr val="660066"/>
        </a:dk2>
        <a:lt2>
          <a:srgbClr val="FFCC66"/>
        </a:lt2>
        <a:accent1>
          <a:srgbClr val="6600CC"/>
        </a:accent1>
        <a:accent2>
          <a:srgbClr val="0099CC"/>
        </a:accent2>
        <a:accent3>
          <a:srgbClr val="B8AAB8"/>
        </a:accent3>
        <a:accent4>
          <a:srgbClr val="DADADA"/>
        </a:accent4>
        <a:accent5>
          <a:srgbClr val="B8AAE2"/>
        </a:accent5>
        <a:accent6>
          <a:srgbClr val="008AB9"/>
        </a:accent6>
        <a:hlink>
          <a:srgbClr val="CC66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omet">
  <a:themeElements>
    <a:clrScheme name="Comet 1">
      <a:dk1>
        <a:srgbClr val="000080"/>
      </a:dk1>
      <a:lt1>
        <a:srgbClr val="FFFFFF"/>
      </a:lt1>
      <a:dk2>
        <a:srgbClr val="000000"/>
      </a:dk2>
      <a:lt2>
        <a:srgbClr val="FFCC66"/>
      </a:lt2>
      <a:accent1>
        <a:srgbClr val="3366FF"/>
      </a:accent1>
      <a:accent2>
        <a:srgbClr val="00CCCC"/>
      </a:accent2>
      <a:accent3>
        <a:srgbClr val="AAAAAA"/>
      </a:accent3>
      <a:accent4>
        <a:srgbClr val="DADADA"/>
      </a:accent4>
      <a:accent5>
        <a:srgbClr val="ADB8FF"/>
      </a:accent5>
      <a:accent6>
        <a:srgbClr val="00B9B9"/>
      </a:accent6>
      <a:hlink>
        <a:srgbClr val="FF0033"/>
      </a:hlink>
      <a:folHlink>
        <a:srgbClr val="CCECFF"/>
      </a:folHlink>
    </a:clrScheme>
    <a:fontScheme name="Come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lnDef>
  </a:objectDefaults>
  <a:extraClrSchemeLst>
    <a:extraClrScheme>
      <a:clrScheme name="Comet 1">
        <a:dk1>
          <a:srgbClr val="000080"/>
        </a:dk1>
        <a:lt1>
          <a:srgbClr val="FFFFFF"/>
        </a:lt1>
        <a:dk2>
          <a:srgbClr val="000000"/>
        </a:dk2>
        <a:lt2>
          <a:srgbClr val="FFCC66"/>
        </a:lt2>
        <a:accent1>
          <a:srgbClr val="3366FF"/>
        </a:accent1>
        <a:accent2>
          <a:srgbClr val="00CCCC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B9B9"/>
        </a:accent6>
        <a:hlink>
          <a:srgbClr val="FF0033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2">
        <a:dk1>
          <a:srgbClr val="000066"/>
        </a:dk1>
        <a:lt1>
          <a:srgbClr val="99CCFF"/>
        </a:lt1>
        <a:dk2>
          <a:srgbClr val="3366CC"/>
        </a:dk2>
        <a:lt2>
          <a:srgbClr val="000080"/>
        </a:lt2>
        <a:accent1>
          <a:srgbClr val="CCECFF"/>
        </a:accent1>
        <a:accent2>
          <a:srgbClr val="CCFFCC"/>
        </a:accent2>
        <a:accent3>
          <a:srgbClr val="CAE2FF"/>
        </a:accent3>
        <a:accent4>
          <a:srgbClr val="000056"/>
        </a:accent4>
        <a:accent5>
          <a:srgbClr val="E2F4FF"/>
        </a:accent5>
        <a:accent6>
          <a:srgbClr val="B9E7B9"/>
        </a:accent6>
        <a:hlink>
          <a:srgbClr val="FFCC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EAEAEA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4">
        <a:dk1>
          <a:srgbClr val="000000"/>
        </a:dk1>
        <a:lt1>
          <a:srgbClr val="FFFFFF"/>
        </a:lt1>
        <a:dk2>
          <a:srgbClr val="003366"/>
        </a:dk2>
        <a:lt2>
          <a:srgbClr val="FF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5">
        <a:dk1>
          <a:srgbClr val="000000"/>
        </a:dk1>
        <a:lt1>
          <a:srgbClr val="0099FF"/>
        </a:lt1>
        <a:dk2>
          <a:srgbClr val="000099"/>
        </a:dk2>
        <a:lt2>
          <a:srgbClr val="000066"/>
        </a:lt2>
        <a:accent1>
          <a:srgbClr val="99CCFF"/>
        </a:accent1>
        <a:accent2>
          <a:srgbClr val="FFFFCC"/>
        </a:accent2>
        <a:accent3>
          <a:srgbClr val="AACAFF"/>
        </a:accent3>
        <a:accent4>
          <a:srgbClr val="000000"/>
        </a:accent4>
        <a:accent5>
          <a:srgbClr val="CAE2FF"/>
        </a:accent5>
        <a:accent6>
          <a:srgbClr val="E7E7B9"/>
        </a:accent6>
        <a:hlink>
          <a:srgbClr val="00CCCC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6">
        <a:dk1>
          <a:srgbClr val="000000"/>
        </a:dk1>
        <a:lt1>
          <a:srgbClr val="FFFFFF"/>
        </a:lt1>
        <a:dk2>
          <a:srgbClr val="660066"/>
        </a:dk2>
        <a:lt2>
          <a:srgbClr val="FFCC66"/>
        </a:lt2>
        <a:accent1>
          <a:srgbClr val="6600CC"/>
        </a:accent1>
        <a:accent2>
          <a:srgbClr val="0099CC"/>
        </a:accent2>
        <a:accent3>
          <a:srgbClr val="B8AAB8"/>
        </a:accent3>
        <a:accent4>
          <a:srgbClr val="DADADA"/>
        </a:accent4>
        <a:accent5>
          <a:srgbClr val="B8AAE2"/>
        </a:accent5>
        <a:accent6>
          <a:srgbClr val="008AB9"/>
        </a:accent6>
        <a:hlink>
          <a:srgbClr val="CC66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omet">
  <a:themeElements>
    <a:clrScheme name="Comet 1">
      <a:dk1>
        <a:srgbClr val="000080"/>
      </a:dk1>
      <a:lt1>
        <a:srgbClr val="FFFFFF"/>
      </a:lt1>
      <a:dk2>
        <a:srgbClr val="000000"/>
      </a:dk2>
      <a:lt2>
        <a:srgbClr val="FFCC66"/>
      </a:lt2>
      <a:accent1>
        <a:srgbClr val="3366FF"/>
      </a:accent1>
      <a:accent2>
        <a:srgbClr val="00CCCC"/>
      </a:accent2>
      <a:accent3>
        <a:srgbClr val="AAAAAA"/>
      </a:accent3>
      <a:accent4>
        <a:srgbClr val="DADADA"/>
      </a:accent4>
      <a:accent5>
        <a:srgbClr val="ADB8FF"/>
      </a:accent5>
      <a:accent6>
        <a:srgbClr val="00B9B9"/>
      </a:accent6>
      <a:hlink>
        <a:srgbClr val="FF0033"/>
      </a:hlink>
      <a:folHlink>
        <a:srgbClr val="CCECFF"/>
      </a:folHlink>
    </a:clrScheme>
    <a:fontScheme name="Come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lnDef>
  </a:objectDefaults>
  <a:extraClrSchemeLst>
    <a:extraClrScheme>
      <a:clrScheme name="Comet 1">
        <a:dk1>
          <a:srgbClr val="000080"/>
        </a:dk1>
        <a:lt1>
          <a:srgbClr val="FFFFFF"/>
        </a:lt1>
        <a:dk2>
          <a:srgbClr val="000000"/>
        </a:dk2>
        <a:lt2>
          <a:srgbClr val="FFCC66"/>
        </a:lt2>
        <a:accent1>
          <a:srgbClr val="3366FF"/>
        </a:accent1>
        <a:accent2>
          <a:srgbClr val="00CCCC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B9B9"/>
        </a:accent6>
        <a:hlink>
          <a:srgbClr val="FF0033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2">
        <a:dk1>
          <a:srgbClr val="000066"/>
        </a:dk1>
        <a:lt1>
          <a:srgbClr val="99CCFF"/>
        </a:lt1>
        <a:dk2>
          <a:srgbClr val="3366CC"/>
        </a:dk2>
        <a:lt2>
          <a:srgbClr val="000080"/>
        </a:lt2>
        <a:accent1>
          <a:srgbClr val="CCECFF"/>
        </a:accent1>
        <a:accent2>
          <a:srgbClr val="CCFFCC"/>
        </a:accent2>
        <a:accent3>
          <a:srgbClr val="CAE2FF"/>
        </a:accent3>
        <a:accent4>
          <a:srgbClr val="000056"/>
        </a:accent4>
        <a:accent5>
          <a:srgbClr val="E2F4FF"/>
        </a:accent5>
        <a:accent6>
          <a:srgbClr val="B9E7B9"/>
        </a:accent6>
        <a:hlink>
          <a:srgbClr val="FFCC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EAEAEA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4">
        <a:dk1>
          <a:srgbClr val="000000"/>
        </a:dk1>
        <a:lt1>
          <a:srgbClr val="FFFFFF"/>
        </a:lt1>
        <a:dk2>
          <a:srgbClr val="003366"/>
        </a:dk2>
        <a:lt2>
          <a:srgbClr val="FF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5">
        <a:dk1>
          <a:srgbClr val="000000"/>
        </a:dk1>
        <a:lt1>
          <a:srgbClr val="0099FF"/>
        </a:lt1>
        <a:dk2>
          <a:srgbClr val="000099"/>
        </a:dk2>
        <a:lt2>
          <a:srgbClr val="000066"/>
        </a:lt2>
        <a:accent1>
          <a:srgbClr val="99CCFF"/>
        </a:accent1>
        <a:accent2>
          <a:srgbClr val="FFFFCC"/>
        </a:accent2>
        <a:accent3>
          <a:srgbClr val="AACAFF"/>
        </a:accent3>
        <a:accent4>
          <a:srgbClr val="000000"/>
        </a:accent4>
        <a:accent5>
          <a:srgbClr val="CAE2FF"/>
        </a:accent5>
        <a:accent6>
          <a:srgbClr val="E7E7B9"/>
        </a:accent6>
        <a:hlink>
          <a:srgbClr val="00CCCC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6">
        <a:dk1>
          <a:srgbClr val="000000"/>
        </a:dk1>
        <a:lt1>
          <a:srgbClr val="FFFFFF"/>
        </a:lt1>
        <a:dk2>
          <a:srgbClr val="660066"/>
        </a:dk2>
        <a:lt2>
          <a:srgbClr val="FFCC66"/>
        </a:lt2>
        <a:accent1>
          <a:srgbClr val="6600CC"/>
        </a:accent1>
        <a:accent2>
          <a:srgbClr val="0099CC"/>
        </a:accent2>
        <a:accent3>
          <a:srgbClr val="B8AAB8"/>
        </a:accent3>
        <a:accent4>
          <a:srgbClr val="DADADA"/>
        </a:accent4>
        <a:accent5>
          <a:srgbClr val="B8AAE2"/>
        </a:accent5>
        <a:accent6>
          <a:srgbClr val="008AB9"/>
        </a:accent6>
        <a:hlink>
          <a:srgbClr val="CC66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omet">
  <a:themeElements>
    <a:clrScheme name="Comet 1">
      <a:dk1>
        <a:srgbClr val="000080"/>
      </a:dk1>
      <a:lt1>
        <a:srgbClr val="FFFFFF"/>
      </a:lt1>
      <a:dk2>
        <a:srgbClr val="000000"/>
      </a:dk2>
      <a:lt2>
        <a:srgbClr val="FFCC66"/>
      </a:lt2>
      <a:accent1>
        <a:srgbClr val="3366FF"/>
      </a:accent1>
      <a:accent2>
        <a:srgbClr val="00CCCC"/>
      </a:accent2>
      <a:accent3>
        <a:srgbClr val="AAAAAA"/>
      </a:accent3>
      <a:accent4>
        <a:srgbClr val="DADADA"/>
      </a:accent4>
      <a:accent5>
        <a:srgbClr val="ADB8FF"/>
      </a:accent5>
      <a:accent6>
        <a:srgbClr val="00B9B9"/>
      </a:accent6>
      <a:hlink>
        <a:srgbClr val="FF0033"/>
      </a:hlink>
      <a:folHlink>
        <a:srgbClr val="CCECFF"/>
      </a:folHlink>
    </a:clrScheme>
    <a:fontScheme name="Come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SimHei" pitchFamily="2" charset="-122"/>
          </a:defRPr>
        </a:defPPr>
      </a:lstStyle>
    </a:lnDef>
  </a:objectDefaults>
  <a:extraClrSchemeLst>
    <a:extraClrScheme>
      <a:clrScheme name="Comet 1">
        <a:dk1>
          <a:srgbClr val="000080"/>
        </a:dk1>
        <a:lt1>
          <a:srgbClr val="FFFFFF"/>
        </a:lt1>
        <a:dk2>
          <a:srgbClr val="000000"/>
        </a:dk2>
        <a:lt2>
          <a:srgbClr val="FFCC66"/>
        </a:lt2>
        <a:accent1>
          <a:srgbClr val="3366FF"/>
        </a:accent1>
        <a:accent2>
          <a:srgbClr val="00CCCC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B9B9"/>
        </a:accent6>
        <a:hlink>
          <a:srgbClr val="FF0033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2">
        <a:dk1>
          <a:srgbClr val="000066"/>
        </a:dk1>
        <a:lt1>
          <a:srgbClr val="99CCFF"/>
        </a:lt1>
        <a:dk2>
          <a:srgbClr val="3366CC"/>
        </a:dk2>
        <a:lt2>
          <a:srgbClr val="000080"/>
        </a:lt2>
        <a:accent1>
          <a:srgbClr val="CCECFF"/>
        </a:accent1>
        <a:accent2>
          <a:srgbClr val="CCFFCC"/>
        </a:accent2>
        <a:accent3>
          <a:srgbClr val="CAE2FF"/>
        </a:accent3>
        <a:accent4>
          <a:srgbClr val="000056"/>
        </a:accent4>
        <a:accent5>
          <a:srgbClr val="E2F4FF"/>
        </a:accent5>
        <a:accent6>
          <a:srgbClr val="B9E7B9"/>
        </a:accent6>
        <a:hlink>
          <a:srgbClr val="FFCC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EAEAEA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4">
        <a:dk1>
          <a:srgbClr val="000000"/>
        </a:dk1>
        <a:lt1>
          <a:srgbClr val="FFFFFF"/>
        </a:lt1>
        <a:dk2>
          <a:srgbClr val="003366"/>
        </a:dk2>
        <a:lt2>
          <a:srgbClr val="FF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et 5">
        <a:dk1>
          <a:srgbClr val="000000"/>
        </a:dk1>
        <a:lt1>
          <a:srgbClr val="0099FF"/>
        </a:lt1>
        <a:dk2>
          <a:srgbClr val="000099"/>
        </a:dk2>
        <a:lt2>
          <a:srgbClr val="000066"/>
        </a:lt2>
        <a:accent1>
          <a:srgbClr val="99CCFF"/>
        </a:accent1>
        <a:accent2>
          <a:srgbClr val="FFFFCC"/>
        </a:accent2>
        <a:accent3>
          <a:srgbClr val="AACAFF"/>
        </a:accent3>
        <a:accent4>
          <a:srgbClr val="000000"/>
        </a:accent4>
        <a:accent5>
          <a:srgbClr val="CAE2FF"/>
        </a:accent5>
        <a:accent6>
          <a:srgbClr val="E7E7B9"/>
        </a:accent6>
        <a:hlink>
          <a:srgbClr val="00CCCC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et 6">
        <a:dk1>
          <a:srgbClr val="000000"/>
        </a:dk1>
        <a:lt1>
          <a:srgbClr val="FFFFFF"/>
        </a:lt1>
        <a:dk2>
          <a:srgbClr val="660066"/>
        </a:dk2>
        <a:lt2>
          <a:srgbClr val="FFCC66"/>
        </a:lt2>
        <a:accent1>
          <a:srgbClr val="6600CC"/>
        </a:accent1>
        <a:accent2>
          <a:srgbClr val="0099CC"/>
        </a:accent2>
        <a:accent3>
          <a:srgbClr val="B8AAB8"/>
        </a:accent3>
        <a:accent4>
          <a:srgbClr val="DADADA"/>
        </a:accent4>
        <a:accent5>
          <a:srgbClr val="B8AAE2"/>
        </a:accent5>
        <a:accent6>
          <a:srgbClr val="008AB9"/>
        </a:accent6>
        <a:hlink>
          <a:srgbClr val="CC66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7780</TotalTime>
  <Words>1656</Words>
  <Application>Microsoft Office PowerPoint</Application>
  <PresentationFormat>寬螢幕</PresentationFormat>
  <Paragraphs>278</Paragraphs>
  <Slides>63</Slides>
  <Notes>4</Notes>
  <HiddenSlides>0</HiddenSlides>
  <MMClips>1</MMClips>
  <ScaleCrop>false</ScaleCrop>
  <HeadingPairs>
    <vt:vector size="8" baseType="variant">
      <vt:variant>
        <vt:lpstr>使用字型</vt:lpstr>
      </vt:variant>
      <vt:variant>
        <vt:i4>32</vt:i4>
      </vt:variant>
      <vt:variant>
        <vt:lpstr>佈景主題</vt:lpstr>
      </vt:variant>
      <vt:variant>
        <vt:i4>8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104" baseType="lpstr">
      <vt:lpstr>ＭＳ Ｐゴシック</vt:lpstr>
      <vt:lpstr>SimHei</vt:lpstr>
      <vt:lpstr>華康正顏楷體W5</vt:lpstr>
      <vt:lpstr>華康勘亭流</vt:lpstr>
      <vt:lpstr>華康瘦金體</vt:lpstr>
      <vt:lpstr>超世紀中古印</vt:lpstr>
      <vt:lpstr>超世紀中仿圓</vt:lpstr>
      <vt:lpstr>超世紀中顏楷</vt:lpstr>
      <vt:lpstr>超世紀特明體一標準</vt:lpstr>
      <vt:lpstr>超世紀粗毛楷</vt:lpstr>
      <vt:lpstr>超世紀粗古印</vt:lpstr>
      <vt:lpstr>超世紀粗仿宋</vt:lpstr>
      <vt:lpstr>超世紀粗仿圓</vt:lpstr>
      <vt:lpstr>超世紀粗顏楷</vt:lpstr>
      <vt:lpstr>微軟正黑體</vt:lpstr>
      <vt:lpstr>新細明體</vt:lpstr>
      <vt:lpstr>標楷體</vt:lpstr>
      <vt:lpstr>Arial</vt:lpstr>
      <vt:lpstr>Arial Black</vt:lpstr>
      <vt:lpstr>Bernard MT Condensed</vt:lpstr>
      <vt:lpstr>Britannic Bold</vt:lpstr>
      <vt:lpstr>Broadway</vt:lpstr>
      <vt:lpstr>Calibri</vt:lpstr>
      <vt:lpstr>Cambria Math</vt:lpstr>
      <vt:lpstr>Century Gothic</vt:lpstr>
      <vt:lpstr>Century Schoolbook</vt:lpstr>
      <vt:lpstr>Cooper Black</vt:lpstr>
      <vt:lpstr>Impact</vt:lpstr>
      <vt:lpstr>LM Roman Demi 10</vt:lpstr>
      <vt:lpstr>Times New Roman</vt:lpstr>
      <vt:lpstr>Wingdings</vt:lpstr>
      <vt:lpstr>Wingdings 3</vt:lpstr>
      <vt:lpstr>絲縷</vt:lpstr>
      <vt:lpstr>Comet</vt:lpstr>
      <vt:lpstr>1_Comet</vt:lpstr>
      <vt:lpstr>2_Comet</vt:lpstr>
      <vt:lpstr>3_Comet</vt:lpstr>
      <vt:lpstr>4_Comet</vt:lpstr>
      <vt:lpstr>5_Comet</vt:lpstr>
      <vt:lpstr>6_Comet</vt:lpstr>
      <vt:lpstr>Photo Editor 影像</vt:lpstr>
      <vt:lpstr>Sloan Digital Sky Survey &amp; Pan-STARRS --- Examples of Big Data</vt:lpstr>
      <vt:lpstr>Big Data</vt:lpstr>
      <vt:lpstr>PowerPoint 簡報</vt:lpstr>
      <vt:lpstr>PowerPoint 簡報</vt:lpstr>
      <vt:lpstr>PowerPoint 簡報</vt:lpstr>
      <vt:lpstr>Astronomical Sky Surveys</vt:lpstr>
      <vt:lpstr>PowerPoint 簡報</vt:lpstr>
      <vt:lpstr>Palomar Observatory Sky Survey (POSS)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PS1 Data on MAST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wchen</dc:creator>
  <cp:lastModifiedBy>wchen</cp:lastModifiedBy>
  <cp:revision>220</cp:revision>
  <cp:lastPrinted>2015-03-26T05:04:06Z</cp:lastPrinted>
  <dcterms:created xsi:type="dcterms:W3CDTF">2015-01-20T08:37:23Z</dcterms:created>
  <dcterms:modified xsi:type="dcterms:W3CDTF">2015-09-07T05:40:47Z</dcterms:modified>
</cp:coreProperties>
</file>