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21.jpg" ContentType="image/jpe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92"/>
  </p:notesMasterIdLst>
  <p:sldIdLst>
    <p:sldId id="256" r:id="rId2"/>
    <p:sldId id="257" r:id="rId3"/>
    <p:sldId id="258" r:id="rId4"/>
    <p:sldId id="259" r:id="rId5"/>
    <p:sldId id="265" r:id="rId6"/>
    <p:sldId id="260" r:id="rId7"/>
    <p:sldId id="261" r:id="rId8"/>
    <p:sldId id="262" r:id="rId9"/>
    <p:sldId id="263" r:id="rId10"/>
    <p:sldId id="324" r:id="rId11"/>
    <p:sldId id="268" r:id="rId12"/>
    <p:sldId id="267" r:id="rId13"/>
    <p:sldId id="269" r:id="rId14"/>
    <p:sldId id="318" r:id="rId15"/>
    <p:sldId id="274" r:id="rId16"/>
    <p:sldId id="270" r:id="rId17"/>
    <p:sldId id="271" r:id="rId18"/>
    <p:sldId id="276" r:id="rId19"/>
    <p:sldId id="275" r:id="rId20"/>
    <p:sldId id="266" r:id="rId21"/>
    <p:sldId id="278" r:id="rId22"/>
    <p:sldId id="279" r:id="rId23"/>
    <p:sldId id="277" r:id="rId24"/>
    <p:sldId id="280" r:id="rId25"/>
    <p:sldId id="281" r:id="rId26"/>
    <p:sldId id="284" r:id="rId27"/>
    <p:sldId id="285" r:id="rId28"/>
    <p:sldId id="289" r:id="rId29"/>
    <p:sldId id="286" r:id="rId30"/>
    <p:sldId id="287" r:id="rId31"/>
    <p:sldId id="288" r:id="rId32"/>
    <p:sldId id="319" r:id="rId33"/>
    <p:sldId id="282" r:id="rId34"/>
    <p:sldId id="283" r:id="rId35"/>
    <p:sldId id="325" r:id="rId36"/>
    <p:sldId id="326" r:id="rId37"/>
    <p:sldId id="327" r:id="rId38"/>
    <p:sldId id="328" r:id="rId39"/>
    <p:sldId id="329" r:id="rId40"/>
    <p:sldId id="330" r:id="rId41"/>
    <p:sldId id="331" r:id="rId42"/>
    <p:sldId id="332" r:id="rId43"/>
    <p:sldId id="290" r:id="rId44"/>
    <p:sldId id="344" r:id="rId45"/>
    <p:sldId id="345" r:id="rId46"/>
    <p:sldId id="346" r:id="rId47"/>
    <p:sldId id="347" r:id="rId48"/>
    <p:sldId id="348" r:id="rId49"/>
    <p:sldId id="349" r:id="rId50"/>
    <p:sldId id="333" r:id="rId51"/>
    <p:sldId id="334" r:id="rId52"/>
    <p:sldId id="335" r:id="rId53"/>
    <p:sldId id="336" r:id="rId54"/>
    <p:sldId id="337" r:id="rId55"/>
    <p:sldId id="338" r:id="rId56"/>
    <p:sldId id="339" r:id="rId57"/>
    <p:sldId id="340" r:id="rId58"/>
    <p:sldId id="341" r:id="rId59"/>
    <p:sldId id="342" r:id="rId60"/>
    <p:sldId id="343" r:id="rId61"/>
    <p:sldId id="320" r:id="rId62"/>
    <p:sldId id="291" r:id="rId63"/>
    <p:sldId id="292" r:id="rId64"/>
    <p:sldId id="293" r:id="rId65"/>
    <p:sldId id="321" r:id="rId66"/>
    <p:sldId id="294" r:id="rId67"/>
    <p:sldId id="296" r:id="rId68"/>
    <p:sldId id="297" r:id="rId69"/>
    <p:sldId id="298" r:id="rId70"/>
    <p:sldId id="299" r:id="rId71"/>
    <p:sldId id="300" r:id="rId72"/>
    <p:sldId id="301" r:id="rId73"/>
    <p:sldId id="302" r:id="rId74"/>
    <p:sldId id="303" r:id="rId75"/>
    <p:sldId id="304" r:id="rId76"/>
    <p:sldId id="305" r:id="rId77"/>
    <p:sldId id="306" r:id="rId78"/>
    <p:sldId id="295" r:id="rId79"/>
    <p:sldId id="308" r:id="rId80"/>
    <p:sldId id="307" r:id="rId81"/>
    <p:sldId id="309" r:id="rId82"/>
    <p:sldId id="310" r:id="rId83"/>
    <p:sldId id="311" r:id="rId84"/>
    <p:sldId id="312" r:id="rId85"/>
    <p:sldId id="314" r:id="rId86"/>
    <p:sldId id="313" r:id="rId87"/>
    <p:sldId id="323" r:id="rId88"/>
    <p:sldId id="315" r:id="rId89"/>
    <p:sldId id="316" r:id="rId90"/>
    <p:sldId id="350" r:id="rId9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57EBB134-621D-4204-9BA6-43B79C2FDB86}">
          <p14:sldIdLst>
            <p14:sldId id="256"/>
            <p14:sldId id="257"/>
            <p14:sldId id="258"/>
            <p14:sldId id="259"/>
            <p14:sldId id="265"/>
            <p14:sldId id="260"/>
            <p14:sldId id="261"/>
            <p14:sldId id="262"/>
            <p14:sldId id="263"/>
            <p14:sldId id="324"/>
            <p14:sldId id="268"/>
            <p14:sldId id="267"/>
            <p14:sldId id="269"/>
            <p14:sldId id="318"/>
            <p14:sldId id="274"/>
            <p14:sldId id="270"/>
            <p14:sldId id="271"/>
            <p14:sldId id="276"/>
            <p14:sldId id="275"/>
            <p14:sldId id="266"/>
            <p14:sldId id="278"/>
            <p14:sldId id="279"/>
            <p14:sldId id="277"/>
            <p14:sldId id="280"/>
            <p14:sldId id="281"/>
            <p14:sldId id="284"/>
            <p14:sldId id="285"/>
            <p14:sldId id="289"/>
            <p14:sldId id="286"/>
            <p14:sldId id="287"/>
            <p14:sldId id="288"/>
            <p14:sldId id="319"/>
            <p14:sldId id="282"/>
            <p14:sldId id="283"/>
            <p14:sldId id="325"/>
            <p14:sldId id="326"/>
            <p14:sldId id="327"/>
            <p14:sldId id="328"/>
            <p14:sldId id="329"/>
            <p14:sldId id="330"/>
            <p14:sldId id="331"/>
            <p14:sldId id="332"/>
            <p14:sldId id="290"/>
            <p14:sldId id="344"/>
            <p14:sldId id="345"/>
            <p14:sldId id="346"/>
            <p14:sldId id="347"/>
            <p14:sldId id="348"/>
            <p14:sldId id="349"/>
            <p14:sldId id="333"/>
            <p14:sldId id="334"/>
            <p14:sldId id="335"/>
            <p14:sldId id="336"/>
            <p14:sldId id="337"/>
            <p14:sldId id="338"/>
            <p14:sldId id="339"/>
            <p14:sldId id="340"/>
            <p14:sldId id="341"/>
            <p14:sldId id="342"/>
            <p14:sldId id="343"/>
            <p14:sldId id="320"/>
            <p14:sldId id="291"/>
            <p14:sldId id="292"/>
            <p14:sldId id="293"/>
            <p14:sldId id="321"/>
            <p14:sldId id="294"/>
            <p14:sldId id="296"/>
            <p14:sldId id="297"/>
            <p14:sldId id="298"/>
            <p14:sldId id="299"/>
            <p14:sldId id="300"/>
            <p14:sldId id="301"/>
            <p14:sldId id="302"/>
            <p14:sldId id="303"/>
            <p14:sldId id="304"/>
            <p14:sldId id="305"/>
            <p14:sldId id="306"/>
            <p14:sldId id="295"/>
            <p14:sldId id="308"/>
            <p14:sldId id="307"/>
            <p14:sldId id="309"/>
            <p14:sldId id="310"/>
            <p14:sldId id="311"/>
            <p14:sldId id="312"/>
            <p14:sldId id="314"/>
            <p14:sldId id="313"/>
            <p14:sldId id="323"/>
            <p14:sldId id="315"/>
            <p14:sldId id="316"/>
            <p14:sldId id="35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24" autoAdjust="0"/>
  </p:normalViewPr>
  <p:slideViewPr>
    <p:cSldViewPr>
      <p:cViewPr varScale="1">
        <p:scale>
          <a:sx n="70" d="100"/>
          <a:sy n="70" d="100"/>
        </p:scale>
        <p:origin x="138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13.wmf"/><Relationship Id="rId1" Type="http://schemas.openxmlformats.org/officeDocument/2006/relationships/image" Target="../media/image19.wmf"/><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09.wmf"/><Relationship Id="rId1" Type="http://schemas.openxmlformats.org/officeDocument/2006/relationships/image" Target="../media/image108.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wmf"/><Relationship Id="rId1" Type="http://schemas.openxmlformats.org/officeDocument/2006/relationships/image" Target="../media/image111.wmf"/><Relationship Id="rId6" Type="http://schemas.openxmlformats.org/officeDocument/2006/relationships/image" Target="../media/image116.wmf"/><Relationship Id="rId5" Type="http://schemas.openxmlformats.org/officeDocument/2006/relationships/image" Target="../media/image115.wmf"/><Relationship Id="rId4" Type="http://schemas.openxmlformats.org/officeDocument/2006/relationships/image" Target="../media/image11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9.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2.wmf"/><Relationship Id="rId13" Type="http://schemas.openxmlformats.org/officeDocument/2006/relationships/image" Target="../media/image57.wmf"/><Relationship Id="rId3" Type="http://schemas.openxmlformats.org/officeDocument/2006/relationships/image" Target="../media/image47.wmf"/><Relationship Id="rId7" Type="http://schemas.openxmlformats.org/officeDocument/2006/relationships/image" Target="../media/image51.wmf"/><Relationship Id="rId12" Type="http://schemas.openxmlformats.org/officeDocument/2006/relationships/image" Target="../media/image56.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11" Type="http://schemas.openxmlformats.org/officeDocument/2006/relationships/image" Target="../media/image55.wmf"/><Relationship Id="rId5" Type="http://schemas.openxmlformats.org/officeDocument/2006/relationships/image" Target="../media/image49.wmf"/><Relationship Id="rId15" Type="http://schemas.openxmlformats.org/officeDocument/2006/relationships/image" Target="../media/image59.wmf"/><Relationship Id="rId10" Type="http://schemas.openxmlformats.org/officeDocument/2006/relationships/image" Target="../media/image54.wmf"/><Relationship Id="rId4" Type="http://schemas.openxmlformats.org/officeDocument/2006/relationships/image" Target="../media/image48.wmf"/><Relationship Id="rId9" Type="http://schemas.openxmlformats.org/officeDocument/2006/relationships/image" Target="../media/image53.wmf"/><Relationship Id="rId14"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E924D-E54C-49D6-9C68-852064B102A3}" type="datetimeFigureOut">
              <a:rPr lang="zh-TW" altLang="en-US" smtClean="0"/>
              <a:t>2015/9/8</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3959D-8921-4365-86B0-BEDBCF8AA709}" type="slidenum">
              <a:rPr lang="zh-TW" altLang="en-US" smtClean="0"/>
              <a:t>‹#›</a:t>
            </a:fld>
            <a:endParaRPr lang="zh-TW" altLang="en-US"/>
          </a:p>
        </p:txBody>
      </p:sp>
    </p:spTree>
    <p:extLst>
      <p:ext uri="{BB962C8B-B14F-4D97-AF65-F5344CB8AC3E}">
        <p14:creationId xmlns:p14="http://schemas.microsoft.com/office/powerpoint/2010/main" val="125345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793959D-8921-4365-86B0-BEDBCF8AA709}" type="slidenum">
              <a:rPr lang="zh-TW" altLang="en-US" smtClean="0"/>
              <a:t>1</a:t>
            </a:fld>
            <a:endParaRPr lang="zh-TW" altLang="en-US"/>
          </a:p>
        </p:txBody>
      </p:sp>
    </p:spTree>
    <p:extLst>
      <p:ext uri="{BB962C8B-B14F-4D97-AF65-F5344CB8AC3E}">
        <p14:creationId xmlns:p14="http://schemas.microsoft.com/office/powerpoint/2010/main" val="376213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A793959D-8921-4365-86B0-BEDBCF8AA709}" type="slidenum">
              <a:rPr lang="zh-TW" altLang="en-US" smtClean="0"/>
              <a:t>2</a:t>
            </a:fld>
            <a:endParaRPr lang="zh-TW" altLang="en-US"/>
          </a:p>
        </p:txBody>
      </p:sp>
    </p:spTree>
    <p:extLst>
      <p:ext uri="{BB962C8B-B14F-4D97-AF65-F5344CB8AC3E}">
        <p14:creationId xmlns:p14="http://schemas.microsoft.com/office/powerpoint/2010/main" val="277983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793959D-8921-4365-86B0-BEDBCF8AA709}" type="slidenum">
              <a:rPr lang="zh-TW" altLang="en-US" smtClean="0"/>
              <a:t>3</a:t>
            </a:fld>
            <a:endParaRPr lang="zh-TW" altLang="en-US"/>
          </a:p>
        </p:txBody>
      </p:sp>
    </p:spTree>
    <p:extLst>
      <p:ext uri="{BB962C8B-B14F-4D97-AF65-F5344CB8AC3E}">
        <p14:creationId xmlns:p14="http://schemas.microsoft.com/office/powerpoint/2010/main" val="3813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793959D-8921-4365-86B0-BEDBCF8AA709}" type="slidenum">
              <a:rPr lang="zh-TW" altLang="en-US" smtClean="0"/>
              <a:t>73</a:t>
            </a:fld>
            <a:endParaRPr lang="zh-TW" altLang="en-US"/>
          </a:p>
        </p:txBody>
      </p:sp>
    </p:spTree>
    <p:extLst>
      <p:ext uri="{BB962C8B-B14F-4D97-AF65-F5344CB8AC3E}">
        <p14:creationId xmlns:p14="http://schemas.microsoft.com/office/powerpoint/2010/main" val="164320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793959D-8921-4365-86B0-BEDBCF8AA709}" type="slidenum">
              <a:rPr lang="zh-TW" altLang="en-US" smtClean="0"/>
              <a:t>86</a:t>
            </a:fld>
            <a:endParaRPr lang="zh-TW" altLang="en-US"/>
          </a:p>
        </p:txBody>
      </p:sp>
    </p:spTree>
    <p:extLst>
      <p:ext uri="{BB962C8B-B14F-4D97-AF65-F5344CB8AC3E}">
        <p14:creationId xmlns:p14="http://schemas.microsoft.com/office/powerpoint/2010/main" val="3741109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6B177CDD-4085-4D27-AE4E-A8E9CEC7A74F}" type="datetime1">
              <a:rPr lang="zh-TW" altLang="en-US" smtClean="0"/>
              <a:t>2015/9/8</a:t>
            </a:fld>
            <a:endParaRPr lang="zh-TW" altLang="en-US"/>
          </a:p>
        </p:txBody>
      </p:sp>
      <p:sp>
        <p:nvSpPr>
          <p:cNvPr id="5" name="Footer Placeholder 4"/>
          <p:cNvSpPr>
            <a:spLocks noGrp="1"/>
          </p:cNvSpPr>
          <p:nvPr>
            <p:ph type="ftr" sz="quarter" idx="11"/>
          </p:nvPr>
        </p:nvSpPr>
        <p:spPr/>
        <p:txBody>
          <a:bodyPr/>
          <a:lstStyle/>
          <a:p>
            <a:r>
              <a:rPr lang="zh-TW" altLang="en-US" smtClean="0"/>
              <a:t>大數據天文學</a:t>
            </a:r>
            <a:endParaRPr lang="zh-TW" altLang="en-US"/>
          </a:p>
        </p:txBody>
      </p:sp>
      <p:sp>
        <p:nvSpPr>
          <p:cNvPr id="6" name="Slide Number Placeholder 5"/>
          <p:cNvSpPr>
            <a:spLocks noGrp="1"/>
          </p:cNvSpPr>
          <p:nvPr>
            <p:ph type="sldNum" sz="quarter" idx="12"/>
          </p:nvPr>
        </p:nvSpPr>
        <p:spPr/>
        <p:txBody>
          <a:bodyPr/>
          <a:lstStyle/>
          <a:p>
            <a:fld id="{38A5F2AF-A334-42F2-9F77-00EB03103450}" type="slidenum">
              <a:rPr lang="zh-TW" altLang="en-US" smtClean="0"/>
              <a:t>‹#›</a:t>
            </a:fld>
            <a:endParaRPr lang="zh-TW" alt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zh-TW" altLang="en-US" smtClean="0"/>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FCCBC66-FDFC-4EB1-8C09-30BA99C50EBB}" type="datetime1">
              <a:rPr lang="zh-TW" altLang="en-US" smtClean="0"/>
              <a:t>2015/9/8</a:t>
            </a:fld>
            <a:endParaRPr lang="zh-TW" altLang="en-US"/>
          </a:p>
        </p:txBody>
      </p:sp>
      <p:sp>
        <p:nvSpPr>
          <p:cNvPr id="5" name="Footer Placeholder 4"/>
          <p:cNvSpPr>
            <a:spLocks noGrp="1"/>
          </p:cNvSpPr>
          <p:nvPr>
            <p:ph type="ftr" sz="quarter" idx="11"/>
          </p:nvPr>
        </p:nvSpPr>
        <p:spPr/>
        <p:txBody>
          <a:bodyPr/>
          <a:lstStyle/>
          <a:p>
            <a:r>
              <a:rPr lang="zh-TW" altLang="en-US" smtClean="0"/>
              <a:t>大數據天文學</a:t>
            </a:r>
            <a:endParaRPr lang="zh-TW" altLang="en-US"/>
          </a:p>
        </p:txBody>
      </p:sp>
      <p:sp>
        <p:nvSpPr>
          <p:cNvPr id="6" name="Slide Number Placeholder 5"/>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F25848E-0F7C-49AF-B2D7-C4F43DF0DDCE}" type="datetime1">
              <a:rPr lang="zh-TW" altLang="en-US" smtClean="0"/>
              <a:t>2015/9/8</a:t>
            </a:fld>
            <a:endParaRPr lang="zh-TW" altLang="en-US"/>
          </a:p>
        </p:txBody>
      </p:sp>
      <p:sp>
        <p:nvSpPr>
          <p:cNvPr id="5" name="Footer Placeholder 4"/>
          <p:cNvSpPr>
            <a:spLocks noGrp="1"/>
          </p:cNvSpPr>
          <p:nvPr>
            <p:ph type="ftr" sz="quarter" idx="11"/>
          </p:nvPr>
        </p:nvSpPr>
        <p:spPr/>
        <p:txBody>
          <a:bodyPr/>
          <a:lstStyle/>
          <a:p>
            <a:r>
              <a:rPr lang="zh-TW" altLang="en-US" smtClean="0"/>
              <a:t>大數據天文學</a:t>
            </a:r>
            <a:endParaRPr lang="zh-TW" altLang="en-US"/>
          </a:p>
        </p:txBody>
      </p:sp>
      <p:sp>
        <p:nvSpPr>
          <p:cNvPr id="6" name="Slide Number Placeholder 5"/>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30725"/>
          </a:xfrm>
        </p:spPr>
        <p:txBody>
          <a:bodyPr/>
          <a:lstStyle/>
          <a:p>
            <a:pPr lvl="0"/>
            <a:endParaRPr lang="zh-TW" altLang="en-US" noProof="0" smtClean="0"/>
          </a:p>
        </p:txBody>
      </p:sp>
      <p:sp>
        <p:nvSpPr>
          <p:cNvPr id="4" name="Rectangle 12"/>
          <p:cNvSpPr>
            <a:spLocks noGrp="1" noChangeArrowheads="1"/>
          </p:cNvSpPr>
          <p:nvPr>
            <p:ph type="dt" sz="half" idx="10"/>
          </p:nvPr>
        </p:nvSpPr>
        <p:spPr>
          <a:ln/>
        </p:spPr>
        <p:txBody>
          <a:bodyPr/>
          <a:lstStyle>
            <a:lvl1pPr>
              <a:defRPr/>
            </a:lvl1pPr>
          </a:lstStyle>
          <a:p>
            <a:pPr>
              <a:defRPr/>
            </a:pPr>
            <a:fld id="{6AF1787D-74A1-4D23-ABBC-80E274BC1D02}" type="datetime1">
              <a:rPr lang="zh-TW" altLang="en-US" smtClean="0"/>
              <a:t>2015/9/8</a:t>
            </a:fld>
            <a:endParaRPr lang="en-US" altLang="zh-TW" dirty="0"/>
          </a:p>
        </p:txBody>
      </p:sp>
      <p:sp>
        <p:nvSpPr>
          <p:cNvPr id="5" name="Rectangle 13"/>
          <p:cNvSpPr>
            <a:spLocks noGrp="1" noChangeArrowheads="1"/>
          </p:cNvSpPr>
          <p:nvPr>
            <p:ph type="ftr" sz="quarter" idx="11"/>
          </p:nvPr>
        </p:nvSpPr>
        <p:spPr>
          <a:ln/>
        </p:spPr>
        <p:txBody>
          <a:bodyPr/>
          <a:lstStyle>
            <a:lvl1pPr>
              <a:defRPr/>
            </a:lvl1pPr>
          </a:lstStyle>
          <a:p>
            <a:pPr>
              <a:defRPr/>
            </a:pPr>
            <a:r>
              <a:rPr lang="zh-TW" altLang="en-US" smtClean="0"/>
              <a:t>大數據天文學</a:t>
            </a:r>
            <a:endParaRPr lang="en-US" altLang="zh-TW" dirty="0"/>
          </a:p>
        </p:txBody>
      </p:sp>
      <p:sp>
        <p:nvSpPr>
          <p:cNvPr id="6" name="Rectangle 14"/>
          <p:cNvSpPr>
            <a:spLocks noGrp="1" noChangeArrowheads="1"/>
          </p:cNvSpPr>
          <p:nvPr>
            <p:ph type="sldNum" sz="quarter" idx="12"/>
          </p:nvPr>
        </p:nvSpPr>
        <p:spPr>
          <a:ln/>
        </p:spPr>
        <p:txBody>
          <a:bodyPr/>
          <a:lstStyle>
            <a:lvl1pPr>
              <a:defRPr/>
            </a:lvl1pPr>
          </a:lstStyle>
          <a:p>
            <a:pPr>
              <a:defRPr/>
            </a:pPr>
            <a:fld id="{368C5A2D-1AF1-4A64-BBBE-6EC05BA7F03F}" type="slidenum">
              <a:rPr lang="en-US" altLang="zh-TW"/>
              <a:pPr>
                <a:defRPr/>
              </a:pPr>
              <a:t>‹#›</a:t>
            </a:fld>
            <a:endParaRPr lang="en-US" altLang="zh-TW" dirty="0"/>
          </a:p>
        </p:txBody>
      </p:sp>
    </p:spTree>
    <p:extLst>
      <p:ext uri="{BB962C8B-B14F-4D97-AF65-F5344CB8AC3E}">
        <p14:creationId xmlns:p14="http://schemas.microsoft.com/office/powerpoint/2010/main" val="43370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4" name="Date Placeholder 3"/>
          <p:cNvSpPr>
            <a:spLocks noGrp="1"/>
          </p:cNvSpPr>
          <p:nvPr>
            <p:ph type="dt" sz="half" idx="10"/>
          </p:nvPr>
        </p:nvSpPr>
        <p:spPr/>
        <p:txBody>
          <a:bodyPr/>
          <a:lstStyle/>
          <a:p>
            <a:fld id="{58BB509D-AF2F-41B9-A58C-374D5B7E7D31}" type="datetime1">
              <a:rPr lang="zh-TW" altLang="en-US" smtClean="0"/>
              <a:t>2015/9/8</a:t>
            </a:fld>
            <a:endParaRPr lang="zh-TW" altLang="en-US"/>
          </a:p>
        </p:txBody>
      </p:sp>
      <p:sp>
        <p:nvSpPr>
          <p:cNvPr id="5" name="Footer Placeholder 4"/>
          <p:cNvSpPr>
            <a:spLocks noGrp="1"/>
          </p:cNvSpPr>
          <p:nvPr>
            <p:ph type="ftr" sz="quarter" idx="11"/>
          </p:nvPr>
        </p:nvSpPr>
        <p:spPr/>
        <p:txBody>
          <a:bodyPr/>
          <a:lstStyle/>
          <a:p>
            <a:r>
              <a:rPr lang="zh-TW" altLang="en-US" smtClean="0"/>
              <a:t>大數據天文學</a:t>
            </a:r>
            <a:endParaRPr lang="zh-TW" altLang="en-US"/>
          </a:p>
        </p:txBody>
      </p:sp>
      <p:sp>
        <p:nvSpPr>
          <p:cNvPr id="6" name="Slide Number Placeholder 5"/>
          <p:cNvSpPr>
            <a:spLocks noGrp="1"/>
          </p:cNvSpPr>
          <p:nvPr>
            <p:ph type="sldNum" sz="quarter" idx="12"/>
          </p:nvPr>
        </p:nvSpPr>
        <p:spPr/>
        <p:txBody>
          <a:bodyPr/>
          <a:lstStyle/>
          <a:p>
            <a:fld id="{38A5F2AF-A334-42F2-9F77-00EB03103450}" type="slidenum">
              <a:rPr lang="zh-TW" altLang="en-US" smtClean="0"/>
              <a:t>‹#›</a:t>
            </a:fld>
            <a:endParaRPr lang="zh-TW" altLang="en-US"/>
          </a:p>
        </p:txBody>
      </p:sp>
      <p:sp>
        <p:nvSpPr>
          <p:cNvPr id="8" name="Content Placeholder 7"/>
          <p:cNvSpPr>
            <a:spLocks noGrp="1"/>
          </p:cNvSpPr>
          <p:nvPr>
            <p:ph sz="quarter" idx="13"/>
          </p:nvPr>
        </p:nvSpPr>
        <p:spPr>
          <a:xfrm>
            <a:off x="609600" y="1600200"/>
            <a:ext cx="79248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28FC7D0-A081-4378-A7C6-1730A6162401}" type="datetime1">
              <a:rPr lang="zh-TW" altLang="en-US" smtClean="0"/>
              <a:t>2015/9/8</a:t>
            </a:fld>
            <a:endParaRPr lang="zh-TW" altLang="en-US"/>
          </a:p>
        </p:txBody>
      </p:sp>
      <p:sp>
        <p:nvSpPr>
          <p:cNvPr id="5" name="Footer Placeholder 4"/>
          <p:cNvSpPr>
            <a:spLocks noGrp="1"/>
          </p:cNvSpPr>
          <p:nvPr>
            <p:ph type="ftr" sz="quarter" idx="11"/>
          </p:nvPr>
        </p:nvSpPr>
        <p:spPr/>
        <p:txBody>
          <a:bodyPr/>
          <a:lstStyle/>
          <a:p>
            <a:r>
              <a:rPr lang="zh-TW" altLang="en-US" smtClean="0"/>
              <a:t>大數據天文學</a:t>
            </a:r>
            <a:endParaRPr lang="zh-TW" altLang="en-US"/>
          </a:p>
        </p:txBody>
      </p:sp>
      <p:sp>
        <p:nvSpPr>
          <p:cNvPr id="6" name="Slide Number Placeholder 5"/>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5" name="Date Placeholder 4"/>
          <p:cNvSpPr>
            <a:spLocks noGrp="1"/>
          </p:cNvSpPr>
          <p:nvPr>
            <p:ph type="dt" sz="half" idx="10"/>
          </p:nvPr>
        </p:nvSpPr>
        <p:spPr/>
        <p:txBody>
          <a:bodyPr/>
          <a:lstStyle/>
          <a:p>
            <a:fld id="{60A0139A-09E7-48A9-A999-6CAEB12BB3BD}" type="datetime1">
              <a:rPr lang="zh-TW" altLang="en-US" smtClean="0"/>
              <a:t>2015/9/8</a:t>
            </a:fld>
            <a:endParaRPr lang="zh-TW" altLang="en-US"/>
          </a:p>
        </p:txBody>
      </p:sp>
      <p:sp>
        <p:nvSpPr>
          <p:cNvPr id="6" name="Footer Placeholder 5"/>
          <p:cNvSpPr>
            <a:spLocks noGrp="1"/>
          </p:cNvSpPr>
          <p:nvPr>
            <p:ph type="ftr" sz="quarter" idx="11"/>
          </p:nvPr>
        </p:nvSpPr>
        <p:spPr/>
        <p:txBody>
          <a:bodyPr/>
          <a:lstStyle/>
          <a:p>
            <a:r>
              <a:rPr lang="zh-TW" altLang="en-US" smtClean="0"/>
              <a:t>大數據天文學</a:t>
            </a:r>
            <a:endParaRPr lang="zh-TW" altLang="en-US"/>
          </a:p>
        </p:txBody>
      </p:sp>
      <p:sp>
        <p:nvSpPr>
          <p:cNvPr id="7" name="Slide Number Placeholder 6"/>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29ADA08E-B102-439B-8A43-E7ABBB960A28}" type="datetime1">
              <a:rPr lang="zh-TW" altLang="en-US" smtClean="0"/>
              <a:t>2015/9/8</a:t>
            </a:fld>
            <a:endParaRPr lang="zh-TW" altLang="en-US"/>
          </a:p>
        </p:txBody>
      </p:sp>
      <p:sp>
        <p:nvSpPr>
          <p:cNvPr id="8" name="Footer Placeholder 7"/>
          <p:cNvSpPr>
            <a:spLocks noGrp="1"/>
          </p:cNvSpPr>
          <p:nvPr>
            <p:ph type="ftr" sz="quarter" idx="11"/>
          </p:nvPr>
        </p:nvSpPr>
        <p:spPr/>
        <p:txBody>
          <a:bodyPr/>
          <a:lstStyle/>
          <a:p>
            <a:r>
              <a:rPr lang="zh-TW" altLang="en-US" smtClean="0"/>
              <a:t>大數據天文學</a:t>
            </a:r>
            <a:endParaRPr lang="zh-TW" altLang="en-US"/>
          </a:p>
        </p:txBody>
      </p:sp>
      <p:sp>
        <p:nvSpPr>
          <p:cNvPr id="9" name="Slide Number Placeholder 8"/>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A9953F8B-A22F-4C02-A8DF-349E2AF20B33}" type="datetime1">
              <a:rPr lang="zh-TW" altLang="en-US" smtClean="0"/>
              <a:t>2015/9/8</a:t>
            </a:fld>
            <a:endParaRPr lang="zh-TW" altLang="en-US"/>
          </a:p>
        </p:txBody>
      </p:sp>
      <p:sp>
        <p:nvSpPr>
          <p:cNvPr id="4" name="Footer Placeholder 3"/>
          <p:cNvSpPr>
            <a:spLocks noGrp="1"/>
          </p:cNvSpPr>
          <p:nvPr>
            <p:ph type="ftr" sz="quarter" idx="11"/>
          </p:nvPr>
        </p:nvSpPr>
        <p:spPr/>
        <p:txBody>
          <a:bodyPr/>
          <a:lstStyle/>
          <a:p>
            <a:r>
              <a:rPr lang="zh-TW" altLang="en-US" smtClean="0"/>
              <a:t>大數據天文學</a:t>
            </a:r>
            <a:endParaRPr lang="zh-TW" altLang="en-US"/>
          </a:p>
        </p:txBody>
      </p:sp>
      <p:sp>
        <p:nvSpPr>
          <p:cNvPr id="5" name="Slide Number Placeholder 4"/>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3D8AB-E80B-455F-AF94-44AEC87EA9EB}" type="datetime1">
              <a:rPr lang="zh-TW" altLang="en-US" smtClean="0"/>
              <a:t>2015/9/8</a:t>
            </a:fld>
            <a:endParaRPr lang="zh-TW" altLang="en-US"/>
          </a:p>
        </p:txBody>
      </p:sp>
      <p:sp>
        <p:nvSpPr>
          <p:cNvPr id="3" name="Footer Placeholder 2"/>
          <p:cNvSpPr>
            <a:spLocks noGrp="1"/>
          </p:cNvSpPr>
          <p:nvPr>
            <p:ph type="ftr" sz="quarter" idx="11"/>
          </p:nvPr>
        </p:nvSpPr>
        <p:spPr/>
        <p:txBody>
          <a:bodyPr/>
          <a:lstStyle/>
          <a:p>
            <a:r>
              <a:rPr lang="zh-TW" altLang="en-US" smtClean="0"/>
              <a:t>大數據天文學</a:t>
            </a:r>
            <a:endParaRPr lang="zh-TW" altLang="en-US"/>
          </a:p>
        </p:txBody>
      </p:sp>
      <p:sp>
        <p:nvSpPr>
          <p:cNvPr id="4" name="Slide Number Placeholder 3"/>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1D2FF468-41D2-4F19-AB7F-1FF856A37297}" type="datetime1">
              <a:rPr lang="zh-TW" altLang="en-US" smtClean="0"/>
              <a:t>2015/9/8</a:t>
            </a:fld>
            <a:endParaRPr lang="zh-TW" altLang="en-US"/>
          </a:p>
        </p:txBody>
      </p:sp>
      <p:sp>
        <p:nvSpPr>
          <p:cNvPr id="6" name="Footer Placeholder 5"/>
          <p:cNvSpPr>
            <a:spLocks noGrp="1"/>
          </p:cNvSpPr>
          <p:nvPr>
            <p:ph type="ftr" sz="quarter" idx="11"/>
          </p:nvPr>
        </p:nvSpPr>
        <p:spPr/>
        <p:txBody>
          <a:bodyPr/>
          <a:lstStyle/>
          <a:p>
            <a:r>
              <a:rPr lang="zh-TW" altLang="en-US" smtClean="0"/>
              <a:t>大數據天文學</a:t>
            </a:r>
            <a:endParaRPr lang="zh-TW" altLang="en-US"/>
          </a:p>
        </p:txBody>
      </p:sp>
      <p:sp>
        <p:nvSpPr>
          <p:cNvPr id="7" name="Slide Number Placeholder 6"/>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A49698EC-0A9E-414A-B1E3-D6936472B958}" type="datetime1">
              <a:rPr lang="zh-TW" altLang="en-US" smtClean="0"/>
              <a:t>2015/9/8</a:t>
            </a:fld>
            <a:endParaRPr lang="zh-TW" altLang="en-US"/>
          </a:p>
        </p:txBody>
      </p:sp>
      <p:sp>
        <p:nvSpPr>
          <p:cNvPr id="6" name="Footer Placeholder 5"/>
          <p:cNvSpPr>
            <a:spLocks noGrp="1"/>
          </p:cNvSpPr>
          <p:nvPr>
            <p:ph type="ftr" sz="quarter" idx="11"/>
          </p:nvPr>
        </p:nvSpPr>
        <p:spPr/>
        <p:txBody>
          <a:bodyPr/>
          <a:lstStyle/>
          <a:p>
            <a:r>
              <a:rPr lang="zh-TW" altLang="en-US" smtClean="0"/>
              <a:t>大數據天文學</a:t>
            </a:r>
            <a:endParaRPr lang="zh-TW" altLang="en-US"/>
          </a:p>
        </p:txBody>
      </p:sp>
      <p:sp>
        <p:nvSpPr>
          <p:cNvPr id="7" name="Slide Number Placeholder 6"/>
          <p:cNvSpPr>
            <a:spLocks noGrp="1"/>
          </p:cNvSpPr>
          <p:nvPr>
            <p:ph type="sldNum" sz="quarter" idx="12"/>
          </p:nvPr>
        </p:nvSpPr>
        <p:spPr/>
        <p:txBody>
          <a:bodyPr/>
          <a:lstStyle/>
          <a:p>
            <a:fld id="{38A5F2AF-A334-42F2-9F77-00EB03103450}"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6194E3DC-74EE-4650-B87F-7898B540E6D6}" type="datetime1">
              <a:rPr lang="zh-TW" altLang="en-US" smtClean="0"/>
              <a:t>2015/9/8</a:t>
            </a:fld>
            <a:endParaRPr lang="zh-TW" alt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zh-TW" altLang="en-US" smtClean="0"/>
              <a:t>大數據天文學</a:t>
            </a:r>
            <a:endParaRPr lang="zh-TW" alt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A5F2AF-A334-42F2-9F77-00EB03103450}"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8.png"/><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4.bin"/><Relationship Id="rId1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2.wmf"/><Relationship Id="rId17" Type="http://schemas.openxmlformats.org/officeDocument/2006/relationships/image" Target="../media/image25.png"/><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2.vml"/><Relationship Id="rId6" Type="http://schemas.openxmlformats.org/officeDocument/2006/relationships/image" Target="../media/image14.w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21.wmf"/><Relationship Id="rId4" Type="http://schemas.openxmlformats.org/officeDocument/2006/relationships/image" Target="../media/image19.wmf"/><Relationship Id="rId9" Type="http://schemas.openxmlformats.org/officeDocument/2006/relationships/oleObject" Target="../embeddings/oleObject10.bin"/><Relationship Id="rId1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png"/><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15.bin"/><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wmf"/><Relationship Id="rId5" Type="http://schemas.openxmlformats.org/officeDocument/2006/relationships/oleObject" Target="../embeddings/oleObject16.bin"/><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4.png"/><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oleObject18.bin"/><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6.wmf"/><Relationship Id="rId5" Type="http://schemas.openxmlformats.org/officeDocument/2006/relationships/oleObject" Target="../embeddings/oleObject19.bin"/><Relationship Id="rId4" Type="http://schemas.openxmlformats.org/officeDocument/2006/relationships/image" Target="../media/image3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0.jpg"/><Relationship Id="rId4" Type="http://schemas.openxmlformats.org/officeDocument/2006/relationships/image" Target="../media/image39.wmf"/></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oleObject" Target="../embeddings/oleObject21.bin"/><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2.bin"/><Relationship Id="rId5" Type="http://schemas.openxmlformats.org/officeDocument/2006/relationships/image" Target="../media/image43.png"/><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8" Type="http://schemas.openxmlformats.org/officeDocument/2006/relationships/image" Target="../media/image47.wmf"/><Relationship Id="rId13" Type="http://schemas.openxmlformats.org/officeDocument/2006/relationships/oleObject" Target="../embeddings/oleObject28.bin"/><Relationship Id="rId18" Type="http://schemas.openxmlformats.org/officeDocument/2006/relationships/image" Target="../media/image52.wmf"/><Relationship Id="rId26" Type="http://schemas.openxmlformats.org/officeDocument/2006/relationships/image" Target="../media/image56.wmf"/><Relationship Id="rId3" Type="http://schemas.openxmlformats.org/officeDocument/2006/relationships/oleObject" Target="../embeddings/oleObject23.bin"/><Relationship Id="rId21" Type="http://schemas.openxmlformats.org/officeDocument/2006/relationships/oleObject" Target="../embeddings/oleObject32.bin"/><Relationship Id="rId7" Type="http://schemas.openxmlformats.org/officeDocument/2006/relationships/oleObject" Target="../embeddings/oleObject25.bin"/><Relationship Id="rId12" Type="http://schemas.openxmlformats.org/officeDocument/2006/relationships/image" Target="../media/image49.wmf"/><Relationship Id="rId17" Type="http://schemas.openxmlformats.org/officeDocument/2006/relationships/oleObject" Target="../embeddings/oleObject30.bin"/><Relationship Id="rId25"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51.wmf"/><Relationship Id="rId20" Type="http://schemas.openxmlformats.org/officeDocument/2006/relationships/image" Target="../media/image53.wmf"/><Relationship Id="rId29" Type="http://schemas.openxmlformats.org/officeDocument/2006/relationships/oleObject" Target="../embeddings/oleObject36.bin"/><Relationship Id="rId1" Type="http://schemas.openxmlformats.org/officeDocument/2006/relationships/vmlDrawing" Target="../drawings/vmlDrawing9.vml"/><Relationship Id="rId6" Type="http://schemas.openxmlformats.org/officeDocument/2006/relationships/image" Target="../media/image46.wmf"/><Relationship Id="rId11" Type="http://schemas.openxmlformats.org/officeDocument/2006/relationships/oleObject" Target="../embeddings/oleObject27.bin"/><Relationship Id="rId24" Type="http://schemas.openxmlformats.org/officeDocument/2006/relationships/image" Target="../media/image55.wmf"/><Relationship Id="rId32" Type="http://schemas.openxmlformats.org/officeDocument/2006/relationships/image" Target="../media/image59.wmf"/><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28" Type="http://schemas.openxmlformats.org/officeDocument/2006/relationships/image" Target="../media/image57.wmf"/><Relationship Id="rId10" Type="http://schemas.openxmlformats.org/officeDocument/2006/relationships/image" Target="../media/image48.wmf"/><Relationship Id="rId19" Type="http://schemas.openxmlformats.org/officeDocument/2006/relationships/oleObject" Target="../embeddings/oleObject31.bin"/><Relationship Id="rId31" Type="http://schemas.openxmlformats.org/officeDocument/2006/relationships/oleObject" Target="../embeddings/oleObject37.bin"/><Relationship Id="rId4" Type="http://schemas.openxmlformats.org/officeDocument/2006/relationships/image" Target="../media/image45.wmf"/><Relationship Id="rId9" Type="http://schemas.openxmlformats.org/officeDocument/2006/relationships/oleObject" Target="../embeddings/oleObject26.bin"/><Relationship Id="rId14" Type="http://schemas.openxmlformats.org/officeDocument/2006/relationships/image" Target="../media/image50.wmf"/><Relationship Id="rId22" Type="http://schemas.openxmlformats.org/officeDocument/2006/relationships/image" Target="../media/image54.wmf"/><Relationship Id="rId27" Type="http://schemas.openxmlformats.org/officeDocument/2006/relationships/oleObject" Target="../embeddings/oleObject35.bin"/><Relationship Id="rId30" Type="http://schemas.openxmlformats.org/officeDocument/2006/relationships/image" Target="../media/image58.wmf"/></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43.bin"/><Relationship Id="rId3" Type="http://schemas.openxmlformats.org/officeDocument/2006/relationships/oleObject" Target="../embeddings/oleObject38.bin"/><Relationship Id="rId7" Type="http://schemas.openxmlformats.org/officeDocument/2006/relationships/oleObject" Target="../embeddings/oleObject40.bin"/><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3.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image" Target="../media/image79.png"/><Relationship Id="rId10" Type="http://schemas.openxmlformats.org/officeDocument/2006/relationships/image" Target="../media/image76.wmf"/><Relationship Id="rId4" Type="http://schemas.openxmlformats.org/officeDocument/2006/relationships/image" Target="../media/image19.wmf"/><Relationship Id="rId9" Type="http://schemas.openxmlformats.org/officeDocument/2006/relationships/oleObject" Target="../embeddings/oleObject41.bin"/><Relationship Id="rId14" Type="http://schemas.openxmlformats.org/officeDocument/2006/relationships/image" Target="../media/image78.wmf"/></Relationships>
</file>

<file path=ppt/slides/_rels/slide44.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80.wmf"/><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7.wmf"/><Relationship Id="rId4" Type="http://schemas.openxmlformats.org/officeDocument/2006/relationships/oleObject" Target="../embeddings/oleObject45.bin"/></Relationships>
</file>

<file path=ppt/slides/_rels/slide51.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1.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93.wmf"/><Relationship Id="rId4" Type="http://schemas.openxmlformats.org/officeDocument/2006/relationships/oleObject" Target="../embeddings/oleObject46.bin"/></Relationships>
</file>

<file path=ppt/slides/_rels/slide56.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m.tw/url?sa=i&amp;rct=j&amp;q=&amp;esrc=s&amp;source=images&amp;cd=&amp;cad=rja&amp;uact=8&amp;ved=0CAcQjRxqFQoTCLHPp-GK5ccCFeXgpgodffgOFA&amp;url=http://research-methodology.net/sampling/convenience-sampling/&amp;psig=AFQjCNG6Es6mc7LEp2lhM0kxFEhYvKH5eQ&amp;ust=1441720811039792"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02.wmf"/><Relationship Id="rId5" Type="http://schemas.openxmlformats.org/officeDocument/2006/relationships/oleObject" Target="../embeddings/oleObject48.bin"/><Relationship Id="rId4" Type="http://schemas.openxmlformats.org/officeDocument/2006/relationships/image" Target="../media/image101.wmf"/></Relationships>
</file>

<file path=ppt/slides/_rels/slide6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9.bin"/><Relationship Id="rId7"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09.wmf"/><Relationship Id="rId5" Type="http://schemas.openxmlformats.org/officeDocument/2006/relationships/oleObject" Target="../embeddings/oleObject50.bin"/><Relationship Id="rId4" Type="http://schemas.openxmlformats.org/officeDocument/2006/relationships/image" Target="../media/image108.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13.wmf"/><Relationship Id="rId13" Type="http://schemas.openxmlformats.org/officeDocument/2006/relationships/oleObject" Target="../embeddings/oleObject56.bin"/><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115.wmf"/><Relationship Id="rId2" Type="http://schemas.openxmlformats.org/officeDocument/2006/relationships/slideLayout" Target="../slideLayouts/slideLayout2.xml"/><Relationship Id="rId16" Type="http://schemas.openxmlformats.org/officeDocument/2006/relationships/image" Target="../media/image117.wmf"/><Relationship Id="rId1" Type="http://schemas.openxmlformats.org/officeDocument/2006/relationships/vmlDrawing" Target="../drawings/vmlDrawing16.vml"/><Relationship Id="rId6" Type="http://schemas.openxmlformats.org/officeDocument/2006/relationships/image" Target="../media/image112.wmf"/><Relationship Id="rId11" Type="http://schemas.openxmlformats.org/officeDocument/2006/relationships/oleObject" Target="../embeddings/oleObject55.bin"/><Relationship Id="rId5" Type="http://schemas.openxmlformats.org/officeDocument/2006/relationships/oleObject" Target="../embeddings/oleObject52.bin"/><Relationship Id="rId15" Type="http://schemas.openxmlformats.org/officeDocument/2006/relationships/oleObject" Target="../embeddings/oleObject57.bin"/><Relationship Id="rId10" Type="http://schemas.openxmlformats.org/officeDocument/2006/relationships/image" Target="../media/image114.wmf"/><Relationship Id="rId4" Type="http://schemas.openxmlformats.org/officeDocument/2006/relationships/image" Target="../media/image111.wmf"/><Relationship Id="rId9" Type="http://schemas.openxmlformats.org/officeDocument/2006/relationships/oleObject" Target="../embeddings/oleObject54.bin"/><Relationship Id="rId14" Type="http://schemas.openxmlformats.org/officeDocument/2006/relationships/image" Target="../media/image116.wmf"/></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oleObject" Target="../embeddings/oleObject58.bin"/><Relationship Id="rId7"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19.wmf"/><Relationship Id="rId5" Type="http://schemas.openxmlformats.org/officeDocument/2006/relationships/oleObject" Target="../embeddings/oleObject59.bin"/><Relationship Id="rId4" Type="http://schemas.openxmlformats.org/officeDocument/2006/relationships/image" Target="../media/image48.wmf"/></Relationships>
</file>

<file path=ppt/slides/_rels/slide83.xml.rels><?xml version="1.0" encoding="UTF-8" standalone="yes"?>
<Relationships xmlns="http://schemas.openxmlformats.org/package/2006/relationships"><Relationship Id="rId2" Type="http://schemas.openxmlformats.org/officeDocument/2006/relationships/image" Target="../media/image121.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23.png"/><Relationship Id="rId4" Type="http://schemas.openxmlformats.org/officeDocument/2006/relationships/image" Target="../media/image122.wmf"/></Relationships>
</file>

<file path=ppt/slides/_rels/slide86.xml.rels><?xml version="1.0" encoding="UTF-8" standalone="yes"?>
<Relationships xmlns="http://schemas.openxmlformats.org/package/2006/relationships"><Relationship Id="rId3" Type="http://schemas.openxmlformats.org/officeDocument/2006/relationships/image" Target="../media/image12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normAutofit/>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周翊 </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(Yi Chou)</a:t>
            </a:r>
          </a:p>
          <a:p>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國立中央大學天文研究所</a:t>
            </a:r>
          </a:p>
        </p:txBody>
      </p:sp>
      <p:sp>
        <p:nvSpPr>
          <p:cNvPr id="2" name="標題 1"/>
          <p:cNvSpPr>
            <a:spLocks noGrp="1"/>
          </p:cNvSpPr>
          <p:nvPr>
            <p:ph type="ctrTitle"/>
          </p:nvPr>
        </p:nvSpPr>
        <p:spPr/>
        <p:txBody>
          <a:bodyPr/>
          <a:lstStyle/>
          <a:p>
            <a:r>
              <a:rPr lang="zh-TW" altLang="en-US" sz="7200" dirty="0" smtClean="0">
                <a:latin typeface="標楷體" panose="03000509000000000000" pitchFamily="65" charset="-120"/>
                <a:ea typeface="標楷體" panose="03000509000000000000" pitchFamily="65" charset="-120"/>
              </a:rPr>
              <a:t>統計學方法</a:t>
            </a:r>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5505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17410"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01328" y="548680"/>
            <a:ext cx="7931112"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2771800" y="700400"/>
            <a:ext cx="3528392" cy="646331"/>
          </a:xfrm>
          <a:prstGeom prst="rect">
            <a:avLst/>
          </a:prstGeom>
          <a:noFill/>
        </p:spPr>
        <p:txBody>
          <a:bodyPr wrap="square" rtlCol="0">
            <a:spAutoFit/>
          </a:bodyPr>
          <a:lstStyle/>
          <a:p>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在</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量測之前，其比例</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值</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可能從</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到</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，而且每 一個數值機會均等</a:t>
            </a:r>
            <a:r>
              <a:rPr lang="zh-TW" altLang="en-US" dirty="0" smtClean="0">
                <a:solidFill>
                  <a:srgbClr val="FF0000"/>
                </a:solidFill>
                <a:latin typeface="標楷體" panose="03000509000000000000" pitchFamily="65" charset="-120"/>
                <a:ea typeface="標楷體" panose="03000509000000000000"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7" name="文字方塊 6"/>
          <p:cNvSpPr txBox="1"/>
          <p:nvPr/>
        </p:nvSpPr>
        <p:spPr>
          <a:xfrm>
            <a:off x="5404465" y="1760751"/>
            <a:ext cx="3096344" cy="646331"/>
          </a:xfrm>
          <a:prstGeom prst="rect">
            <a:avLst/>
          </a:prstGeom>
          <a:noFill/>
        </p:spPr>
        <p:txBody>
          <a:bodyPr wrap="square" rtlCol="0">
            <a:spAutoFit/>
          </a:bodyPr>
          <a:lstStyle/>
          <a:p>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在測量後，其比例仍是從</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到</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都有可能，只是機率不同。</a:t>
            </a:r>
            <a:endPar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8" name="直線單箭頭接點 7"/>
          <p:cNvCxnSpPr>
            <a:stCxn id="7" idx="1"/>
          </p:cNvCxnSpPr>
          <p:nvPr/>
        </p:nvCxnSpPr>
        <p:spPr>
          <a:xfrm flipH="1">
            <a:off x="4860032" y="2083917"/>
            <a:ext cx="544433" cy="336971"/>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611560" y="3801814"/>
            <a:ext cx="2952328" cy="646331"/>
          </a:xfrm>
          <a:prstGeom prst="rect">
            <a:avLst/>
          </a:prstGeom>
          <a:noFill/>
        </p:spPr>
        <p:txBody>
          <a:bodyPr wrap="square" rtlCol="0">
            <a:spAutoFit/>
          </a:bodyPr>
          <a:lstStyle/>
          <a:p>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比例不可能為</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，因為至少偵測到</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個雙星系統。</a:t>
            </a:r>
            <a:endPar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p:cNvSpPr txBox="1"/>
          <p:nvPr/>
        </p:nvSpPr>
        <p:spPr>
          <a:xfrm>
            <a:off x="5724128" y="3718773"/>
            <a:ext cx="2952328" cy="646331"/>
          </a:xfrm>
          <a:prstGeom prst="rect">
            <a:avLst/>
          </a:prstGeom>
          <a:noFill/>
        </p:spPr>
        <p:txBody>
          <a:bodyPr wrap="square" rtlCol="0">
            <a:spAutoFit/>
          </a:bodyPr>
          <a:lstStyle/>
          <a:p>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比例不可能為</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，因為至少偵測到</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非個雙星系統</a:t>
            </a:r>
            <a:r>
              <a:rPr lang="zh-TW" altLang="en-US" dirty="0" smtClean="0">
                <a:solidFill>
                  <a:srgbClr val="FF0000"/>
                </a:solidFill>
                <a:latin typeface="標楷體" panose="03000509000000000000" pitchFamily="65" charset="-120"/>
                <a:ea typeface="標楷體" panose="03000509000000000000"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2915816" y="2780928"/>
            <a:ext cx="2952328" cy="646331"/>
          </a:xfrm>
          <a:prstGeom prst="rect">
            <a:avLst/>
          </a:prstGeom>
          <a:noFill/>
        </p:spPr>
        <p:txBody>
          <a:bodyPr wrap="square" rtlCol="0">
            <a:spAutoFit/>
          </a:bodyPr>
          <a:lstStyle/>
          <a:p>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你得到的數值，</a:t>
            </a:r>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0.4</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的機率最高</a:t>
            </a:r>
            <a:endPar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3" name="直線單箭頭接點 12"/>
          <p:cNvCxnSpPr/>
          <p:nvPr/>
        </p:nvCxnSpPr>
        <p:spPr>
          <a:xfrm>
            <a:off x="1763687" y="4448145"/>
            <a:ext cx="1" cy="1266302"/>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7798912" y="4334974"/>
            <a:ext cx="1" cy="1398282"/>
          </a:xfrm>
          <a:prstGeom prst="straightConnector1">
            <a:avLst/>
          </a:prstGeom>
          <a:ln w="25400">
            <a:solidFill>
              <a:srgbClr val="0070C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flipV="1">
            <a:off x="4203493" y="1635094"/>
            <a:ext cx="0" cy="4057179"/>
          </a:xfrm>
          <a:prstGeom prst="straightConnector1">
            <a:avLst/>
          </a:prstGeom>
          <a:ln w="25400">
            <a:solidFill>
              <a:srgbClr val="0070C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835696" y="1417638"/>
            <a:ext cx="5727031" cy="4274635"/>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接點 20"/>
          <p:cNvCxnSpPr/>
          <p:nvPr/>
        </p:nvCxnSpPr>
        <p:spPr>
          <a:xfrm>
            <a:off x="1835696" y="4243002"/>
            <a:ext cx="5963216" cy="0"/>
          </a:xfrm>
          <a:prstGeom prst="line">
            <a:avLst/>
          </a:prstGeom>
          <a:ln w="15875">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期版面配置區 3"/>
          <p:cNvSpPr>
            <a:spLocks noGrp="1"/>
          </p:cNvSpPr>
          <p:nvPr>
            <p:ph type="dt" sz="half" idx="10"/>
          </p:nvPr>
        </p:nvSpPr>
        <p:spPr/>
        <p:txBody>
          <a:bodyPr/>
          <a:lstStyle/>
          <a:p>
            <a:fld id="{327717E7-614F-4C2C-8409-2A411BBC9CEA}"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9" name="投影片編號版面配置區 8"/>
          <p:cNvSpPr>
            <a:spLocks noGrp="1"/>
          </p:cNvSpPr>
          <p:nvPr>
            <p:ph type="sldNum" sz="quarter" idx="12"/>
          </p:nvPr>
        </p:nvSpPr>
        <p:spPr/>
        <p:txBody>
          <a:bodyPr/>
          <a:lstStyle/>
          <a:p>
            <a:fld id="{38A5F2AF-A334-42F2-9F77-00EB03103450}" type="slidenum">
              <a:rPr lang="zh-TW" altLang="en-US" smtClean="0"/>
              <a:t>10</a:t>
            </a:fld>
            <a:endParaRPr lang="zh-TW" altLang="en-US"/>
          </a:p>
        </p:txBody>
      </p:sp>
    </p:spTree>
    <p:extLst>
      <p:ext uri="{BB962C8B-B14F-4D97-AF65-F5344CB8AC3E}">
        <p14:creationId xmlns:p14="http://schemas.microsoft.com/office/powerpoint/2010/main" val="18708448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par>
                                <p:cTn id="15" presetID="22" presetClass="entr" presetSubtype="2"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1"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up)">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wipe(left)">
                                      <p:cBhvr>
                                        <p:cTn id="38" dur="500"/>
                                        <p:tgtEl>
                                          <p:spTgt spid="12">
                                            <p:txEl>
                                              <p:pRg st="0" end="0"/>
                                            </p:txEl>
                                          </p:spTgt>
                                        </p:tgtEl>
                                      </p:cBhvr>
                                    </p:animEffect>
                                  </p:childTnLst>
                                </p:cTn>
                              </p:par>
                              <p:par>
                                <p:cTn id="39" presetID="16" presetClass="entr" presetSubtype="42"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outHorizont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10" grpId="0"/>
      <p:bldP spid="11"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2178730"/>
            <a:ext cx="7340471" cy="1754326"/>
          </a:xfrm>
          <a:prstGeom prst="rect">
            <a:avLst/>
          </a:prstGeom>
          <a:noFill/>
        </p:spPr>
        <p:txBody>
          <a:bodyPr wrap="none" rtlCol="0">
            <a:spAutoFit/>
          </a:bodyPr>
          <a:lstStyle/>
          <a:p>
            <a:r>
              <a:rPr lang="zh-TW" altLang="en-US" sz="3600" b="1" i="1" dirty="0" smtClean="0">
                <a:solidFill>
                  <a:srgbClr val="FFFF00"/>
                </a:solidFill>
                <a:latin typeface="標楷體" panose="03000509000000000000" pitchFamily="65" charset="-120"/>
                <a:ea typeface="標楷體" panose="03000509000000000000" pitchFamily="65" charset="-120"/>
              </a:rPr>
              <a:t>數據不夠大</a:t>
            </a:r>
            <a:r>
              <a:rPr lang="zh-TW" altLang="en-US" sz="3600" b="1" i="1" dirty="0">
                <a:solidFill>
                  <a:srgbClr val="FFFF00"/>
                </a:solidFill>
                <a:latin typeface="標楷體" panose="03000509000000000000" pitchFamily="65" charset="-120"/>
                <a:ea typeface="標楷體" panose="03000509000000000000" pitchFamily="65" charset="-120"/>
              </a:rPr>
              <a:t>需要</a:t>
            </a:r>
            <a:r>
              <a:rPr lang="zh-TW" altLang="en-US" sz="3600" b="1" i="1" dirty="0" smtClean="0">
                <a:solidFill>
                  <a:srgbClr val="FFFF00"/>
                </a:solidFill>
                <a:latin typeface="標楷體" panose="03000509000000000000" pitchFamily="65" charset="-120"/>
                <a:ea typeface="標楷體" panose="03000509000000000000" pitchFamily="65" charset="-120"/>
              </a:rPr>
              <a:t>統計</a:t>
            </a:r>
            <a:endParaRPr lang="en-US" altLang="zh-TW" sz="3600" b="1" i="1" dirty="0" smtClean="0">
              <a:solidFill>
                <a:srgbClr val="FFFF00"/>
              </a:solidFill>
              <a:latin typeface="標楷體" panose="03000509000000000000" pitchFamily="65" charset="-120"/>
              <a:ea typeface="標楷體" panose="03000509000000000000" pitchFamily="65" charset="-120"/>
            </a:endParaRPr>
          </a:p>
          <a:p>
            <a:endParaRPr lang="en-US" altLang="zh-TW" sz="3600" b="1" i="1" dirty="0">
              <a:solidFill>
                <a:srgbClr val="FFFF00"/>
              </a:solidFill>
              <a:latin typeface="標楷體" panose="03000509000000000000" pitchFamily="65" charset="-120"/>
              <a:ea typeface="標楷體" panose="03000509000000000000" pitchFamily="65" charset="-120"/>
            </a:endParaRPr>
          </a:p>
          <a:p>
            <a:r>
              <a:rPr lang="zh-TW" altLang="en-US" sz="3600" b="1" i="1" dirty="0" smtClean="0">
                <a:solidFill>
                  <a:srgbClr val="FFFF00"/>
                </a:solidFill>
                <a:latin typeface="標楷體" panose="03000509000000000000" pitchFamily="65" charset="-120"/>
                <a:ea typeface="標楷體" panose="03000509000000000000" pitchFamily="65" charset="-120"/>
              </a:rPr>
              <a:t>甚至僅有一個數字也需要統計</a:t>
            </a:r>
            <a:r>
              <a:rPr lang="en-US" altLang="zh-TW" sz="3600" b="1" i="1" dirty="0" smtClean="0">
                <a:solidFill>
                  <a:srgbClr val="FFFF00"/>
                </a:solidFill>
                <a:latin typeface="標楷體" panose="03000509000000000000" pitchFamily="65" charset="-120"/>
                <a:ea typeface="標楷體" panose="03000509000000000000" pitchFamily="65" charset="-120"/>
              </a:rPr>
              <a:t>……</a:t>
            </a:r>
          </a:p>
        </p:txBody>
      </p:sp>
      <p:sp>
        <p:nvSpPr>
          <p:cNvPr id="2" name="日期版面配置區 1"/>
          <p:cNvSpPr>
            <a:spLocks noGrp="1"/>
          </p:cNvSpPr>
          <p:nvPr>
            <p:ph type="dt" sz="half" idx="10"/>
          </p:nvPr>
        </p:nvSpPr>
        <p:spPr/>
        <p:txBody>
          <a:bodyPr/>
          <a:lstStyle/>
          <a:p>
            <a:fld id="{BD6F8689-39AC-487B-9FAD-FBA2297D5468}"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11</a:t>
            </a:fld>
            <a:endParaRPr lang="zh-TW" altLang="en-US"/>
          </a:p>
        </p:txBody>
      </p:sp>
    </p:spTree>
    <p:extLst>
      <p:ext uri="{BB962C8B-B14F-4D97-AF65-F5344CB8AC3E}">
        <p14:creationId xmlns:p14="http://schemas.microsoft.com/office/powerpoint/2010/main" val="35173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標楷體" panose="03000509000000000000" pitchFamily="65" charset="-120"/>
                <a:ea typeface="標楷體" panose="03000509000000000000" pitchFamily="65" charset="-120"/>
              </a:rPr>
              <a:t>誤差、機率與統計</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norm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沒有附帶誤差的量測數值是無意義的。</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沒有附帶誤差的量測</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數值是否意味著量測是無窮精準</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也就是有無窮多有效數字</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某生問</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我用儀器量某個電壓，上面顯示</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是</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伏特，再量還是</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伏特，</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一直</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是</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5.0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伏特，這是否意味著沒有誤差</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其實這代表著你的儀器</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解析度</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(resolution)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不夠，其誤差值應小於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0.05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伏特，保守估計可用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0.05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伏特當誤差，否</a:t>
            </a:r>
            <a:r>
              <a:rPr lang="zh-TW" altLang="en-US" sz="2400" dirty="0" smtClean="0">
                <a:latin typeface="標楷體" panose="03000509000000000000" pitchFamily="65" charset="-120"/>
                <a:ea typeface="標楷體" panose="03000509000000000000" pitchFamily="65" charset="-120"/>
              </a:rPr>
              <a:t>則要用更高階析度的儀器。</a:t>
            </a:r>
            <a:endParaRPr lang="zh-TW" altLang="en-US" sz="2400" dirty="0">
              <a:latin typeface="標楷體" panose="03000509000000000000" pitchFamily="65" charset="-120"/>
              <a:ea typeface="標楷體" panose="03000509000000000000" pitchFamily="65" charset="-12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050" y="476672"/>
            <a:ext cx="2191122" cy="1048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659A4BA0-583B-4047-B08B-86C34ADA55A5}"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12</a:t>
            </a:fld>
            <a:endParaRPr lang="zh-TW" altLang="en-US"/>
          </a:p>
        </p:txBody>
      </p:sp>
    </p:spTree>
    <p:extLst>
      <p:ext uri="{BB962C8B-B14F-4D97-AF65-F5344CB8AC3E}">
        <p14:creationId xmlns:p14="http://schemas.microsoft.com/office/powerpoint/2010/main" val="3082408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標楷體" panose="03000509000000000000" pitchFamily="65" charset="-120"/>
                <a:ea typeface="標楷體" panose="03000509000000000000" pitchFamily="65" charset="-120"/>
              </a:rPr>
              <a:t>誤差、機率與統計</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a:xfrm>
            <a:off x="609600" y="1600200"/>
            <a:ext cx="7924800" cy="4853136"/>
          </a:xfrm>
        </p:spPr>
        <p:txBody>
          <a:bodyPr>
            <a:normAutofit fontScale="85000" lnSpcReduction="20000"/>
          </a:bodyPr>
          <a:lstStyle/>
          <a:p>
            <a:r>
              <a:rPr lang="zh-TW" altLang="en-US" sz="2400" dirty="0" smtClean="0">
                <a:latin typeface="標楷體" panose="03000509000000000000" pitchFamily="65" charset="-120"/>
                <a:ea typeface="標楷體" panose="03000509000000000000" pitchFamily="65" charset="-120"/>
              </a:rPr>
              <a:t>何謂誤差</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一個操作型定義</a:t>
            </a:r>
            <a:r>
              <a:rPr lang="en-US" altLang="zh-TW" sz="2400" dirty="0" smtClean="0">
                <a:latin typeface="標楷體" panose="03000509000000000000" pitchFamily="65" charset="-120"/>
                <a:ea typeface="標楷體" panose="03000509000000000000" pitchFamily="65" charset="-120"/>
              </a:rPr>
              <a:t>:</a:t>
            </a:r>
          </a:p>
          <a:p>
            <a:pPr lvl="1"/>
            <a:r>
              <a:rPr lang="zh-TW" altLang="en-US" sz="2400" dirty="0" smtClean="0">
                <a:latin typeface="標楷體" panose="03000509000000000000" pitchFamily="65" charset="-120"/>
                <a:ea typeface="標楷體" panose="03000509000000000000" pitchFamily="65" charset="-120"/>
              </a:rPr>
              <a:t>測量同一個東西，</a:t>
            </a:r>
            <a:r>
              <a:rPr lang="zh-TW" altLang="en-US" sz="2400" dirty="0">
                <a:latin typeface="標楷體" panose="03000509000000000000" pitchFamily="65" charset="-120"/>
                <a:ea typeface="標楷體" panose="03000509000000000000" pitchFamily="65" charset="-120"/>
              </a:rPr>
              <a:t>在相同之可控制條件下，大家測出來的數值都不太一樣</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可能很接近</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以此觀點，量測本身根本是一個機率問題</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量測值本身就是一個隨機變數</a:t>
            </a:r>
            <a:r>
              <a:rPr lang="zh-TW" altLang="en-US" sz="2400" dirty="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而機率就是統計之實際操作</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現代的資料分析無不使用機率統計之概念</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而結果之闡述也運用機率統計之語言</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要表現一個東西沒被偵測到</a:t>
            </a:r>
            <a:r>
              <a:rPr lang="en-US" altLang="zh-TW" sz="2400" dirty="0" smtClean="0">
                <a:latin typeface="標楷體" panose="03000509000000000000" pitchFamily="65" charset="-120"/>
                <a:ea typeface="標楷體" panose="03000509000000000000" pitchFamily="65" charset="-120"/>
              </a:rPr>
              <a:t>:There is no significant detection with 2</a:t>
            </a:r>
            <a:r>
              <a:rPr lang="el-GR" altLang="zh-TW" sz="2400" dirty="0" smtClean="0">
                <a:latin typeface="標楷體" panose="03000509000000000000" pitchFamily="65" charset="-120"/>
                <a:ea typeface="標楷體" panose="03000509000000000000" pitchFamily="65" charset="-120"/>
              </a:rPr>
              <a:t>σ</a:t>
            </a:r>
            <a:r>
              <a:rPr lang="en-US" altLang="zh-TW" sz="2400" dirty="0" smtClean="0">
                <a:latin typeface="標楷體" panose="03000509000000000000" pitchFamily="65" charset="-120"/>
                <a:ea typeface="標楷體" panose="03000509000000000000" pitchFamily="65" charset="-120"/>
              </a:rPr>
              <a:t> upper limit of 3.2.</a:t>
            </a:r>
          </a:p>
          <a:p>
            <a:pPr lvl="2"/>
            <a:r>
              <a:rPr lang="zh-TW" altLang="en-US" sz="2400" dirty="0" smtClean="0">
                <a:latin typeface="標楷體" panose="03000509000000000000" pitchFamily="65" charset="-120"/>
                <a:ea typeface="標楷體" panose="03000509000000000000" pitchFamily="65" charset="-120"/>
              </a:rPr>
              <a:t>白話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這個</a:t>
            </a:r>
            <a:r>
              <a:rPr lang="zh-TW" altLang="en-US" sz="2400" dirty="0">
                <a:latin typeface="標楷體" panose="03000509000000000000" pitchFamily="65" charset="-120"/>
                <a:ea typeface="標楷體" panose="03000509000000000000" pitchFamily="65" charset="-120"/>
              </a:rPr>
              <a:t>東西就算有</a:t>
            </a:r>
            <a:r>
              <a:rPr lang="zh-TW" altLang="en-US" sz="2400" dirty="0" smtClean="0">
                <a:latin typeface="標楷體" panose="03000509000000000000" pitchFamily="65" charset="-120"/>
                <a:ea typeface="標楷體" panose="03000509000000000000" pitchFamily="65" charset="-120"/>
              </a:rPr>
              <a:t>，他的值不會大於</a:t>
            </a:r>
            <a:r>
              <a:rPr lang="en-US" altLang="zh-TW" sz="2400" dirty="0" smtClean="0">
                <a:latin typeface="標楷體" panose="03000509000000000000" pitchFamily="65" charset="-120"/>
                <a:ea typeface="標楷體" panose="03000509000000000000" pitchFamily="65" charset="-120"/>
              </a:rPr>
              <a:t>3.2(</a:t>
            </a:r>
            <a:r>
              <a:rPr lang="zh-TW" altLang="en-US" sz="2400" dirty="0" smtClean="0">
                <a:latin typeface="標楷體" panose="03000509000000000000" pitchFamily="65" charset="-120"/>
                <a:ea typeface="標楷體" panose="03000509000000000000" pitchFamily="65" charset="-120"/>
              </a:rPr>
              <a:t>有</a:t>
            </a:r>
            <a:r>
              <a:rPr lang="en-US" altLang="zh-TW" sz="2400" dirty="0" smtClean="0">
                <a:latin typeface="標楷體" panose="03000509000000000000" pitchFamily="65" charset="-120"/>
                <a:ea typeface="標楷體" panose="03000509000000000000" pitchFamily="65" charset="-120"/>
              </a:rPr>
              <a:t>95%</a:t>
            </a:r>
            <a:r>
              <a:rPr lang="zh-TW" altLang="en-US" sz="2400" dirty="0" smtClean="0">
                <a:latin typeface="標楷體" panose="03000509000000000000" pitchFamily="65" charset="-120"/>
                <a:ea typeface="標楷體" panose="03000509000000000000" pitchFamily="65" charset="-120"/>
              </a:rPr>
              <a:t>以上之機率</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這是進入專業研究必須學習的。</a:t>
            </a:r>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76672"/>
            <a:ext cx="1188740" cy="88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AC3AC7B9-180A-4B37-B2B4-F3BF2A0DF8FA}"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13</a:t>
            </a:fld>
            <a:endParaRPr lang="zh-TW" altLang="en-US"/>
          </a:p>
        </p:txBody>
      </p:sp>
    </p:spTree>
    <p:extLst>
      <p:ext uri="{BB962C8B-B14F-4D97-AF65-F5344CB8AC3E}">
        <p14:creationId xmlns:p14="http://schemas.microsoft.com/office/powerpoint/2010/main" val="1123261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1840756"/>
            <a:ext cx="8032968" cy="2862322"/>
          </a:xfrm>
          <a:prstGeom prst="rect">
            <a:avLst/>
          </a:prstGeom>
          <a:noFill/>
        </p:spPr>
        <p:txBody>
          <a:bodyPr wrap="none" rtlCol="0">
            <a:spAutoFit/>
          </a:bodyPr>
          <a:lstStyle/>
          <a:p>
            <a:r>
              <a:rPr lang="zh-TW" altLang="en-US" sz="3600" b="1" i="1" dirty="0">
                <a:solidFill>
                  <a:srgbClr val="FFFF00"/>
                </a:solidFill>
                <a:latin typeface="標楷體" panose="03000509000000000000" pitchFamily="65" charset="-120"/>
                <a:ea typeface="標楷體" panose="03000509000000000000" pitchFamily="65" charset="-120"/>
              </a:rPr>
              <a:t>你</a:t>
            </a:r>
            <a:r>
              <a:rPr lang="zh-TW" altLang="en-US" sz="3600" b="1" i="1" dirty="0" smtClean="0">
                <a:solidFill>
                  <a:srgbClr val="FFFF00"/>
                </a:solidFill>
                <a:latin typeface="標楷體" panose="03000509000000000000" pitchFamily="65" charset="-120"/>
                <a:ea typeface="標楷體" panose="03000509000000000000" pitchFamily="65" charset="-120"/>
              </a:rPr>
              <a:t>以為你在規規矩矩的量測</a:t>
            </a:r>
            <a:r>
              <a:rPr lang="en-US" altLang="zh-TW" sz="3600" b="1" i="1" dirty="0" smtClean="0">
                <a:solidFill>
                  <a:srgbClr val="FFFF00"/>
                </a:solidFill>
                <a:latin typeface="標楷體" panose="03000509000000000000" pitchFamily="65" charset="-120"/>
                <a:ea typeface="標楷體" panose="03000509000000000000" pitchFamily="65" charset="-120"/>
              </a:rPr>
              <a:t>?</a:t>
            </a:r>
          </a:p>
          <a:p>
            <a:endParaRPr lang="en-US" altLang="zh-TW" sz="3600" b="1" i="1" dirty="0" smtClean="0">
              <a:solidFill>
                <a:srgbClr val="FFFF00"/>
              </a:solidFill>
              <a:latin typeface="標楷體" panose="03000509000000000000" pitchFamily="65" charset="-120"/>
              <a:ea typeface="標楷體" panose="03000509000000000000" pitchFamily="65" charset="-120"/>
            </a:endParaRPr>
          </a:p>
          <a:p>
            <a:r>
              <a:rPr lang="zh-TW" altLang="en-US" sz="3600" b="1" i="1" dirty="0" smtClean="0">
                <a:solidFill>
                  <a:srgbClr val="FFFF00"/>
                </a:solidFill>
                <a:latin typeface="標楷體" panose="03000509000000000000" pitchFamily="65" charset="-120"/>
                <a:ea typeface="標楷體" panose="03000509000000000000" pitchFamily="65" charset="-120"/>
              </a:rPr>
              <a:t>其實你根本是在一個機率分佈上取樣，</a:t>
            </a:r>
            <a:endParaRPr lang="en-US" altLang="zh-TW" sz="3600" b="1" i="1" dirty="0">
              <a:solidFill>
                <a:srgbClr val="FFFF00"/>
              </a:solidFill>
              <a:latin typeface="標楷體" panose="03000509000000000000" pitchFamily="65" charset="-120"/>
              <a:ea typeface="標楷體" panose="03000509000000000000" pitchFamily="65" charset="-120"/>
            </a:endParaRPr>
          </a:p>
          <a:p>
            <a:endParaRPr lang="en-US" altLang="zh-TW" sz="3600" b="1" i="1" dirty="0" smtClean="0">
              <a:solidFill>
                <a:srgbClr val="FFFF00"/>
              </a:solidFill>
              <a:latin typeface="標楷體" panose="03000509000000000000" pitchFamily="65" charset="-120"/>
              <a:ea typeface="標楷體" panose="03000509000000000000" pitchFamily="65" charset="-120"/>
            </a:endParaRPr>
          </a:p>
          <a:p>
            <a:r>
              <a:rPr lang="zh-TW" altLang="en-US" sz="3600" b="1" i="1" dirty="0" smtClean="0">
                <a:solidFill>
                  <a:srgbClr val="FFFF00"/>
                </a:solidFill>
                <a:latin typeface="標楷體" panose="03000509000000000000" pitchFamily="65" charset="-120"/>
                <a:ea typeface="標楷體" panose="03000509000000000000" pitchFamily="65" charset="-120"/>
              </a:rPr>
              <a:t>說實話，你根本是個投機分子</a:t>
            </a:r>
            <a:r>
              <a:rPr lang="en-US" altLang="zh-TW" sz="3600" b="1" i="1" dirty="0" smtClean="0">
                <a:solidFill>
                  <a:srgbClr val="FFFF00"/>
                </a:solidFill>
                <a:latin typeface="標楷體" panose="03000509000000000000" pitchFamily="65" charset="-120"/>
                <a:ea typeface="標楷體" panose="03000509000000000000" pitchFamily="65" charset="-120"/>
              </a:rPr>
              <a:t>……</a:t>
            </a:r>
          </a:p>
        </p:txBody>
      </p:sp>
      <p:sp>
        <p:nvSpPr>
          <p:cNvPr id="2" name="日期版面配置區 1"/>
          <p:cNvSpPr>
            <a:spLocks noGrp="1"/>
          </p:cNvSpPr>
          <p:nvPr>
            <p:ph type="dt" sz="half" idx="10"/>
          </p:nvPr>
        </p:nvSpPr>
        <p:spPr/>
        <p:txBody>
          <a:bodyPr/>
          <a:lstStyle/>
          <a:p>
            <a:fld id="{E9BF281C-0CEB-4580-A9FC-561ECE588CAA}"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14</a:t>
            </a:fld>
            <a:endParaRPr lang="zh-TW" altLang="en-US"/>
          </a:p>
        </p:txBody>
      </p:sp>
    </p:spTree>
    <p:extLst>
      <p:ext uri="{BB962C8B-B14F-4D97-AF65-F5344CB8AC3E}">
        <p14:creationId xmlns:p14="http://schemas.microsoft.com/office/powerpoint/2010/main" val="219298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1000"/>
                                        <p:tgtEl>
                                          <p:spTgt spid="4">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標楷體" panose="03000509000000000000" pitchFamily="65" charset="-120"/>
                <a:ea typeface="標楷體" panose="03000509000000000000" pitchFamily="65" charset="-120"/>
              </a:rPr>
              <a:t>誤差、機率與統計</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a:xfrm>
            <a:off x="323528" y="1600200"/>
            <a:ext cx="5402560" cy="4421088"/>
          </a:xfrm>
        </p:spPr>
        <p:txBody>
          <a:bodyPr>
            <a:normAutofit fontScale="77500" lnSpcReduction="20000"/>
          </a:bodyPr>
          <a:lstStyle/>
          <a:p>
            <a:r>
              <a:rPr lang="zh-TW" altLang="en-US" sz="2400" dirty="0">
                <a:latin typeface="標楷體" panose="03000509000000000000" pitchFamily="65" charset="-120"/>
                <a:ea typeface="標楷體" panose="03000509000000000000" pitchFamily="65" charset="-120"/>
              </a:rPr>
              <a:t>依此概念</a:t>
            </a:r>
            <a:r>
              <a:rPr lang="zh-TW" altLang="en-US" sz="2400" dirty="0" smtClean="0">
                <a:latin typeface="標楷體" panose="03000509000000000000" pitchFamily="65" charset="-120"/>
                <a:ea typeface="標楷體" panose="03000509000000000000" pitchFamily="65" charset="-120"/>
              </a:rPr>
              <a:t>，量測像是在一個機率分佈上取樣。</a:t>
            </a:r>
            <a:endParaRPr lang="en-US" altLang="zh-TW" sz="2400" dirty="0" smtClean="0">
              <a:latin typeface="標楷體" panose="03000509000000000000" pitchFamily="65" charset="-120"/>
              <a:ea typeface="標楷體" panose="03000509000000000000" pitchFamily="65" charset="-120"/>
            </a:endParaRPr>
          </a:p>
          <a:p>
            <a:pPr lvl="1"/>
            <a:r>
              <a:rPr lang="zh-TW" altLang="en-US" sz="2400" dirty="0" smtClean="0">
                <a:latin typeface="標楷體" panose="03000509000000000000" pitchFamily="65" charset="-120"/>
                <a:ea typeface="標楷體" panose="03000509000000000000" pitchFamily="65" charset="-120"/>
              </a:rPr>
              <a:t>也就是量測值不等於真實值。</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我們有量測值與誤差</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及其機率分佈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，我們應如何看待這些東西</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一個大家認可的假設</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我們的運氣不太好也不太</a:t>
            </a:r>
            <a:r>
              <a:rPr lang="zh-TW" altLang="en-US" sz="2400" dirty="0" smtClean="0">
                <a:latin typeface="標楷體" panose="03000509000000000000" pitchFamily="65" charset="-120"/>
                <a:ea typeface="標楷體" panose="03000509000000000000" pitchFamily="65" charset="-120"/>
              </a:rPr>
              <a:t>壞，因此</a:t>
            </a:r>
            <a:r>
              <a:rPr lang="en-US" altLang="zh-TW" sz="2400" dirty="0" smtClean="0">
                <a:latin typeface="標楷體" panose="03000509000000000000" pitchFamily="65" charset="-120"/>
                <a:ea typeface="標楷體" panose="03000509000000000000" pitchFamily="65" charset="-120"/>
              </a:rPr>
              <a:t>:</a:t>
            </a:r>
          </a:p>
          <a:p>
            <a:pPr lvl="1"/>
            <a:r>
              <a:rPr lang="zh-TW" altLang="en-US" sz="2400" dirty="0" smtClean="0">
                <a:latin typeface="標楷體" panose="03000509000000000000" pitchFamily="65" charset="-120"/>
                <a:ea typeface="標楷體" panose="03000509000000000000" pitchFamily="65" charset="-120"/>
              </a:rPr>
              <a:t>上述之機率分佈可視為真實值之機率分佈。</a:t>
            </a:r>
            <a:endParaRPr lang="en-US" altLang="zh-TW" sz="2400" dirty="0" smtClean="0">
              <a:latin typeface="標楷體" panose="03000509000000000000" pitchFamily="65" charset="-120"/>
              <a:ea typeface="標楷體" panose="03000509000000000000" pitchFamily="65" charset="-120"/>
            </a:endParaRPr>
          </a:p>
          <a:p>
            <a:pPr lvl="1"/>
            <a:r>
              <a:rPr lang="zh-TW" altLang="en-US" sz="2400" dirty="0" smtClean="0">
                <a:latin typeface="標楷體" panose="03000509000000000000" pitchFamily="65" charset="-120"/>
                <a:ea typeface="標楷體" panose="03000509000000000000" pitchFamily="65" charset="-120"/>
              </a:rPr>
              <a:t>我們的</a:t>
            </a:r>
            <a:r>
              <a:rPr lang="zh-TW" altLang="en-US" sz="2400" dirty="0">
                <a:latin typeface="標楷體" panose="03000509000000000000" pitchFamily="65" charset="-120"/>
                <a:ea typeface="標楷體" panose="03000509000000000000" pitchFamily="65" charset="-120"/>
              </a:rPr>
              <a:t>量測值通常是機率最大的那個值</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注意</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只是通常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所以，所謂</a:t>
            </a:r>
            <a:r>
              <a:rPr lang="zh-TW" altLang="en-US" sz="2400" dirty="0">
                <a:latin typeface="標楷體" panose="03000509000000000000" pitchFamily="65" charset="-120"/>
                <a:ea typeface="標楷體" panose="03000509000000000000" pitchFamily="65" charset="-120"/>
              </a:rPr>
              <a:t>量</a:t>
            </a:r>
            <a:r>
              <a:rPr lang="zh-TW" altLang="en-US" sz="2400" dirty="0" smtClean="0">
                <a:latin typeface="標楷體" panose="03000509000000000000" pitchFamily="65" charset="-120"/>
                <a:ea typeface="標楷體" panose="03000509000000000000" pitchFamily="65" charset="-120"/>
              </a:rPr>
              <a:t>測</a:t>
            </a:r>
            <a:r>
              <a:rPr lang="zh-TW" altLang="en-US" sz="2400" dirty="0">
                <a:latin typeface="標楷體" panose="03000509000000000000" pitchFamily="65" charset="-120"/>
                <a:ea typeface="標楷體" panose="03000509000000000000" pitchFamily="65" charset="-120"/>
              </a:rPr>
              <a:t>並無法量得真實的值，而是在量出真實值的機率分佈</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又可</a:t>
            </a:r>
            <a:r>
              <a:rPr lang="zh-TW" altLang="en-US" sz="2400" dirty="0" smtClean="0">
                <a:latin typeface="標楷體" panose="03000509000000000000" pitchFamily="65" charset="-120"/>
                <a:ea typeface="標楷體" panose="03000509000000000000" pitchFamily="65" charset="-120"/>
              </a:rPr>
              <a:t>稱</a:t>
            </a:r>
            <a:r>
              <a:rPr lang="zh-TW" altLang="en-US" sz="2400" dirty="0">
                <a:latin typeface="標楷體" panose="03000509000000000000" pitchFamily="65" charset="-120"/>
                <a:ea typeface="標楷體" panose="03000509000000000000" pitchFamily="65" charset="-120"/>
              </a:rPr>
              <a:t>做</a:t>
            </a:r>
            <a:r>
              <a:rPr lang="zh-TW" altLang="en-US" sz="2400" dirty="0" smtClean="0">
                <a:latin typeface="標楷體" panose="03000509000000000000" pitchFamily="65" charset="-120"/>
                <a:ea typeface="標楷體" panose="03000509000000000000" pitchFamily="65" charset="-120"/>
              </a:rPr>
              <a:t>拘</a:t>
            </a:r>
            <a:r>
              <a:rPr lang="zh-TW" altLang="en-US" sz="2400" dirty="0">
                <a:latin typeface="標楷體" panose="03000509000000000000" pitchFamily="65" charset="-120"/>
                <a:ea typeface="標楷體" panose="03000509000000000000" pitchFamily="65" charset="-120"/>
              </a:rPr>
              <a:t>限</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量測的越好，也就是誤差越小，是給真實的值做更好的拘限。</a:t>
            </a:r>
            <a:endParaRPr lang="en-US" altLang="zh-TW" sz="2400" dirty="0" smtClean="0">
              <a:latin typeface="標楷體" panose="03000509000000000000" pitchFamily="65" charset="-120"/>
              <a:ea typeface="標楷體" panose="03000509000000000000" pitchFamily="65" charset="-120"/>
            </a:endParaRPr>
          </a:p>
          <a:p>
            <a:pPr lvl="1"/>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grpSp>
        <p:nvGrpSpPr>
          <p:cNvPr id="6" name="群組 5"/>
          <p:cNvGrpSpPr/>
          <p:nvPr/>
        </p:nvGrpSpPr>
        <p:grpSpPr>
          <a:xfrm>
            <a:off x="5850726" y="3284538"/>
            <a:ext cx="2952750" cy="1768475"/>
            <a:chOff x="5867400" y="3284538"/>
            <a:chExt cx="2952750" cy="1768475"/>
          </a:xfrm>
        </p:grpSpPr>
        <p:sp>
          <p:nvSpPr>
            <p:cNvPr id="4" name="Rectangle 12"/>
            <p:cNvSpPr>
              <a:spLocks noChangeArrowheads="1"/>
            </p:cNvSpPr>
            <p:nvPr/>
          </p:nvSpPr>
          <p:spPr bwMode="auto">
            <a:xfrm>
              <a:off x="5867400" y="3284538"/>
              <a:ext cx="2952750" cy="1655762"/>
            </a:xfrm>
            <a:prstGeom prst="rect">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pic>
          <p:nvPicPr>
            <p:cNvPr id="5" name="Picture 11" descr="gau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284538"/>
              <a:ext cx="2808288"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 name="直線接點 15"/>
          <p:cNvCxnSpPr/>
          <p:nvPr/>
        </p:nvCxnSpPr>
        <p:spPr>
          <a:xfrm>
            <a:off x="7020272" y="4365104"/>
            <a:ext cx="0"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17" name="Oval 4"/>
          <p:cNvSpPr>
            <a:spLocks noChangeArrowheads="1"/>
          </p:cNvSpPr>
          <p:nvPr/>
        </p:nvSpPr>
        <p:spPr bwMode="auto">
          <a:xfrm rot="16200000">
            <a:off x="7300443" y="4257510"/>
            <a:ext cx="71438" cy="72311"/>
          </a:xfrm>
          <a:prstGeom prst="ellipse">
            <a:avLst/>
          </a:prstGeom>
          <a:solidFill>
            <a:srgbClr val="0070C0"/>
          </a:solidFill>
          <a:ln>
            <a:noFill/>
          </a:ln>
        </p:spPr>
        <p:txBody>
          <a:bodyPr wrap="none"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eaLnBrk="1" hangingPunct="1"/>
            <a:endParaRPr lang="zh-TW" altLang="en-US"/>
          </a:p>
        </p:txBody>
      </p:sp>
      <p:sp>
        <p:nvSpPr>
          <p:cNvPr id="18" name="Line 5"/>
          <p:cNvSpPr>
            <a:spLocks noChangeShapeType="1"/>
          </p:cNvSpPr>
          <p:nvPr/>
        </p:nvSpPr>
        <p:spPr bwMode="auto">
          <a:xfrm rot="16200000">
            <a:off x="7343314" y="3933304"/>
            <a:ext cx="0" cy="720722"/>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9" name="Line 7"/>
          <p:cNvSpPr>
            <a:spLocks noChangeShapeType="1"/>
          </p:cNvSpPr>
          <p:nvPr/>
        </p:nvSpPr>
        <p:spPr bwMode="auto">
          <a:xfrm rot="16200000">
            <a:off x="7632635" y="4293269"/>
            <a:ext cx="143671" cy="0"/>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0" name="Line 8"/>
          <p:cNvSpPr>
            <a:spLocks noChangeShapeType="1"/>
          </p:cNvSpPr>
          <p:nvPr/>
        </p:nvSpPr>
        <p:spPr bwMode="auto">
          <a:xfrm rot="16200000">
            <a:off x="6911118" y="4293269"/>
            <a:ext cx="143671" cy="0"/>
          </a:xfrm>
          <a:prstGeom prst="line">
            <a:avLst/>
          </a:prstGeom>
          <a:noFill/>
          <a:ln w="25400">
            <a:solidFill>
              <a:srgbClr val="0070C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 name="日期版面配置區 6"/>
          <p:cNvSpPr>
            <a:spLocks noGrp="1"/>
          </p:cNvSpPr>
          <p:nvPr>
            <p:ph type="dt" sz="half" idx="10"/>
          </p:nvPr>
        </p:nvSpPr>
        <p:spPr/>
        <p:txBody>
          <a:bodyPr/>
          <a:lstStyle/>
          <a:p>
            <a:fld id="{BE460480-6C21-47E8-989E-B03EF6677189}" type="datetime1">
              <a:rPr lang="zh-TW" altLang="en-US" smtClean="0"/>
              <a:t>2015/9/8</a:t>
            </a:fld>
            <a:endParaRPr lang="zh-TW" altLang="en-US"/>
          </a:p>
        </p:txBody>
      </p:sp>
      <p:sp>
        <p:nvSpPr>
          <p:cNvPr id="8" name="頁尾版面配置區 7"/>
          <p:cNvSpPr>
            <a:spLocks noGrp="1"/>
          </p:cNvSpPr>
          <p:nvPr>
            <p:ph type="ftr" sz="quarter" idx="11"/>
          </p:nvPr>
        </p:nvSpPr>
        <p:spPr/>
        <p:txBody>
          <a:bodyPr/>
          <a:lstStyle/>
          <a:p>
            <a:r>
              <a:rPr lang="zh-TW" altLang="en-US" smtClean="0"/>
              <a:t>大數據天文學</a:t>
            </a:r>
            <a:endParaRPr lang="zh-TW" altLang="en-US"/>
          </a:p>
        </p:txBody>
      </p:sp>
      <p:sp>
        <p:nvSpPr>
          <p:cNvPr id="9" name="投影片編號版面配置區 8"/>
          <p:cNvSpPr>
            <a:spLocks noGrp="1"/>
          </p:cNvSpPr>
          <p:nvPr>
            <p:ph type="sldNum" sz="quarter" idx="12"/>
          </p:nvPr>
        </p:nvSpPr>
        <p:spPr/>
        <p:txBody>
          <a:bodyPr/>
          <a:lstStyle/>
          <a:p>
            <a:fld id="{38A5F2AF-A334-42F2-9F77-00EB03103450}" type="slidenum">
              <a:rPr lang="zh-TW" altLang="en-US" smtClean="0"/>
              <a:t>15</a:t>
            </a:fld>
            <a:endParaRPr lang="zh-TW" altLang="en-US"/>
          </a:p>
        </p:txBody>
      </p:sp>
    </p:spTree>
    <p:extLst>
      <p:ext uri="{BB962C8B-B14F-4D97-AF65-F5344CB8AC3E}">
        <p14:creationId xmlns:p14="http://schemas.microsoft.com/office/powerpoint/2010/main" val="20827504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latin typeface="標楷體" panose="03000509000000000000" pitchFamily="65" charset="-120"/>
                <a:ea typeface="標楷體" panose="03000509000000000000" pitchFamily="65" charset="-120"/>
              </a:rPr>
              <a:t>估算誤差</a:t>
            </a:r>
          </a:p>
        </p:txBody>
      </p:sp>
      <p:sp>
        <p:nvSpPr>
          <p:cNvPr id="3" name="內容版面配置區 2"/>
          <p:cNvSpPr>
            <a:spLocks noGrp="1"/>
          </p:cNvSpPr>
          <p:nvPr>
            <p:ph sz="quarter" idx="13"/>
          </p:nvPr>
        </p:nvSpPr>
        <p:spPr>
          <a:xfrm>
            <a:off x="609600" y="1600200"/>
            <a:ext cx="7924800" cy="4853136"/>
          </a:xfrm>
        </p:spPr>
        <p:txBody>
          <a:bodyPr>
            <a:normAutofit/>
          </a:bodyPr>
          <a:lstStyle/>
          <a:p>
            <a:r>
              <a:rPr lang="zh-TW" altLang="en-US" sz="2400" dirty="0" smtClean="0">
                <a:latin typeface="標楷體" panose="03000509000000000000" pitchFamily="65" charset="-120"/>
                <a:ea typeface="標楷體" panose="03000509000000000000" pitchFamily="65" charset="-120"/>
              </a:rPr>
              <a:t>誤差如此重要，如何估算誤差</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以下是一種方式</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如果可進行多次量測</a:t>
            </a:r>
            <a:r>
              <a:rPr lang="zh-TW" altLang="en-US" sz="2400" dirty="0" smtClean="0">
                <a:latin typeface="標楷體" panose="03000509000000000000" pitchFamily="65" charset="-120"/>
                <a:ea typeface="標楷體" panose="03000509000000000000" pitchFamily="65" charset="-120"/>
              </a:rPr>
              <a:t>，測得值為</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而真實的值</a:t>
            </a:r>
            <a:r>
              <a:rPr lang="zh-TW" altLang="en-US" sz="2400" dirty="0" smtClean="0">
                <a:latin typeface="標楷體" panose="03000509000000000000" pitchFamily="65" charset="-120"/>
                <a:ea typeface="標楷體" panose="03000509000000000000" pitchFamily="65" charset="-120"/>
              </a:rPr>
              <a:t>為   ，我們可以算量測值與真實值之平均差距</a:t>
            </a:r>
            <a:r>
              <a:rPr lang="en-US" altLang="zh-TW" sz="2400" dirty="0" smtClean="0">
                <a:latin typeface="標楷體" panose="03000509000000000000" pitchFamily="65" charset="-120"/>
                <a:ea typeface="標楷體" panose="03000509000000000000" pitchFamily="65" charset="-120"/>
              </a:rPr>
              <a:t>:</a:t>
            </a:r>
          </a:p>
          <a:p>
            <a:pPr marL="0" indent="0">
              <a:buNone/>
            </a:pP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但是我們不喜歡絕對值，因為它有不可微分點，因此改用</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就是誤差</a:t>
            </a:r>
            <a:r>
              <a:rPr lang="en-US" altLang="zh-TW" sz="2400" dirty="0" smtClean="0">
                <a:latin typeface="標楷體" panose="03000509000000000000" pitchFamily="65" charset="-120"/>
                <a:ea typeface="標楷體" panose="03000509000000000000" pitchFamily="65" charset="-120"/>
              </a:rPr>
              <a:t>(error)</a:t>
            </a:r>
            <a:r>
              <a:rPr lang="zh-TW" altLang="en-US" sz="2400" dirty="0" smtClean="0">
                <a:latin typeface="標楷體" panose="03000509000000000000" pitchFamily="65" charset="-120"/>
                <a:ea typeface="標楷體" panose="03000509000000000000" pitchFamily="65" charset="-120"/>
              </a:rPr>
              <a:t>，又有人稱其為標準差</a:t>
            </a:r>
            <a:r>
              <a:rPr lang="en-US" altLang="zh-TW" sz="2400" dirty="0" smtClean="0">
                <a:latin typeface="標楷體" panose="03000509000000000000" pitchFamily="65" charset="-120"/>
                <a:ea typeface="標楷體" panose="03000509000000000000" pitchFamily="65" charset="-120"/>
              </a:rPr>
              <a:t>(standard deviation)</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又稱變異數</a:t>
            </a:r>
            <a:r>
              <a:rPr lang="en-US" altLang="zh-TW" sz="2400" dirty="0" smtClean="0">
                <a:latin typeface="標楷體" panose="03000509000000000000" pitchFamily="65" charset="-120"/>
                <a:ea typeface="標楷體" panose="03000509000000000000" pitchFamily="65" charset="-120"/>
              </a:rPr>
              <a:t>(variance)</a:t>
            </a: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3632509811"/>
              </p:ext>
            </p:extLst>
          </p:nvPr>
        </p:nvGraphicFramePr>
        <p:xfrm>
          <a:off x="3159125" y="3163888"/>
          <a:ext cx="1495425" cy="841375"/>
        </p:xfrm>
        <a:graphic>
          <a:graphicData uri="http://schemas.openxmlformats.org/presentationml/2006/ole">
            <mc:AlternateContent xmlns:mc="http://schemas.openxmlformats.org/markup-compatibility/2006">
              <mc:Choice xmlns:v="urn:schemas-microsoft-com:vml" Requires="v">
                <p:oleObj spid="_x0000_s1400" name="Equation" r:id="rId3" imgW="850680" imgH="431640" progId="Equation.DSMT4">
                  <p:embed/>
                </p:oleObj>
              </mc:Choice>
              <mc:Fallback>
                <p:oleObj name="Equation" r:id="rId3" imgW="850680" imgH="431640" progId="Equation.DSMT4">
                  <p:embed/>
                  <p:pic>
                    <p:nvPicPr>
                      <p:cNvPr id="0" name="Object 4"/>
                      <p:cNvPicPr>
                        <a:picLocks noChangeAspect="1" noChangeArrowheads="1"/>
                      </p:cNvPicPr>
                      <p:nvPr/>
                    </p:nvPicPr>
                    <p:blipFill>
                      <a:blip r:embed="rId4"/>
                      <a:srcRect/>
                      <a:stretch>
                        <a:fillRect/>
                      </a:stretch>
                    </p:blipFill>
                    <p:spPr bwMode="auto">
                      <a:xfrm>
                        <a:off x="3159125" y="3163888"/>
                        <a:ext cx="1495425" cy="841375"/>
                      </a:xfrm>
                      <a:prstGeom prst="rect">
                        <a:avLst/>
                      </a:prstGeom>
                      <a:noFill/>
                      <a:ln>
                        <a:noFill/>
                      </a:ln>
                      <a:effec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215517890"/>
              </p:ext>
            </p:extLst>
          </p:nvPr>
        </p:nvGraphicFramePr>
        <p:xfrm>
          <a:off x="5436096" y="2042617"/>
          <a:ext cx="1855787" cy="522287"/>
        </p:xfrm>
        <a:graphic>
          <a:graphicData uri="http://schemas.openxmlformats.org/presentationml/2006/ole">
            <mc:AlternateContent xmlns:mc="http://schemas.openxmlformats.org/markup-compatibility/2006">
              <mc:Choice xmlns:v="urn:schemas-microsoft-com:vml" Requires="v">
                <p:oleObj spid="_x0000_s1401" name="Equation" r:id="rId5" imgW="901440" imgH="228600" progId="Equation.DSMT4">
                  <p:embed/>
                </p:oleObj>
              </mc:Choice>
              <mc:Fallback>
                <p:oleObj name="Equation" r:id="rId5" imgW="901440" imgH="228600" progId="Equation.DSMT4">
                  <p:embed/>
                  <p:pic>
                    <p:nvPicPr>
                      <p:cNvPr id="0" name=""/>
                      <p:cNvPicPr>
                        <a:picLocks noChangeAspect="1" noChangeArrowheads="1"/>
                      </p:cNvPicPr>
                      <p:nvPr/>
                    </p:nvPicPr>
                    <p:blipFill>
                      <a:blip r:embed="rId6"/>
                      <a:srcRect/>
                      <a:stretch>
                        <a:fillRect/>
                      </a:stretch>
                    </p:blipFill>
                    <p:spPr bwMode="auto">
                      <a:xfrm>
                        <a:off x="5436096" y="2042617"/>
                        <a:ext cx="185578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2401594594"/>
              </p:ext>
            </p:extLst>
          </p:nvPr>
        </p:nvGraphicFramePr>
        <p:xfrm>
          <a:off x="2949575" y="2618681"/>
          <a:ext cx="392113" cy="522287"/>
        </p:xfrm>
        <a:graphic>
          <a:graphicData uri="http://schemas.openxmlformats.org/presentationml/2006/ole">
            <mc:AlternateContent xmlns:mc="http://schemas.openxmlformats.org/markup-compatibility/2006">
              <mc:Choice xmlns:v="urn:schemas-microsoft-com:vml" Requires="v">
                <p:oleObj spid="_x0000_s1402" name="Equation" r:id="rId7" imgW="190440" imgH="228600" progId="Equation.DSMT4">
                  <p:embed/>
                </p:oleObj>
              </mc:Choice>
              <mc:Fallback>
                <p:oleObj name="Equation" r:id="rId7" imgW="190440" imgH="228600" progId="Equation.DSMT4">
                  <p:embed/>
                  <p:pic>
                    <p:nvPicPr>
                      <p:cNvPr id="0" name="物件 4"/>
                      <p:cNvPicPr>
                        <a:picLocks noChangeAspect="1" noChangeArrowheads="1"/>
                      </p:cNvPicPr>
                      <p:nvPr/>
                    </p:nvPicPr>
                    <p:blipFill>
                      <a:blip r:embed="rId8"/>
                      <a:srcRect/>
                      <a:stretch>
                        <a:fillRect/>
                      </a:stretch>
                    </p:blipFill>
                    <p:spPr bwMode="auto">
                      <a:xfrm>
                        <a:off x="2949575" y="2618681"/>
                        <a:ext cx="392113"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1165065168"/>
              </p:ext>
            </p:extLst>
          </p:nvPr>
        </p:nvGraphicFramePr>
        <p:xfrm>
          <a:off x="2871788" y="4581525"/>
          <a:ext cx="2298700" cy="841375"/>
        </p:xfrm>
        <a:graphic>
          <a:graphicData uri="http://schemas.openxmlformats.org/presentationml/2006/ole">
            <mc:AlternateContent xmlns:mc="http://schemas.openxmlformats.org/markup-compatibility/2006">
              <mc:Choice xmlns:v="urn:schemas-microsoft-com:vml" Requires="v">
                <p:oleObj spid="_x0000_s1403" name="Equation" r:id="rId9" imgW="1307880" imgH="431640" progId="Equation.DSMT4">
                  <p:embed/>
                </p:oleObj>
              </mc:Choice>
              <mc:Fallback>
                <p:oleObj name="Equation" r:id="rId9" imgW="1307880" imgH="431640" progId="Equation.DSMT4">
                  <p:embed/>
                  <p:pic>
                    <p:nvPicPr>
                      <p:cNvPr id="0" name="物件 3"/>
                      <p:cNvPicPr>
                        <a:picLocks noChangeAspect="1" noChangeArrowheads="1"/>
                      </p:cNvPicPr>
                      <p:nvPr/>
                    </p:nvPicPr>
                    <p:blipFill>
                      <a:blip r:embed="rId10"/>
                      <a:srcRect/>
                      <a:stretch>
                        <a:fillRect/>
                      </a:stretch>
                    </p:blipFill>
                    <p:spPr bwMode="auto">
                      <a:xfrm>
                        <a:off x="2871788" y="4581525"/>
                        <a:ext cx="22987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3416852057"/>
              </p:ext>
            </p:extLst>
          </p:nvPr>
        </p:nvGraphicFramePr>
        <p:xfrm>
          <a:off x="1043608" y="5407372"/>
          <a:ext cx="357187" cy="469900"/>
        </p:xfrm>
        <a:graphic>
          <a:graphicData uri="http://schemas.openxmlformats.org/presentationml/2006/ole">
            <mc:AlternateContent xmlns:mc="http://schemas.openxmlformats.org/markup-compatibility/2006">
              <mc:Choice xmlns:v="urn:schemas-microsoft-com:vml" Requires="v">
                <p:oleObj spid="_x0000_s1404" name="Equation" r:id="rId11" imgW="203040" imgH="241200" progId="Equation.DSMT4">
                  <p:embed/>
                </p:oleObj>
              </mc:Choice>
              <mc:Fallback>
                <p:oleObj name="Equation" r:id="rId11" imgW="203040" imgH="241200" progId="Equation.DSMT4">
                  <p:embed/>
                  <p:pic>
                    <p:nvPicPr>
                      <p:cNvPr id="0" name="物件 6"/>
                      <p:cNvPicPr>
                        <a:picLocks noChangeAspect="1" noChangeArrowheads="1"/>
                      </p:cNvPicPr>
                      <p:nvPr/>
                    </p:nvPicPr>
                    <p:blipFill>
                      <a:blip r:embed="rId12"/>
                      <a:srcRect/>
                      <a:stretch>
                        <a:fillRect/>
                      </a:stretch>
                    </p:blipFill>
                    <p:spPr bwMode="auto">
                      <a:xfrm>
                        <a:off x="1043608" y="5407372"/>
                        <a:ext cx="3571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1064842628"/>
              </p:ext>
            </p:extLst>
          </p:nvPr>
        </p:nvGraphicFramePr>
        <p:xfrm>
          <a:off x="2915816" y="5805264"/>
          <a:ext cx="357187" cy="469900"/>
        </p:xfrm>
        <a:graphic>
          <a:graphicData uri="http://schemas.openxmlformats.org/presentationml/2006/ole">
            <mc:AlternateContent xmlns:mc="http://schemas.openxmlformats.org/markup-compatibility/2006">
              <mc:Choice xmlns:v="urn:schemas-microsoft-com:vml" Requires="v">
                <p:oleObj spid="_x0000_s1405" name="Equation" r:id="rId13" imgW="203040" imgH="241200" progId="Equation.DSMT4">
                  <p:embed/>
                </p:oleObj>
              </mc:Choice>
              <mc:Fallback>
                <p:oleObj name="Equation" r:id="rId13" imgW="203040" imgH="241200" progId="Equation.DSMT4">
                  <p:embed/>
                  <p:pic>
                    <p:nvPicPr>
                      <p:cNvPr id="0" name="物件 7"/>
                      <p:cNvPicPr>
                        <a:picLocks noChangeAspect="1" noChangeArrowheads="1"/>
                      </p:cNvPicPr>
                      <p:nvPr/>
                    </p:nvPicPr>
                    <p:blipFill>
                      <a:blip r:embed="rId14"/>
                      <a:srcRect/>
                      <a:stretch>
                        <a:fillRect/>
                      </a:stretch>
                    </p:blipFill>
                    <p:spPr bwMode="auto">
                      <a:xfrm>
                        <a:off x="2915816" y="5805264"/>
                        <a:ext cx="3571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45" name="Picture 3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95911" y="332656"/>
            <a:ext cx="1711077" cy="1281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日期版面配置區 9"/>
          <p:cNvSpPr>
            <a:spLocks noGrp="1"/>
          </p:cNvSpPr>
          <p:nvPr>
            <p:ph type="dt" sz="half" idx="10"/>
          </p:nvPr>
        </p:nvSpPr>
        <p:spPr/>
        <p:txBody>
          <a:bodyPr/>
          <a:lstStyle/>
          <a:p>
            <a:fld id="{DB7B160B-5AA7-44F5-B5F2-48C9FDA231B2}" type="datetime1">
              <a:rPr lang="zh-TW" altLang="en-US" smtClean="0"/>
              <a:t>2015/9/8</a:t>
            </a:fld>
            <a:endParaRPr lang="zh-TW" altLang="en-US"/>
          </a:p>
        </p:txBody>
      </p:sp>
      <p:sp>
        <p:nvSpPr>
          <p:cNvPr id="11" name="頁尾版面配置區 10"/>
          <p:cNvSpPr>
            <a:spLocks noGrp="1"/>
          </p:cNvSpPr>
          <p:nvPr>
            <p:ph type="ftr" sz="quarter" idx="11"/>
          </p:nvPr>
        </p:nvSpPr>
        <p:spPr/>
        <p:txBody>
          <a:bodyPr/>
          <a:lstStyle/>
          <a:p>
            <a:r>
              <a:rPr lang="zh-TW" altLang="en-US" smtClean="0"/>
              <a:t>大數據天文學</a:t>
            </a:r>
            <a:endParaRPr lang="zh-TW" altLang="en-US"/>
          </a:p>
        </p:txBody>
      </p:sp>
      <p:sp>
        <p:nvSpPr>
          <p:cNvPr id="12" name="投影片編號版面配置區 11"/>
          <p:cNvSpPr>
            <a:spLocks noGrp="1"/>
          </p:cNvSpPr>
          <p:nvPr>
            <p:ph type="sldNum" sz="quarter" idx="12"/>
          </p:nvPr>
        </p:nvSpPr>
        <p:spPr/>
        <p:txBody>
          <a:bodyPr/>
          <a:lstStyle/>
          <a:p>
            <a:fld id="{38A5F2AF-A334-42F2-9F77-00EB03103450}" type="slidenum">
              <a:rPr lang="zh-TW" altLang="en-US" smtClean="0"/>
              <a:t>16</a:t>
            </a:fld>
            <a:endParaRPr lang="zh-TW" altLang="en-US"/>
          </a:p>
        </p:txBody>
      </p:sp>
    </p:spTree>
    <p:extLst>
      <p:ext uri="{BB962C8B-B14F-4D97-AF65-F5344CB8AC3E}">
        <p14:creationId xmlns:p14="http://schemas.microsoft.com/office/powerpoint/2010/main" val="34696611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latin typeface="標楷體" panose="03000509000000000000" pitchFamily="65" charset="-120"/>
                <a:ea typeface="標楷體" panose="03000509000000000000" pitchFamily="65" charset="-120"/>
              </a:rPr>
              <a:t>估算誤差</a:t>
            </a:r>
          </a:p>
        </p:txBody>
      </p:sp>
      <p:sp>
        <p:nvSpPr>
          <p:cNvPr id="3" name="內容版面配置區 2"/>
          <p:cNvSpPr>
            <a:spLocks noGrp="1"/>
          </p:cNvSpPr>
          <p:nvPr>
            <p:ph sz="quarter" idx="13"/>
          </p:nvPr>
        </p:nvSpPr>
        <p:spPr>
          <a:xfrm>
            <a:off x="609600" y="1600200"/>
            <a:ext cx="7924800" cy="4637112"/>
          </a:xfrm>
        </p:spPr>
        <p:txBody>
          <a:bodyPr>
            <a:normAutofit lnSpcReduction="10000"/>
          </a:bodyPr>
          <a:lstStyle/>
          <a:p>
            <a:r>
              <a:rPr lang="zh-TW" altLang="en-US" sz="2400" dirty="0">
                <a:latin typeface="標楷體" panose="03000509000000000000" pitchFamily="65" charset="-120"/>
                <a:ea typeface="標楷體" panose="03000509000000000000" pitchFamily="65" charset="-120"/>
              </a:rPr>
              <a:t>但上述的式子不能用，因為真實</a:t>
            </a:r>
            <a:r>
              <a:rPr lang="zh-TW" altLang="en-US" sz="2400" dirty="0" smtClean="0">
                <a:latin typeface="標楷體" panose="03000509000000000000" pitchFamily="65" charset="-120"/>
                <a:ea typeface="標楷體" panose="03000509000000000000" pitchFamily="65" charset="-120"/>
              </a:rPr>
              <a:t>值  未知。</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我們可以先算</a:t>
            </a:r>
            <a:r>
              <a:rPr lang="zh-TW" altLang="en-US" sz="2400" dirty="0" smtClean="0">
                <a:latin typeface="標楷體" panose="03000509000000000000" pitchFamily="65" charset="-120"/>
                <a:ea typeface="標楷體" panose="03000509000000000000" pitchFamily="65" charset="-120"/>
              </a:rPr>
              <a:t>平均值</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用平均值取代真實值好嗎</a:t>
            </a:r>
            <a:r>
              <a:rPr lang="en-US" altLang="zh-TW" sz="2400" dirty="0" smtClean="0">
                <a:latin typeface="標楷體" panose="03000509000000000000" pitchFamily="65" charset="-120"/>
                <a:ea typeface="標楷體" panose="03000509000000000000" pitchFamily="65" charset="-120"/>
              </a:rPr>
              <a:t>?</a:t>
            </a:r>
          </a:p>
          <a:p>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不好，因為在有限的量測次數下</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這個比較好</a:t>
            </a:r>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在</a:t>
            </a:r>
            <a:r>
              <a:rPr lang="zh-TW" altLang="en-US" sz="2400" dirty="0">
                <a:latin typeface="標楷體" panose="03000509000000000000" pitchFamily="65" charset="-120"/>
                <a:ea typeface="標楷體" panose="03000509000000000000" pitchFamily="65" charset="-120"/>
              </a:rPr>
              <a:t>數學上</a:t>
            </a: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稱之為</a:t>
            </a:r>
            <a:r>
              <a:rPr lang="zh-TW" altLang="en-US" sz="2400" dirty="0" smtClean="0">
                <a:latin typeface="標楷體" panose="03000509000000000000" pitchFamily="65" charset="-120"/>
                <a:ea typeface="標楷體" panose="03000509000000000000" pitchFamily="65" charset="-120"/>
              </a:rPr>
              <a:t>   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unbiased estimator.</a:t>
            </a: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890248228"/>
              </p:ext>
            </p:extLst>
          </p:nvPr>
        </p:nvGraphicFramePr>
        <p:xfrm>
          <a:off x="3635895" y="2524142"/>
          <a:ext cx="945629" cy="595246"/>
        </p:xfrm>
        <a:graphic>
          <a:graphicData uri="http://schemas.openxmlformats.org/presentationml/2006/ole">
            <mc:AlternateContent xmlns:mc="http://schemas.openxmlformats.org/markup-compatibility/2006">
              <mc:Choice xmlns:v="urn:schemas-microsoft-com:vml" Requires="v">
                <p:oleObj spid="_x0000_s2469" name="Equation" r:id="rId3" imgW="761760" imgH="431640" progId="Equation.DSMT4">
                  <p:embed/>
                </p:oleObj>
              </mc:Choice>
              <mc:Fallback>
                <p:oleObj name="Equation" r:id="rId3" imgW="761760" imgH="431640" progId="Equation.DSMT4">
                  <p:embed/>
                  <p:pic>
                    <p:nvPicPr>
                      <p:cNvPr id="0" name=""/>
                      <p:cNvPicPr>
                        <a:picLocks noChangeAspect="1" noChangeArrowheads="1"/>
                      </p:cNvPicPr>
                      <p:nvPr/>
                    </p:nvPicPr>
                    <p:blipFill>
                      <a:blip r:embed="rId4"/>
                      <a:srcRect/>
                      <a:stretch>
                        <a:fillRect/>
                      </a:stretch>
                    </p:blipFill>
                    <p:spPr bwMode="auto">
                      <a:xfrm>
                        <a:off x="3635895" y="2524142"/>
                        <a:ext cx="945629" cy="595246"/>
                      </a:xfrm>
                      <a:prstGeom prst="rect">
                        <a:avLst/>
                      </a:prstGeom>
                      <a:noFill/>
                      <a:ln>
                        <a:noFill/>
                      </a:ln>
                      <a:effec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2424582043"/>
              </p:ext>
            </p:extLst>
          </p:nvPr>
        </p:nvGraphicFramePr>
        <p:xfrm>
          <a:off x="5652120" y="1556792"/>
          <a:ext cx="392113" cy="522287"/>
        </p:xfrm>
        <a:graphic>
          <a:graphicData uri="http://schemas.openxmlformats.org/presentationml/2006/ole">
            <mc:AlternateContent xmlns:mc="http://schemas.openxmlformats.org/markup-compatibility/2006">
              <mc:Choice xmlns:v="urn:schemas-microsoft-com:vml" Requires="v">
                <p:oleObj spid="_x0000_s2470" name="Equation" r:id="rId5" imgW="190440" imgH="228600" progId="Equation.DSMT4">
                  <p:embed/>
                </p:oleObj>
              </mc:Choice>
              <mc:Fallback>
                <p:oleObj name="Equation" r:id="rId5" imgW="190440" imgH="228600" progId="Equation.DSMT4">
                  <p:embed/>
                  <p:pic>
                    <p:nvPicPr>
                      <p:cNvPr id="0" name=""/>
                      <p:cNvPicPr>
                        <a:picLocks noChangeAspect="1" noChangeArrowheads="1"/>
                      </p:cNvPicPr>
                      <p:nvPr/>
                    </p:nvPicPr>
                    <p:blipFill>
                      <a:blip r:embed="rId6"/>
                      <a:srcRect/>
                      <a:stretch>
                        <a:fillRect/>
                      </a:stretch>
                    </p:blipFill>
                    <p:spPr bwMode="auto">
                      <a:xfrm>
                        <a:off x="5652120" y="1556792"/>
                        <a:ext cx="392113" cy="522287"/>
                      </a:xfrm>
                      <a:prstGeom prst="rect">
                        <a:avLst/>
                      </a:prstGeom>
                      <a:noFill/>
                      <a:ln>
                        <a:noFill/>
                      </a:ln>
                      <a:effec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3439411461"/>
              </p:ext>
            </p:extLst>
          </p:nvPr>
        </p:nvGraphicFramePr>
        <p:xfrm>
          <a:off x="3635896" y="3454395"/>
          <a:ext cx="1128192" cy="589984"/>
        </p:xfrm>
        <a:graphic>
          <a:graphicData uri="http://schemas.openxmlformats.org/presentationml/2006/ole">
            <mc:AlternateContent xmlns:mc="http://schemas.openxmlformats.org/markup-compatibility/2006">
              <mc:Choice xmlns:v="urn:schemas-microsoft-com:vml" Requires="v">
                <p:oleObj spid="_x0000_s2471" name="Equation" r:id="rId7" imgW="914400" imgH="431640" progId="Equation.DSMT4">
                  <p:embed/>
                </p:oleObj>
              </mc:Choice>
              <mc:Fallback>
                <p:oleObj name="Equation" r:id="rId7" imgW="914400" imgH="431640" progId="Equation.DSMT4">
                  <p:embed/>
                  <p:pic>
                    <p:nvPicPr>
                      <p:cNvPr id="0" name=""/>
                      <p:cNvPicPr>
                        <a:picLocks noChangeAspect="1" noChangeArrowheads="1"/>
                      </p:cNvPicPr>
                      <p:nvPr/>
                    </p:nvPicPr>
                    <p:blipFill>
                      <a:blip r:embed="rId8"/>
                      <a:srcRect/>
                      <a:stretch>
                        <a:fillRect/>
                      </a:stretch>
                    </p:blipFill>
                    <p:spPr bwMode="auto">
                      <a:xfrm>
                        <a:off x="3635896" y="3454395"/>
                        <a:ext cx="1128192" cy="589984"/>
                      </a:xfrm>
                      <a:prstGeom prst="rect">
                        <a:avLst/>
                      </a:prstGeom>
                      <a:noFill/>
                      <a:ln>
                        <a:noFill/>
                      </a:ln>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2960763194"/>
              </p:ext>
            </p:extLst>
          </p:nvPr>
        </p:nvGraphicFramePr>
        <p:xfrm>
          <a:off x="5436096" y="4005064"/>
          <a:ext cx="758825" cy="444500"/>
        </p:xfrm>
        <a:graphic>
          <a:graphicData uri="http://schemas.openxmlformats.org/presentationml/2006/ole">
            <mc:AlternateContent xmlns:mc="http://schemas.openxmlformats.org/markup-compatibility/2006">
              <mc:Choice xmlns:v="urn:schemas-microsoft-com:vml" Requires="v">
                <p:oleObj spid="_x0000_s2472" name="Equation" r:id="rId9" imgW="431640" imgH="228600" progId="Equation.DSMT4">
                  <p:embed/>
                </p:oleObj>
              </mc:Choice>
              <mc:Fallback>
                <p:oleObj name="Equation" r:id="rId9" imgW="431640" imgH="228600" progId="Equation.DSMT4">
                  <p:embed/>
                  <p:pic>
                    <p:nvPicPr>
                      <p:cNvPr id="0" name=""/>
                      <p:cNvPicPr>
                        <a:picLocks noChangeAspect="1" noChangeArrowheads="1"/>
                      </p:cNvPicPr>
                      <p:nvPr/>
                    </p:nvPicPr>
                    <p:blipFill>
                      <a:blip r:embed="rId10"/>
                      <a:srcRect/>
                      <a:stretch>
                        <a:fillRect/>
                      </a:stretch>
                    </p:blipFill>
                    <p:spPr bwMode="auto">
                      <a:xfrm>
                        <a:off x="5436096" y="4005064"/>
                        <a:ext cx="7588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440388153"/>
              </p:ext>
            </p:extLst>
          </p:nvPr>
        </p:nvGraphicFramePr>
        <p:xfrm>
          <a:off x="3131840" y="4653136"/>
          <a:ext cx="1652885" cy="571188"/>
        </p:xfrm>
        <a:graphic>
          <a:graphicData uri="http://schemas.openxmlformats.org/presentationml/2006/ole">
            <mc:AlternateContent xmlns:mc="http://schemas.openxmlformats.org/markup-compatibility/2006">
              <mc:Choice xmlns:v="urn:schemas-microsoft-com:vml" Requires="v">
                <p:oleObj spid="_x0000_s2473" name="Equation" r:id="rId11" imgW="1384200" imgH="431640" progId="Equation.DSMT4">
                  <p:embed/>
                </p:oleObj>
              </mc:Choice>
              <mc:Fallback>
                <p:oleObj name="Equation" r:id="rId11" imgW="1384200" imgH="431640" progId="Equation.DSMT4">
                  <p:embed/>
                  <p:pic>
                    <p:nvPicPr>
                      <p:cNvPr id="0" name=""/>
                      <p:cNvPicPr>
                        <a:picLocks noChangeAspect="1" noChangeArrowheads="1"/>
                      </p:cNvPicPr>
                      <p:nvPr/>
                    </p:nvPicPr>
                    <p:blipFill>
                      <a:blip r:embed="rId12"/>
                      <a:srcRect/>
                      <a:stretch>
                        <a:fillRect/>
                      </a:stretch>
                    </p:blipFill>
                    <p:spPr bwMode="auto">
                      <a:xfrm>
                        <a:off x="3131840" y="4653136"/>
                        <a:ext cx="1652885" cy="571188"/>
                      </a:xfrm>
                      <a:prstGeom prst="rect">
                        <a:avLst/>
                      </a:prstGeom>
                      <a:noFill/>
                      <a:ln>
                        <a:noFill/>
                      </a:ln>
                    </p:spPr>
                  </p:pic>
                </p:oleObj>
              </mc:Fallback>
            </mc:AlternateContent>
          </a:graphicData>
        </a:graphic>
      </p:graphicFrame>
      <p:graphicFrame>
        <p:nvGraphicFramePr>
          <p:cNvPr id="11" name="物件 10"/>
          <p:cNvGraphicFramePr>
            <a:graphicFrameLocks noChangeAspect="1"/>
          </p:cNvGraphicFramePr>
          <p:nvPr>
            <p:extLst>
              <p:ext uri="{D42A27DB-BD31-4B8C-83A1-F6EECF244321}">
                <p14:modId xmlns:p14="http://schemas.microsoft.com/office/powerpoint/2010/main" val="3956551405"/>
              </p:ext>
            </p:extLst>
          </p:nvPr>
        </p:nvGraphicFramePr>
        <p:xfrm>
          <a:off x="2483768" y="5445224"/>
          <a:ext cx="236537" cy="384175"/>
        </p:xfrm>
        <a:graphic>
          <a:graphicData uri="http://schemas.openxmlformats.org/presentationml/2006/ole">
            <mc:AlternateContent xmlns:mc="http://schemas.openxmlformats.org/markup-compatibility/2006">
              <mc:Choice xmlns:v="urn:schemas-microsoft-com:vml" Requires="v">
                <p:oleObj spid="_x0000_s2474" name="Equation" r:id="rId13" imgW="164880" imgH="241200" progId="Equation.DSMT4">
                  <p:embed/>
                </p:oleObj>
              </mc:Choice>
              <mc:Fallback>
                <p:oleObj name="Equation" r:id="rId13" imgW="164880" imgH="241200" progId="Equation.DSMT4">
                  <p:embed/>
                  <p:pic>
                    <p:nvPicPr>
                      <p:cNvPr id="0" name="物件 9"/>
                      <p:cNvPicPr>
                        <a:picLocks noChangeAspect="1" noChangeArrowheads="1"/>
                      </p:cNvPicPr>
                      <p:nvPr/>
                    </p:nvPicPr>
                    <p:blipFill>
                      <a:blip r:embed="rId14"/>
                      <a:srcRect/>
                      <a:stretch>
                        <a:fillRect/>
                      </a:stretch>
                    </p:blipFill>
                    <p:spPr bwMode="auto">
                      <a:xfrm>
                        <a:off x="2483768" y="5445224"/>
                        <a:ext cx="23653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物件 11"/>
          <p:cNvGraphicFramePr>
            <a:graphicFrameLocks noChangeAspect="1"/>
          </p:cNvGraphicFramePr>
          <p:nvPr>
            <p:extLst>
              <p:ext uri="{D42A27DB-BD31-4B8C-83A1-F6EECF244321}">
                <p14:modId xmlns:p14="http://schemas.microsoft.com/office/powerpoint/2010/main" val="833434754"/>
              </p:ext>
            </p:extLst>
          </p:nvPr>
        </p:nvGraphicFramePr>
        <p:xfrm>
          <a:off x="3681413" y="5445125"/>
          <a:ext cx="290512" cy="384175"/>
        </p:xfrm>
        <a:graphic>
          <a:graphicData uri="http://schemas.openxmlformats.org/presentationml/2006/ole">
            <mc:AlternateContent xmlns:mc="http://schemas.openxmlformats.org/markup-compatibility/2006">
              <mc:Choice xmlns:v="urn:schemas-microsoft-com:vml" Requires="v">
                <p:oleObj spid="_x0000_s2475" name="Equation" r:id="rId15" imgW="203040" imgH="241200" progId="Equation.DSMT4">
                  <p:embed/>
                </p:oleObj>
              </mc:Choice>
              <mc:Fallback>
                <p:oleObj name="Equation" r:id="rId15" imgW="203040" imgH="241200" progId="Equation.DSMT4">
                  <p:embed/>
                  <p:pic>
                    <p:nvPicPr>
                      <p:cNvPr id="0" name="物件 10"/>
                      <p:cNvPicPr>
                        <a:picLocks noChangeAspect="1" noChangeArrowheads="1"/>
                      </p:cNvPicPr>
                      <p:nvPr/>
                    </p:nvPicPr>
                    <p:blipFill>
                      <a:blip r:embed="rId16"/>
                      <a:srcRect/>
                      <a:stretch>
                        <a:fillRect/>
                      </a:stretch>
                    </p:blipFill>
                    <p:spPr bwMode="auto">
                      <a:xfrm>
                        <a:off x="3681413" y="5445125"/>
                        <a:ext cx="2905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 name="圖片 7"/>
          <p:cNvPicPr>
            <a:picLocks noChangeAspect="1"/>
          </p:cNvPicPr>
          <p:nvPr/>
        </p:nvPicPr>
        <p:blipFill>
          <a:blip r:embed="rId17"/>
          <a:stretch>
            <a:fillRect/>
          </a:stretch>
        </p:blipFill>
        <p:spPr>
          <a:xfrm>
            <a:off x="6044233" y="2560122"/>
            <a:ext cx="1878012" cy="1189265"/>
          </a:xfrm>
          <a:prstGeom prst="rect">
            <a:avLst/>
          </a:prstGeom>
        </p:spPr>
      </p:pic>
      <p:sp>
        <p:nvSpPr>
          <p:cNvPr id="5" name="日期版面配置區 4"/>
          <p:cNvSpPr>
            <a:spLocks noGrp="1"/>
          </p:cNvSpPr>
          <p:nvPr>
            <p:ph type="dt" sz="half" idx="10"/>
          </p:nvPr>
        </p:nvSpPr>
        <p:spPr/>
        <p:txBody>
          <a:bodyPr/>
          <a:lstStyle/>
          <a:p>
            <a:fld id="{5D9F5C27-4EE2-4073-932B-1A3BDD3424F4}" type="datetime1">
              <a:rPr lang="zh-TW" altLang="en-US" smtClean="0"/>
              <a:t>2015/9/8</a:t>
            </a:fld>
            <a:endParaRPr lang="zh-TW" altLang="en-US"/>
          </a:p>
        </p:txBody>
      </p:sp>
      <p:sp>
        <p:nvSpPr>
          <p:cNvPr id="13" name="頁尾版面配置區 12"/>
          <p:cNvSpPr>
            <a:spLocks noGrp="1"/>
          </p:cNvSpPr>
          <p:nvPr>
            <p:ph type="ftr" sz="quarter" idx="11"/>
          </p:nvPr>
        </p:nvSpPr>
        <p:spPr/>
        <p:txBody>
          <a:bodyPr/>
          <a:lstStyle/>
          <a:p>
            <a:r>
              <a:rPr lang="zh-TW" altLang="en-US" smtClean="0"/>
              <a:t>大數據天文學</a:t>
            </a:r>
            <a:endParaRPr lang="zh-TW" altLang="en-US"/>
          </a:p>
        </p:txBody>
      </p:sp>
      <p:sp>
        <p:nvSpPr>
          <p:cNvPr id="14" name="投影片編號版面配置區 13"/>
          <p:cNvSpPr>
            <a:spLocks noGrp="1"/>
          </p:cNvSpPr>
          <p:nvPr>
            <p:ph type="sldNum" sz="quarter" idx="12"/>
          </p:nvPr>
        </p:nvSpPr>
        <p:spPr/>
        <p:txBody>
          <a:bodyPr/>
          <a:lstStyle/>
          <a:p>
            <a:fld id="{38A5F2AF-A334-42F2-9F77-00EB03103450}" type="slidenum">
              <a:rPr lang="zh-TW" altLang="en-US" smtClean="0"/>
              <a:t>17</a:t>
            </a:fld>
            <a:endParaRPr lang="zh-TW" altLang="en-US"/>
          </a:p>
        </p:txBody>
      </p:sp>
    </p:spTree>
    <p:extLst>
      <p:ext uri="{BB962C8B-B14F-4D97-AF65-F5344CB8AC3E}">
        <p14:creationId xmlns:p14="http://schemas.microsoft.com/office/powerpoint/2010/main" val="2711258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latin typeface="標楷體" panose="03000509000000000000" pitchFamily="65" charset="-120"/>
                <a:ea typeface="標楷體" panose="03000509000000000000" pitchFamily="65" charset="-120"/>
              </a:rPr>
              <a:t>系統誤差與統計誤差</a:t>
            </a:r>
          </a:p>
        </p:txBody>
      </p:sp>
      <p:sp>
        <p:nvSpPr>
          <p:cNvPr id="3" name="內容版面配置區 2"/>
          <p:cNvSpPr>
            <a:spLocks noGrp="1"/>
          </p:cNvSpPr>
          <p:nvPr>
            <p:ph sz="quarter" idx="13"/>
          </p:nvPr>
        </p:nvSpPr>
        <p:spPr>
          <a:xfrm>
            <a:off x="609600" y="1600200"/>
            <a:ext cx="7924800" cy="4637112"/>
          </a:xfrm>
        </p:spPr>
        <p:txBody>
          <a:bodyPr>
            <a:normAutofit fontScale="85000" lnSpcReduction="1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但絕大部分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(&gt;90%)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的情況我們只有一次量測的機會，這時誤差就比亦須由另外的方法估計。</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誤差分二種</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系統誤差</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由於無可控制之外在環境變更影響量測</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如溫度會影響</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測</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值，雖然可用溫控方式降低其影響，但仍無法避免溫度小幅度之變動</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此時在取數據時必須同時取得溫度的資訊，並另</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做實驗求得溫度對量測值之關係，如此估計初因溫度變化產生的誤差</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統計誤差</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由於數據量不足</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永遠不足</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產生在統計上的誤差</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如前所述取樣分類問題。</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系統誤差與統計誤差來源不同，無相關性，因此總誤差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graphicFrame>
        <p:nvGraphicFramePr>
          <p:cNvPr id="5" name="物件 4"/>
          <p:cNvGraphicFramePr>
            <a:graphicFrameLocks noChangeAspect="1"/>
          </p:cNvGraphicFramePr>
          <p:nvPr>
            <p:extLst>
              <p:ext uri="{D42A27DB-BD31-4B8C-83A1-F6EECF244321}">
                <p14:modId xmlns:p14="http://schemas.microsoft.com/office/powerpoint/2010/main" val="1164078702"/>
              </p:ext>
            </p:extLst>
          </p:nvPr>
        </p:nvGraphicFramePr>
        <p:xfrm>
          <a:off x="3858567" y="6048524"/>
          <a:ext cx="1433513" cy="404812"/>
        </p:xfrm>
        <a:graphic>
          <a:graphicData uri="http://schemas.openxmlformats.org/presentationml/2006/ole">
            <mc:AlternateContent xmlns:mc="http://schemas.openxmlformats.org/markup-compatibility/2006">
              <mc:Choice xmlns:v="urn:schemas-microsoft-com:vml" Requires="v">
                <p:oleObj spid="_x0000_s4158" name="Equation" r:id="rId3" imgW="1002960" imgH="253800" progId="Equation.DSMT4">
                  <p:embed/>
                </p:oleObj>
              </mc:Choice>
              <mc:Fallback>
                <p:oleObj name="Equation" r:id="rId3" imgW="1002960" imgH="253800" progId="Equation.DSMT4">
                  <p:embed/>
                  <p:pic>
                    <p:nvPicPr>
                      <p:cNvPr id="0" name="物件 11"/>
                      <p:cNvPicPr>
                        <a:picLocks noChangeAspect="1" noChangeArrowheads="1"/>
                      </p:cNvPicPr>
                      <p:nvPr/>
                    </p:nvPicPr>
                    <p:blipFill>
                      <a:blip r:embed="rId4"/>
                      <a:srcRect/>
                      <a:stretch>
                        <a:fillRect/>
                      </a:stretch>
                    </p:blipFill>
                    <p:spPr bwMode="auto">
                      <a:xfrm>
                        <a:off x="3858567" y="6048524"/>
                        <a:ext cx="14335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圖片 3"/>
          <p:cNvPicPr>
            <a:picLocks noChangeAspect="1"/>
          </p:cNvPicPr>
          <p:nvPr/>
        </p:nvPicPr>
        <p:blipFill>
          <a:blip r:embed="rId5"/>
          <a:stretch>
            <a:fillRect/>
          </a:stretch>
        </p:blipFill>
        <p:spPr>
          <a:xfrm>
            <a:off x="5309104" y="210621"/>
            <a:ext cx="3213348" cy="1271033"/>
          </a:xfrm>
          <a:prstGeom prst="rect">
            <a:avLst/>
          </a:prstGeom>
        </p:spPr>
      </p:pic>
      <p:sp>
        <p:nvSpPr>
          <p:cNvPr id="6" name="日期版面配置區 5"/>
          <p:cNvSpPr>
            <a:spLocks noGrp="1"/>
          </p:cNvSpPr>
          <p:nvPr>
            <p:ph type="dt" sz="half" idx="10"/>
          </p:nvPr>
        </p:nvSpPr>
        <p:spPr/>
        <p:txBody>
          <a:bodyPr/>
          <a:lstStyle/>
          <a:p>
            <a:fld id="{AD2F0E15-8A68-4A01-B413-D32A4D9425CF}" type="datetime1">
              <a:rPr lang="zh-TW" altLang="en-US" smtClean="0"/>
              <a:t>2015/9/8</a:t>
            </a:fld>
            <a:endParaRPr lang="zh-TW" altLang="en-US"/>
          </a:p>
        </p:txBody>
      </p:sp>
      <p:sp>
        <p:nvSpPr>
          <p:cNvPr id="7" name="頁尾版面配置區 6"/>
          <p:cNvSpPr>
            <a:spLocks noGrp="1"/>
          </p:cNvSpPr>
          <p:nvPr>
            <p:ph type="ftr" sz="quarter" idx="11"/>
          </p:nvPr>
        </p:nvSpPr>
        <p:spPr/>
        <p:txBody>
          <a:bodyPr/>
          <a:lstStyle/>
          <a:p>
            <a:r>
              <a:rPr lang="zh-TW" altLang="en-US" smtClean="0"/>
              <a:t>大數據天文學</a:t>
            </a:r>
            <a:endParaRPr lang="zh-TW" altLang="en-US"/>
          </a:p>
        </p:txBody>
      </p:sp>
      <p:sp>
        <p:nvSpPr>
          <p:cNvPr id="8" name="投影片編號版面配置區 7"/>
          <p:cNvSpPr>
            <a:spLocks noGrp="1"/>
          </p:cNvSpPr>
          <p:nvPr>
            <p:ph type="sldNum" sz="quarter" idx="12"/>
          </p:nvPr>
        </p:nvSpPr>
        <p:spPr/>
        <p:txBody>
          <a:bodyPr/>
          <a:lstStyle/>
          <a:p>
            <a:fld id="{38A5F2AF-A334-42F2-9F77-00EB03103450}" type="slidenum">
              <a:rPr lang="zh-TW" altLang="en-US" smtClean="0"/>
              <a:t>18</a:t>
            </a:fld>
            <a:endParaRPr lang="zh-TW" altLang="en-US"/>
          </a:p>
        </p:txBody>
      </p:sp>
    </p:spTree>
    <p:extLst>
      <p:ext uri="{BB962C8B-B14F-4D97-AF65-F5344CB8AC3E}">
        <p14:creationId xmlns:p14="http://schemas.microsoft.com/office/powerpoint/2010/main" val="1730798648"/>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機率分佈</a:t>
            </a:r>
          </a:p>
        </p:txBody>
      </p:sp>
      <p:sp>
        <p:nvSpPr>
          <p:cNvPr id="3" name="內容版面配置區 2"/>
          <p:cNvSpPr>
            <a:spLocks noGrp="1"/>
          </p:cNvSpPr>
          <p:nvPr>
            <p:ph sz="quarter" idx="13"/>
          </p:nvPr>
        </p:nvSpPr>
        <p:spPr>
          <a:xfrm>
            <a:off x="609600" y="1600200"/>
            <a:ext cx="7924800" cy="1108720"/>
          </a:xfrm>
        </p:spPr>
        <p:txBody>
          <a:bodyPr>
            <a:normAutofit fontScale="92500"/>
          </a:bodyPr>
          <a:lstStyle/>
          <a:p>
            <a:r>
              <a:rPr lang="zh-TW" altLang="en-US" sz="2400" dirty="0" smtClean="0">
                <a:latin typeface="標楷體" panose="03000509000000000000" pitchFamily="65" charset="-120"/>
                <a:ea typeface="標楷體" panose="03000509000000000000" pitchFamily="65" charset="-120"/>
              </a:rPr>
              <a:t>估算統計誤差須根據數據本身的特性使用相對應之機率分佈。</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以下是常見的機率分佈</a:t>
            </a:r>
          </a:p>
        </p:txBody>
      </p:sp>
      <p:sp>
        <p:nvSpPr>
          <p:cNvPr id="4" name="文字方塊 3"/>
          <p:cNvSpPr txBox="1"/>
          <p:nvPr/>
        </p:nvSpPr>
        <p:spPr>
          <a:xfrm>
            <a:off x="251520" y="2915652"/>
            <a:ext cx="4249881" cy="2585323"/>
          </a:xfrm>
          <a:prstGeom prst="rect">
            <a:avLst/>
          </a:prstGeom>
          <a:noFill/>
        </p:spPr>
        <p:txBody>
          <a:bodyPr wrap="none" rtlCol="0">
            <a:spAutoFit/>
          </a:bodyPr>
          <a:lstStyle/>
          <a:p>
            <a:pPr marL="285750" indent="-285750">
              <a:buFont typeface="Arial" panose="020B0604020202020204" pitchFamily="34" charset="0"/>
              <a:buChar char="•"/>
            </a:pPr>
            <a:r>
              <a:rPr lang="en-US" altLang="zh-TW"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Binomial distribution</a:t>
            </a:r>
          </a:p>
          <a:p>
            <a:pPr marL="742950" lvl="1" indent="-285750">
              <a:buFont typeface="Arial" panose="020B0604020202020204" pitchFamily="34" charset="0"/>
              <a:buChar char="•"/>
            </a:pPr>
            <a:r>
              <a:rPr lang="zh-TW" altLang="en-US"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例</a:t>
            </a:r>
            <a:r>
              <a:rPr lang="zh-TW" altLang="en-US"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二分法</a:t>
            </a:r>
            <a:endParaRPr lang="en-US" altLang="zh-TW"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altLang="zh-TW"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Poisson distribution</a:t>
            </a:r>
          </a:p>
          <a:p>
            <a:pPr marL="742950" lvl="1" indent="-285750">
              <a:buFont typeface="Arial" panose="020B0604020202020204" pitchFamily="34" charset="0"/>
              <a:buChar char="•"/>
            </a:pPr>
            <a:r>
              <a:rPr lang="zh-TW" altLang="en-US"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例：光子計數</a:t>
            </a:r>
            <a:endParaRPr lang="en-US" altLang="zh-TW"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altLang="zh-TW"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Gaussian distribution</a:t>
            </a:r>
          </a:p>
          <a:p>
            <a:pPr marL="742950" lvl="1" indent="-285750">
              <a:buFont typeface="Arial" panose="020B0604020202020204" pitchFamily="34" charset="0"/>
              <a:buChar char="•"/>
            </a:pPr>
            <a:r>
              <a:rPr lang="zh-TW" altLang="en-US"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又</a:t>
            </a:r>
            <a:r>
              <a:rPr lang="zh-TW" altLang="en-US"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稱</a:t>
            </a:r>
            <a:r>
              <a:rPr lang="en-US" altLang="zh-TW"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normal distribution(</a:t>
            </a:r>
            <a:r>
              <a:rPr lang="zh-TW" altLang="en-US"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常態分佈</a:t>
            </a:r>
            <a:r>
              <a:rPr lang="en-US" altLang="zh-TW"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p>
          <a:p>
            <a:pPr marL="742950" lvl="1" indent="-285750">
              <a:buFont typeface="Arial" panose="020B0604020202020204" pitchFamily="34" charset="0"/>
              <a:buChar char="•"/>
            </a:pPr>
            <a:r>
              <a:rPr lang="zh-TW" altLang="en-US"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最常見的</a:t>
            </a:r>
            <a:r>
              <a:rPr lang="zh-TW" altLang="en-US"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分佈</a:t>
            </a:r>
            <a:endParaRPr lang="en-US" altLang="zh-TW"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Gamma distribution</a:t>
            </a:r>
          </a:p>
          <a:p>
            <a:pPr marL="742950" lvl="1" indent="-285750">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光子計數率</a:t>
            </a:r>
          </a:p>
        </p:txBody>
      </p:sp>
      <p:sp>
        <p:nvSpPr>
          <p:cNvPr id="5" name="文字方塊 4"/>
          <p:cNvSpPr txBox="1"/>
          <p:nvPr/>
        </p:nvSpPr>
        <p:spPr>
          <a:xfrm>
            <a:off x="4973385" y="2924944"/>
            <a:ext cx="3929281" cy="2862322"/>
          </a:xfrm>
          <a:prstGeom prst="rect">
            <a:avLst/>
          </a:prstGeom>
          <a:noFill/>
        </p:spPr>
        <p:txBody>
          <a:bodyPr wrap="none" rtlCol="0">
            <a:spAutoFit/>
          </a:bodyPr>
          <a:lstStyle/>
          <a:p>
            <a:pPr marL="285750" indent="-285750">
              <a:buFont typeface="Arial" panose="020B0604020202020204" pitchFamily="34" charset="0"/>
              <a:buChar char="•"/>
            </a:pPr>
            <a:r>
              <a:rPr lang="el-GR" altLang="zh-TW" dirty="0" smtClean="0">
                <a:latin typeface="Times New Roman" panose="02020603050405020304" pitchFamily="18" charset="0"/>
                <a:ea typeface="標楷體" panose="03000509000000000000" pitchFamily="65" charset="-120"/>
                <a:cs typeface="Times New Roman" panose="02020603050405020304" pitchFamily="18" charset="0"/>
              </a:rPr>
              <a:t>χ</a:t>
            </a:r>
            <a:r>
              <a:rPr lang="el-GR" altLang="zh-TW"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distribution</a:t>
            </a:r>
          </a:p>
          <a:p>
            <a:pPr marL="742950" lvl="1"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例：做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model fitting</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時</a:t>
            </a:r>
            <a:r>
              <a:rPr lang="el-GR" altLang="zh-TW" dirty="0">
                <a:latin typeface="Times New Roman" panose="02020603050405020304" pitchFamily="18" charset="0"/>
                <a:ea typeface="標楷體" panose="03000509000000000000" pitchFamily="65" charset="-120"/>
                <a:cs typeface="Times New Roman" panose="02020603050405020304" pitchFamily="18" charset="0"/>
              </a:rPr>
              <a:t>χ</a:t>
            </a:r>
            <a:r>
              <a:rPr lang="el-GR" altLang="zh-TW"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的分佈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Beta distribution</a:t>
            </a:r>
          </a:p>
          <a:p>
            <a:pPr marL="742950" lvl="1" indent="-285750">
              <a:buFont typeface="Arial" panose="020B0604020202020204" pitchFamily="34" charset="0"/>
              <a:buChar cha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二分法之比例</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Exponential distribution</a:t>
            </a:r>
          </a:p>
          <a:p>
            <a:pPr marL="742950" lvl="1" indent="-285750">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由雜訊</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誤差</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造成</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power </a:t>
            </a:r>
          </a:p>
          <a:p>
            <a:pPr lvl="1"/>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spectrum</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power</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Uniform distribution</a:t>
            </a:r>
          </a:p>
          <a:p>
            <a:pPr marL="742950" lvl="1" indent="-285750">
              <a:buFont typeface="Arial" panose="020B0604020202020204" pitchFamily="34" charset="0"/>
              <a:buChar cha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許多問題的前導</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分布</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(prior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probability)</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40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9875" y="332656"/>
            <a:ext cx="2062634"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日期版面配置區 5"/>
          <p:cNvSpPr>
            <a:spLocks noGrp="1"/>
          </p:cNvSpPr>
          <p:nvPr>
            <p:ph type="dt" sz="half" idx="10"/>
          </p:nvPr>
        </p:nvSpPr>
        <p:spPr/>
        <p:txBody>
          <a:bodyPr/>
          <a:lstStyle/>
          <a:p>
            <a:fld id="{9C92B3C1-3266-4B79-A8C4-F153428EA434}" type="datetime1">
              <a:rPr lang="zh-TW" altLang="en-US" smtClean="0"/>
              <a:t>2015/9/8</a:t>
            </a:fld>
            <a:endParaRPr lang="zh-TW" altLang="en-US"/>
          </a:p>
        </p:txBody>
      </p:sp>
      <p:sp>
        <p:nvSpPr>
          <p:cNvPr id="7" name="頁尾版面配置區 6"/>
          <p:cNvSpPr>
            <a:spLocks noGrp="1"/>
          </p:cNvSpPr>
          <p:nvPr>
            <p:ph type="ftr" sz="quarter" idx="11"/>
          </p:nvPr>
        </p:nvSpPr>
        <p:spPr/>
        <p:txBody>
          <a:bodyPr/>
          <a:lstStyle/>
          <a:p>
            <a:r>
              <a:rPr lang="zh-TW" altLang="en-US" smtClean="0"/>
              <a:t>大數據天文學</a:t>
            </a:r>
            <a:endParaRPr lang="zh-TW" altLang="en-US"/>
          </a:p>
        </p:txBody>
      </p:sp>
      <p:sp>
        <p:nvSpPr>
          <p:cNvPr id="8" name="投影片編號版面配置區 7"/>
          <p:cNvSpPr>
            <a:spLocks noGrp="1"/>
          </p:cNvSpPr>
          <p:nvPr>
            <p:ph type="sldNum" sz="quarter" idx="12"/>
          </p:nvPr>
        </p:nvSpPr>
        <p:spPr/>
        <p:txBody>
          <a:bodyPr/>
          <a:lstStyle/>
          <a:p>
            <a:fld id="{38A5F2AF-A334-42F2-9F77-00EB03103450}" type="slidenum">
              <a:rPr lang="zh-TW" altLang="en-US" smtClean="0"/>
              <a:t>19</a:t>
            </a:fld>
            <a:endParaRPr lang="zh-TW" altLang="en-US"/>
          </a:p>
        </p:txBody>
      </p:sp>
    </p:spTree>
    <p:extLst>
      <p:ext uri="{BB962C8B-B14F-4D97-AF65-F5344CB8AC3E}">
        <p14:creationId xmlns:p14="http://schemas.microsoft.com/office/powerpoint/2010/main" val="1689721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254304" y="1772816"/>
            <a:ext cx="7109639" cy="2862322"/>
          </a:xfrm>
          <a:prstGeom prst="rect">
            <a:avLst/>
          </a:prstGeom>
          <a:noFill/>
        </p:spPr>
        <p:txBody>
          <a:bodyPr wrap="none" rtlCol="0">
            <a:spAutoFit/>
          </a:bodyPr>
          <a:lstStyle/>
          <a:p>
            <a:r>
              <a:rPr lang="zh-TW" altLang="en-US" sz="3600" b="1" i="1" dirty="0" smtClean="0">
                <a:solidFill>
                  <a:srgbClr val="FFFF00"/>
                </a:solidFill>
                <a:latin typeface="標楷體" panose="03000509000000000000" pitchFamily="65" charset="-120"/>
                <a:ea typeface="標楷體" panose="03000509000000000000" pitchFamily="65" charset="-120"/>
              </a:rPr>
              <a:t>所謂之</a:t>
            </a:r>
            <a:r>
              <a:rPr lang="en-US" altLang="zh-TW" sz="3600" b="1" i="1" dirty="0" smtClean="0">
                <a:solidFill>
                  <a:srgbClr val="FFFF00"/>
                </a:solidFill>
                <a:latin typeface="標楷體" panose="03000509000000000000" pitchFamily="65" charset="-120"/>
                <a:ea typeface="標楷體" panose="03000509000000000000" pitchFamily="65" charset="-120"/>
              </a:rPr>
              <a:t>“</a:t>
            </a:r>
            <a:r>
              <a:rPr lang="zh-TW" altLang="en-US" sz="3600" b="1" i="1" dirty="0" smtClean="0">
                <a:solidFill>
                  <a:srgbClr val="FFFF00"/>
                </a:solidFill>
                <a:latin typeface="標楷體" panose="03000509000000000000" pitchFamily="65" charset="-120"/>
                <a:ea typeface="標楷體" panose="03000509000000000000" pitchFamily="65" charset="-120"/>
              </a:rPr>
              <a:t>大數據</a:t>
            </a:r>
            <a:r>
              <a:rPr lang="en-US" altLang="zh-TW" sz="3600" b="1" i="1" dirty="0" smtClean="0">
                <a:solidFill>
                  <a:srgbClr val="FFFF00"/>
                </a:solidFill>
                <a:latin typeface="標楷體" panose="03000509000000000000" pitchFamily="65" charset="-120"/>
                <a:ea typeface="標楷體" panose="03000509000000000000" pitchFamily="65" charset="-120"/>
              </a:rPr>
              <a:t>”</a:t>
            </a:r>
            <a:r>
              <a:rPr lang="zh-TW" altLang="en-US" sz="3600" b="1" i="1" dirty="0" smtClean="0">
                <a:solidFill>
                  <a:srgbClr val="FFFF00"/>
                </a:solidFill>
                <a:latin typeface="標楷體" panose="03000509000000000000" pitchFamily="65" charset="-120"/>
                <a:ea typeface="標楷體" panose="03000509000000000000" pitchFamily="65" charset="-120"/>
              </a:rPr>
              <a:t>者，</a:t>
            </a:r>
            <a:endParaRPr lang="en-US" altLang="zh-TW" sz="3600" b="1" i="1" dirty="0" smtClean="0">
              <a:solidFill>
                <a:srgbClr val="FFFF00"/>
              </a:solidFill>
              <a:latin typeface="標楷體" panose="03000509000000000000" pitchFamily="65" charset="-120"/>
              <a:ea typeface="標楷體" panose="03000509000000000000" pitchFamily="65" charset="-120"/>
            </a:endParaRPr>
          </a:p>
          <a:p>
            <a:r>
              <a:rPr lang="zh-TW" altLang="en-US" sz="3600" b="1" i="1" dirty="0" smtClean="0">
                <a:solidFill>
                  <a:srgbClr val="FFFF00"/>
                </a:solidFill>
                <a:latin typeface="標楷體" panose="03000509000000000000" pitchFamily="65" charset="-120"/>
                <a:ea typeface="標楷體" panose="03000509000000000000" pitchFamily="65" charset="-120"/>
              </a:rPr>
              <a:t>不過是相對人類的處理能力而言。</a:t>
            </a:r>
            <a:endParaRPr lang="en-US" altLang="zh-TW" sz="3600" b="1" i="1" dirty="0" smtClean="0">
              <a:solidFill>
                <a:srgbClr val="FFFF00"/>
              </a:solidFill>
              <a:latin typeface="標楷體" panose="03000509000000000000" pitchFamily="65" charset="-120"/>
              <a:ea typeface="標楷體" panose="03000509000000000000" pitchFamily="65" charset="-120"/>
            </a:endParaRPr>
          </a:p>
          <a:p>
            <a:endParaRPr lang="en-US" altLang="zh-TW" sz="3600" b="1" i="1" dirty="0" smtClean="0">
              <a:solidFill>
                <a:srgbClr val="FFFF00"/>
              </a:solidFill>
              <a:latin typeface="標楷體" panose="03000509000000000000" pitchFamily="65" charset="-120"/>
              <a:ea typeface="標楷體" panose="03000509000000000000" pitchFamily="65" charset="-120"/>
            </a:endParaRPr>
          </a:p>
          <a:p>
            <a:r>
              <a:rPr lang="zh-TW" altLang="en-US" sz="3600" b="1" i="1" dirty="0">
                <a:solidFill>
                  <a:srgbClr val="FFFF00"/>
                </a:solidFill>
                <a:latin typeface="標楷體" panose="03000509000000000000" pitchFamily="65" charset="-120"/>
                <a:ea typeface="標楷體" panose="03000509000000000000" pitchFamily="65" charset="-120"/>
              </a:rPr>
              <a:t>在宇宙的</a:t>
            </a:r>
            <a:r>
              <a:rPr lang="zh-TW" altLang="en-US" sz="3600" b="1" i="1" dirty="0" smtClean="0">
                <a:solidFill>
                  <a:srgbClr val="FFFF00"/>
                </a:solidFill>
                <a:latin typeface="標楷體" panose="03000509000000000000" pitchFamily="65" charset="-120"/>
                <a:ea typeface="標楷體" panose="03000509000000000000" pitchFamily="65" charset="-120"/>
              </a:rPr>
              <a:t>眼裡，</a:t>
            </a:r>
            <a:endParaRPr lang="en-US" altLang="zh-TW" sz="3600" b="1" i="1" dirty="0" smtClean="0">
              <a:solidFill>
                <a:srgbClr val="FFFF00"/>
              </a:solidFill>
              <a:latin typeface="標楷體" panose="03000509000000000000" pitchFamily="65" charset="-120"/>
              <a:ea typeface="標楷體" panose="03000509000000000000" pitchFamily="65" charset="-120"/>
            </a:endParaRPr>
          </a:p>
          <a:p>
            <a:r>
              <a:rPr lang="zh-TW" altLang="en-US" sz="3600" b="1" i="1" dirty="0">
                <a:solidFill>
                  <a:srgbClr val="FFFF00"/>
                </a:solidFill>
                <a:latin typeface="標楷體" panose="03000509000000000000" pitchFamily="65" charset="-120"/>
                <a:ea typeface="標楷體" panose="03000509000000000000" pitchFamily="65" charset="-120"/>
              </a:rPr>
              <a:t>它實在小的</a:t>
            </a:r>
            <a:r>
              <a:rPr lang="zh-TW" altLang="en-US" sz="3600" b="1" i="1" dirty="0" smtClean="0">
                <a:solidFill>
                  <a:srgbClr val="FFFF00"/>
                </a:solidFill>
                <a:latin typeface="標楷體" panose="03000509000000000000" pitchFamily="65" charset="-120"/>
                <a:ea typeface="標楷體" panose="03000509000000000000" pitchFamily="65" charset="-120"/>
              </a:rPr>
              <a:t>可憐</a:t>
            </a:r>
            <a:r>
              <a:rPr lang="en-US" altLang="zh-TW" sz="3600" b="1" i="1" dirty="0" smtClean="0">
                <a:solidFill>
                  <a:srgbClr val="FFFF00"/>
                </a:solidFill>
                <a:latin typeface="標楷體" panose="03000509000000000000" pitchFamily="65" charset="-120"/>
                <a:ea typeface="標楷體" panose="03000509000000000000" pitchFamily="65" charset="-120"/>
              </a:rPr>
              <a:t>……</a:t>
            </a:r>
            <a:endParaRPr lang="zh-TW" altLang="en-US" sz="3600" b="1" i="1" dirty="0">
              <a:solidFill>
                <a:srgbClr val="FFFF00"/>
              </a:solidFill>
              <a:latin typeface="標楷體" panose="03000509000000000000" pitchFamily="65" charset="-120"/>
              <a:ea typeface="標楷體" panose="03000509000000000000" pitchFamily="65" charset="-120"/>
            </a:endParaRPr>
          </a:p>
        </p:txBody>
      </p:sp>
      <p:sp>
        <p:nvSpPr>
          <p:cNvPr id="2" name="日期版面配置區 1"/>
          <p:cNvSpPr>
            <a:spLocks noGrp="1"/>
          </p:cNvSpPr>
          <p:nvPr>
            <p:ph type="dt" sz="half" idx="10"/>
          </p:nvPr>
        </p:nvSpPr>
        <p:spPr/>
        <p:txBody>
          <a:bodyPr/>
          <a:lstStyle/>
          <a:p>
            <a:fld id="{F4C3EB41-288A-46CF-8729-6C05F0918CAC}"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2</a:t>
            </a:fld>
            <a:endParaRPr lang="zh-TW" altLang="en-US"/>
          </a:p>
        </p:txBody>
      </p:sp>
    </p:spTree>
    <p:extLst>
      <p:ext uri="{BB962C8B-B14F-4D97-AF65-F5344CB8AC3E}">
        <p14:creationId xmlns:p14="http://schemas.microsoft.com/office/powerpoint/2010/main" val="3919090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1000"/>
                                        <p:tgtEl>
                                          <p:spTgt spid="4">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1000"/>
                                        <p:tgtEl>
                                          <p:spTgt spid="4">
                                            <p:txEl>
                                              <p:pRg st="3" end="3"/>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latin typeface="Times New Roman" panose="02020603050405020304" pitchFamily="18" charset="0"/>
                <a:cs typeface="Times New Roman" panose="02020603050405020304" pitchFamily="18" charset="0"/>
              </a:rPr>
              <a:t>Binomial </a:t>
            </a:r>
            <a:r>
              <a:rPr lang="en-US" altLang="zh-TW" sz="3600" dirty="0" smtClean="0">
                <a:latin typeface="Times New Roman" panose="02020603050405020304" pitchFamily="18" charset="0"/>
                <a:cs typeface="Times New Roman" panose="02020603050405020304" pitchFamily="18" charset="0"/>
              </a:rPr>
              <a:t>distribution</a:t>
            </a:r>
            <a:endParaRPr lang="zh-TW" altLang="en-US" sz="3600"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3"/>
          </p:nvPr>
        </p:nvSpPr>
        <p:spPr/>
        <p:txBody>
          <a:bodyPr>
            <a:norm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一種很基本的機率分佈。</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以投擲硬幣為</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例，二種可能結果</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頭朝上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機率</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p</a:t>
            </a: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字朝上</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機率為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q=1-p</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投擲</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次而</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x</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次人頭朝上的機率為</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平均值與變異數</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2757331287"/>
              </p:ext>
            </p:extLst>
          </p:nvPr>
        </p:nvGraphicFramePr>
        <p:xfrm>
          <a:off x="1001713" y="4213225"/>
          <a:ext cx="5786437" cy="612775"/>
        </p:xfrm>
        <a:graphic>
          <a:graphicData uri="http://schemas.openxmlformats.org/presentationml/2006/ole">
            <mc:AlternateContent xmlns:mc="http://schemas.openxmlformats.org/markup-compatibility/2006">
              <mc:Choice xmlns:v="urn:schemas-microsoft-com:vml" Requires="v">
                <p:oleObj spid="_x0000_s5248" name="Equation" r:id="rId3" imgW="4660560" imgH="444240" progId="Equation.DSMT4">
                  <p:embed/>
                </p:oleObj>
              </mc:Choice>
              <mc:Fallback>
                <p:oleObj name="Equation" r:id="rId3" imgW="4660560" imgH="444240" progId="Equation.DSMT4">
                  <p:embed/>
                  <p:pic>
                    <p:nvPicPr>
                      <p:cNvPr id="0" name="物件 3"/>
                      <p:cNvPicPr>
                        <a:picLocks noChangeAspect="1" noChangeArrowheads="1"/>
                      </p:cNvPicPr>
                      <p:nvPr/>
                    </p:nvPicPr>
                    <p:blipFill>
                      <a:blip r:embed="rId4"/>
                      <a:srcRect/>
                      <a:stretch>
                        <a:fillRect/>
                      </a:stretch>
                    </p:blipFill>
                    <p:spPr bwMode="auto">
                      <a:xfrm>
                        <a:off x="1001713" y="4213225"/>
                        <a:ext cx="578643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518330304"/>
              </p:ext>
            </p:extLst>
          </p:nvPr>
        </p:nvGraphicFramePr>
        <p:xfrm>
          <a:off x="1979712" y="5085184"/>
          <a:ext cx="4400550" cy="1190625"/>
        </p:xfrm>
        <a:graphic>
          <a:graphicData uri="http://schemas.openxmlformats.org/presentationml/2006/ole">
            <mc:AlternateContent xmlns:mc="http://schemas.openxmlformats.org/markup-compatibility/2006">
              <mc:Choice xmlns:v="urn:schemas-microsoft-com:vml" Requires="v">
                <p:oleObj spid="_x0000_s5249" name="Equation" r:id="rId5" imgW="3543120" imgH="863280" progId="Equation.DSMT4">
                  <p:embed/>
                </p:oleObj>
              </mc:Choice>
              <mc:Fallback>
                <p:oleObj name="Equation" r:id="rId5" imgW="3543120" imgH="863280" progId="Equation.DSMT4">
                  <p:embed/>
                  <p:pic>
                    <p:nvPicPr>
                      <p:cNvPr id="0" name="物件 3"/>
                      <p:cNvPicPr>
                        <a:picLocks noChangeAspect="1" noChangeArrowheads="1"/>
                      </p:cNvPicPr>
                      <p:nvPr/>
                    </p:nvPicPr>
                    <p:blipFill>
                      <a:blip r:embed="rId6"/>
                      <a:srcRect/>
                      <a:stretch>
                        <a:fillRect/>
                      </a:stretch>
                    </p:blipFill>
                    <p:spPr bwMode="auto">
                      <a:xfrm>
                        <a:off x="1979712" y="5085184"/>
                        <a:ext cx="44005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14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2120" y="1536058"/>
            <a:ext cx="3168352" cy="241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7" name="Picture 10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260648"/>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日期版面配置區 5"/>
          <p:cNvSpPr>
            <a:spLocks noGrp="1"/>
          </p:cNvSpPr>
          <p:nvPr>
            <p:ph type="dt" sz="half" idx="10"/>
          </p:nvPr>
        </p:nvSpPr>
        <p:spPr/>
        <p:txBody>
          <a:bodyPr/>
          <a:lstStyle/>
          <a:p>
            <a:fld id="{91D79BA8-2364-4905-B6C0-5E94A39196EA}" type="datetime1">
              <a:rPr lang="zh-TW" altLang="en-US" smtClean="0"/>
              <a:t>2015/9/8</a:t>
            </a:fld>
            <a:endParaRPr lang="zh-TW" altLang="en-US"/>
          </a:p>
        </p:txBody>
      </p:sp>
      <p:sp>
        <p:nvSpPr>
          <p:cNvPr id="7" name="頁尾版面配置區 6"/>
          <p:cNvSpPr>
            <a:spLocks noGrp="1"/>
          </p:cNvSpPr>
          <p:nvPr>
            <p:ph type="ftr" sz="quarter" idx="11"/>
          </p:nvPr>
        </p:nvSpPr>
        <p:spPr/>
        <p:txBody>
          <a:bodyPr/>
          <a:lstStyle/>
          <a:p>
            <a:r>
              <a:rPr lang="zh-TW" altLang="en-US" smtClean="0"/>
              <a:t>大數據天文學</a:t>
            </a:r>
            <a:endParaRPr lang="zh-TW" altLang="en-US"/>
          </a:p>
        </p:txBody>
      </p:sp>
      <p:sp>
        <p:nvSpPr>
          <p:cNvPr id="8" name="投影片編號版面配置區 7"/>
          <p:cNvSpPr>
            <a:spLocks noGrp="1"/>
          </p:cNvSpPr>
          <p:nvPr>
            <p:ph type="sldNum" sz="quarter" idx="12"/>
          </p:nvPr>
        </p:nvSpPr>
        <p:spPr/>
        <p:txBody>
          <a:bodyPr/>
          <a:lstStyle/>
          <a:p>
            <a:fld id="{38A5F2AF-A334-42F2-9F77-00EB03103450}" type="slidenum">
              <a:rPr lang="zh-TW" altLang="en-US" smtClean="0"/>
              <a:t>20</a:t>
            </a:fld>
            <a:endParaRPr lang="zh-TW" altLang="en-US"/>
          </a:p>
        </p:txBody>
      </p:sp>
    </p:spTree>
    <p:extLst>
      <p:ext uri="{BB962C8B-B14F-4D97-AF65-F5344CB8AC3E}">
        <p14:creationId xmlns:p14="http://schemas.microsoft.com/office/powerpoint/2010/main" val="2350018729"/>
      </p:ext>
    </p:extLst>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一個統計誤差的</a:t>
            </a:r>
            <a:r>
              <a:rPr lang="zh-TW" altLang="en-US" sz="3600" dirty="0" smtClean="0">
                <a:latin typeface="標楷體" panose="03000509000000000000" pitchFamily="65" charset="-120"/>
                <a:ea typeface="標楷體" panose="03000509000000000000" pitchFamily="65" charset="-120"/>
                <a:cs typeface="Times New Roman" panose="02020603050405020304" pitchFamily="18" charset="0"/>
              </a:rPr>
              <a:t>例子</a:t>
            </a:r>
            <a:r>
              <a:rPr lang="en-US" altLang="zh-TW" sz="36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smtClean="0">
                <a:latin typeface="標楷體" panose="03000509000000000000" pitchFamily="65" charset="-120"/>
                <a:ea typeface="標楷體" panose="03000509000000000000" pitchFamily="65" charset="-120"/>
                <a:cs typeface="Times New Roman" panose="02020603050405020304" pitchFamily="18" charset="0"/>
              </a:rPr>
              <a:t>巡天觀測</a:t>
            </a:r>
            <a:endParaRPr lang="en-US" altLang="zh-TW" sz="3600" dirty="0" smtClean="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9459" name="Rectangle 3"/>
          <p:cNvSpPr>
            <a:spLocks noGrp="1" noChangeArrowheads="1"/>
          </p:cNvSpPr>
          <p:nvPr>
            <p:ph type="body" idx="4294967295"/>
          </p:nvPr>
        </p:nvSpPr>
        <p:spPr>
          <a:xfrm>
            <a:off x="457200" y="1600200"/>
            <a:ext cx="8229600" cy="4530725"/>
          </a:xfrm>
          <a:prstGeom prst="rect">
            <a:avLst/>
          </a:prstGeom>
        </p:spPr>
        <p:txBody>
          <a:bodyPr>
            <a:normAutofit fontScale="92500" lnSpcReduction="10000"/>
          </a:bodyPr>
          <a:lstStyle/>
          <a:p>
            <a:pPr eaLnBrk="1" hangingPunct="1">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假設我們的銀河系的天體可分為二類</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，其個數分別為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，我們想要知道它們的比例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 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defRP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但是</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，而你只能做有限的觀測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取樣</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p>
          <a:p>
            <a:pPr eaLnBrk="1" hangingPunct="1">
              <a:defRP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假設</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 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=2:3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其實你不知道</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而你只能觀測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個天體而得到</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的個數分別為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p>
          <a:p>
            <a:pPr eaLnBrk="1" hangingPunct="1">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這就是</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binomial distribution</a:t>
            </a:r>
          </a:p>
          <a:p>
            <a:pPr marL="0" indent="0" eaLnBrk="1" hangingPunct="1">
              <a:buNone/>
              <a:defRPr/>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buNone/>
              <a:defRPr/>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儘管</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結果</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n</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 n</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的機率最高，但你</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會有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超過</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以上機率所得結果</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 n</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≠2:3 </a:t>
            </a:r>
          </a:p>
          <a:p>
            <a:pPr>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變大時</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大數據</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，我們得到</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A</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 n</a:t>
            </a:r>
            <a:r>
              <a:rPr lang="en-US" altLang="zh-TW" sz="2400" baseline="-25000" dirty="0">
                <a:latin typeface="Times New Roman" panose="02020603050405020304" pitchFamily="18" charset="0"/>
                <a:ea typeface="標楷體" panose="03000509000000000000" pitchFamily="65" charset="-120"/>
                <a:cs typeface="Times New Roman" panose="02020603050405020304" pitchFamily="18" charset="0"/>
              </a:rPr>
              <a:t>B</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的機率會提高。</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3193229372"/>
              </p:ext>
            </p:extLst>
          </p:nvPr>
        </p:nvGraphicFramePr>
        <p:xfrm>
          <a:off x="1403648" y="4077072"/>
          <a:ext cx="6070990" cy="723442"/>
        </p:xfrm>
        <a:graphic>
          <a:graphicData uri="http://schemas.openxmlformats.org/presentationml/2006/ole">
            <mc:AlternateContent xmlns:mc="http://schemas.openxmlformats.org/markup-compatibility/2006">
              <mc:Choice xmlns:v="urn:schemas-microsoft-com:vml" Requires="v">
                <p:oleObj spid="_x0000_s6198" name="Equation" r:id="rId3" imgW="3670200" imgH="393480" progId="Equation.DSMT4">
                  <p:embed/>
                </p:oleObj>
              </mc:Choice>
              <mc:Fallback>
                <p:oleObj name="Equation" r:id="rId3" imgW="3670200" imgH="393480" progId="Equation.DSMT4">
                  <p:embed/>
                  <p:pic>
                    <p:nvPicPr>
                      <p:cNvPr id="0" name="物件 3"/>
                      <p:cNvPicPr>
                        <a:picLocks noChangeAspect="1" noChangeArrowheads="1"/>
                      </p:cNvPicPr>
                      <p:nvPr/>
                    </p:nvPicPr>
                    <p:blipFill>
                      <a:blip r:embed="rId4"/>
                      <a:srcRect/>
                      <a:stretch>
                        <a:fillRect/>
                      </a:stretch>
                    </p:blipFill>
                    <p:spPr bwMode="auto">
                      <a:xfrm>
                        <a:off x="1403648" y="4077072"/>
                        <a:ext cx="6070990" cy="723442"/>
                      </a:xfrm>
                      <a:prstGeom prst="rect">
                        <a:avLst/>
                      </a:prstGeom>
                      <a:noFill/>
                      <a:ln>
                        <a:noFill/>
                      </a:ln>
                    </p:spPr>
                  </p:pic>
                </p:oleObj>
              </mc:Fallback>
            </mc:AlternateContent>
          </a:graphicData>
        </a:graphic>
      </p:graphicFrame>
      <p:pic>
        <p:nvPicPr>
          <p:cNvPr id="6187"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313236"/>
            <a:ext cx="1785764" cy="898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日期版面配置區 2"/>
          <p:cNvSpPr>
            <a:spLocks noGrp="1"/>
          </p:cNvSpPr>
          <p:nvPr>
            <p:ph type="dt" sz="half" idx="10"/>
          </p:nvPr>
        </p:nvSpPr>
        <p:spPr/>
        <p:txBody>
          <a:bodyPr/>
          <a:lstStyle/>
          <a:p>
            <a:fld id="{522F8553-824B-4BCF-A84B-1AE544B18C45}" type="datetime1">
              <a:rPr lang="zh-TW" altLang="en-US" smtClean="0"/>
              <a:t>2015/9/8</a:t>
            </a:fld>
            <a:endParaRPr lang="zh-TW" altLang="en-US"/>
          </a:p>
        </p:txBody>
      </p:sp>
      <p:sp>
        <p:nvSpPr>
          <p:cNvPr id="4" name="頁尾版面配置區 3"/>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21</a:t>
            </a:fld>
            <a:endParaRPr lang="zh-TW" altLang="en-US"/>
          </a:p>
        </p:txBody>
      </p:sp>
    </p:spTree>
    <p:extLst>
      <p:ext uri="{BB962C8B-B14F-4D97-AF65-F5344CB8AC3E}">
        <p14:creationId xmlns:p14="http://schemas.microsoft.com/office/powerpoint/2010/main" val="42809537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一個統計誤差的例子</a:t>
            </a:r>
            <a:r>
              <a:rPr lang="en-US" altLang="zh-TW" sz="36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巡天觀測</a:t>
            </a:r>
            <a:endParaRPr lang="en-US" altLang="zh-TW" sz="3600" dirty="0" smtClean="0">
              <a:latin typeface="Times New Roman" pitchFamily="18" charset="0"/>
            </a:endParaRPr>
          </a:p>
        </p:txBody>
      </p:sp>
      <p:graphicFrame>
        <p:nvGraphicFramePr>
          <p:cNvPr id="20560" name="Group 80"/>
          <p:cNvGraphicFramePr>
            <a:graphicFrameLocks noGrp="1"/>
          </p:cNvGraphicFramePr>
          <p:nvPr>
            <p:ph idx="1"/>
            <p:extLst>
              <p:ext uri="{D42A27DB-BD31-4B8C-83A1-F6EECF244321}">
                <p14:modId xmlns:p14="http://schemas.microsoft.com/office/powerpoint/2010/main" val="2068335436"/>
              </p:ext>
            </p:extLst>
          </p:nvPr>
        </p:nvGraphicFramePr>
        <p:xfrm>
          <a:off x="1908175" y="1557338"/>
          <a:ext cx="5843588" cy="4754808"/>
        </p:xfrm>
        <a:graphic>
          <a:graphicData uri="http://schemas.openxmlformats.org/drawingml/2006/table">
            <a:tbl>
              <a:tblPr/>
              <a:tblGrid>
                <a:gridCol w="1368425"/>
                <a:gridCol w="1295400"/>
                <a:gridCol w="3179763"/>
              </a:tblGrid>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n</a:t>
                      </a:r>
                      <a:r>
                        <a:rPr kumimoji="1" lang="en-US" altLang="zh-TW" sz="2000" b="0" i="0" u="none" strike="noStrike" cap="none" normalizeH="0" baseline="-2500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A</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n</a:t>
                      </a:r>
                      <a:r>
                        <a:rPr kumimoji="1" lang="en-US" altLang="zh-TW" sz="2000" b="0" i="0" u="none" strike="noStrike" cap="none" normalizeH="0" baseline="-2500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B</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Probability</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10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0.0060466176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1</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0.040310784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2</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8</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0.120932352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3</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7</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0.214990848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rgbClr val="FF0000"/>
                          </a:solidFill>
                          <a:effectLst>
                            <a:outerShdw blurRad="38100" dist="38100" dir="2700000" algn="tl">
                              <a:srgbClr val="FFFFFF"/>
                            </a:outerShdw>
                          </a:effectLst>
                          <a:latin typeface="Times New Roman" pitchFamily="18" charset="0"/>
                          <a:ea typeface="新細明體" pitchFamily="18" charset="-120"/>
                        </a:rPr>
                        <a:t>4</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rgbClr val="FF0000"/>
                          </a:solidFill>
                          <a:effectLst>
                            <a:outerShdw blurRad="38100" dist="38100" dir="2700000" algn="tl">
                              <a:srgbClr val="FFFFFF"/>
                            </a:outerShdw>
                          </a:effectLst>
                          <a:latin typeface="Times New Roman" pitchFamily="18" charset="0"/>
                          <a:ea typeface="新細明體" pitchFamily="18" charset="-120"/>
                        </a:rPr>
                        <a:t>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rgbClr val="FF0000"/>
                          </a:solidFill>
                          <a:effectLst>
                            <a:outerShdw blurRad="38100" dist="38100" dir="2700000" algn="tl">
                              <a:srgbClr val="FFFFFF"/>
                            </a:outerShdw>
                          </a:effectLst>
                          <a:latin typeface="Times New Roman" pitchFamily="18" charset="0"/>
                          <a:ea typeface="新細明體" pitchFamily="18" charset="-120"/>
                        </a:rPr>
                        <a:t>0.250822656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5</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0.2006581248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6</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4</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0.111476736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7</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3</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0.042467328</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8</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2</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0.010616832</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9</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1</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0.001572864</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10</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1" lang="en-US" altLang="zh-TW" sz="2000" b="0" i="0" u="none" strike="noStrike" cap="none" normalizeH="0" baseline="0" dirty="0" smtClean="0">
                          <a:ln>
                            <a:noFill/>
                          </a:ln>
                          <a:solidFill>
                            <a:schemeClr val="tx1"/>
                          </a:solidFill>
                          <a:effectLst>
                            <a:outerShdw blurRad="38100" dist="38100" dir="2700000" algn="tl">
                              <a:srgbClr val="010199"/>
                            </a:outerShdw>
                          </a:effectLst>
                          <a:latin typeface="Times New Roman" pitchFamily="18" charset="0"/>
                          <a:ea typeface="新細明體" pitchFamily="18" charset="-120"/>
                        </a:rPr>
                        <a:t>0.0001048576</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日期版面配置區 1"/>
          <p:cNvSpPr>
            <a:spLocks noGrp="1"/>
          </p:cNvSpPr>
          <p:nvPr>
            <p:ph type="dt" sz="half" idx="10"/>
          </p:nvPr>
        </p:nvSpPr>
        <p:spPr/>
        <p:txBody>
          <a:bodyPr/>
          <a:lstStyle/>
          <a:p>
            <a:pPr>
              <a:defRPr/>
            </a:pPr>
            <a:fld id="{7560CBAF-1D43-4323-A7A0-4F4180C7E351}" type="datetime1">
              <a:rPr lang="zh-TW" altLang="en-US" smtClean="0"/>
              <a:t>2015/9/8</a:t>
            </a:fld>
            <a:endParaRPr lang="en-US" altLang="zh-TW" dirty="0"/>
          </a:p>
        </p:txBody>
      </p:sp>
      <p:sp>
        <p:nvSpPr>
          <p:cNvPr id="3" name="頁尾版面配置區 2"/>
          <p:cNvSpPr>
            <a:spLocks noGrp="1"/>
          </p:cNvSpPr>
          <p:nvPr>
            <p:ph type="ftr" sz="quarter" idx="11"/>
          </p:nvPr>
        </p:nvSpPr>
        <p:spPr/>
        <p:txBody>
          <a:bodyPr/>
          <a:lstStyle/>
          <a:p>
            <a:pPr>
              <a:defRPr/>
            </a:pPr>
            <a:r>
              <a:rPr lang="zh-TW" altLang="en-US" smtClean="0"/>
              <a:t>大數據天文學</a:t>
            </a:r>
            <a:endParaRPr lang="en-US" altLang="zh-TW" dirty="0"/>
          </a:p>
        </p:txBody>
      </p:sp>
      <p:sp>
        <p:nvSpPr>
          <p:cNvPr id="4" name="投影片編號版面配置區 3"/>
          <p:cNvSpPr>
            <a:spLocks noGrp="1"/>
          </p:cNvSpPr>
          <p:nvPr>
            <p:ph type="sldNum" sz="quarter" idx="12"/>
          </p:nvPr>
        </p:nvSpPr>
        <p:spPr/>
        <p:txBody>
          <a:bodyPr/>
          <a:lstStyle/>
          <a:p>
            <a:pPr>
              <a:defRPr/>
            </a:pPr>
            <a:fld id="{368C5A2D-1AF1-4A64-BBBE-6EC05BA7F03F}" type="slidenum">
              <a:rPr lang="en-US" altLang="zh-TW" smtClean="0"/>
              <a:pPr>
                <a:defRPr/>
              </a:pPr>
              <a:t>22</a:t>
            </a:fld>
            <a:endParaRPr lang="en-US" altLang="zh-TW" dirty="0"/>
          </a:p>
        </p:txBody>
      </p:sp>
    </p:spTree>
    <p:extLst>
      <p:ext uri="{BB962C8B-B14F-4D97-AF65-F5344CB8AC3E}">
        <p14:creationId xmlns:p14="http://schemas.microsoft.com/office/powerpoint/2010/main" val="216011667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Poisson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distribution</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3"/>
          </p:nvPr>
        </p:nvSpPr>
        <p:spPr>
          <a:xfrm>
            <a:off x="609600" y="1600200"/>
            <a:ext cx="7924800" cy="4421088"/>
          </a:xfrm>
        </p:spPr>
        <p:txBody>
          <a:bodyPr>
            <a:normAutofit fontScale="92500" lnSpcReduction="1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p 0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Np=a=finite constant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時</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Binomial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distribution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變成</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Poisson distribution</a:t>
            </a: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平均值</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與變異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數</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在一定曝光時間內，望遠鏡接收到的光子數</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符合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Poisson distribution.</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4182342629"/>
              </p:ext>
            </p:extLst>
          </p:nvPr>
        </p:nvGraphicFramePr>
        <p:xfrm>
          <a:off x="1563688" y="2420938"/>
          <a:ext cx="3222625" cy="703262"/>
        </p:xfrm>
        <a:graphic>
          <a:graphicData uri="http://schemas.openxmlformats.org/presentationml/2006/ole">
            <mc:AlternateContent xmlns:mc="http://schemas.openxmlformats.org/markup-compatibility/2006">
              <mc:Choice xmlns:v="urn:schemas-microsoft-com:vml" Requires="v">
                <p:oleObj spid="_x0000_s7284" name="Equation" r:id="rId3" imgW="2133360" imgH="419040" progId="Equation.DSMT4">
                  <p:embed/>
                </p:oleObj>
              </mc:Choice>
              <mc:Fallback>
                <p:oleObj name="Equation" r:id="rId3" imgW="2133360" imgH="419040" progId="Equation.DSMT4">
                  <p:embed/>
                  <p:pic>
                    <p:nvPicPr>
                      <p:cNvPr id="0" name="物件 3"/>
                      <p:cNvPicPr>
                        <a:picLocks noChangeAspect="1" noChangeArrowheads="1"/>
                      </p:cNvPicPr>
                      <p:nvPr/>
                    </p:nvPicPr>
                    <p:blipFill>
                      <a:blip r:embed="rId4"/>
                      <a:srcRect/>
                      <a:stretch>
                        <a:fillRect/>
                      </a:stretch>
                    </p:blipFill>
                    <p:spPr bwMode="auto">
                      <a:xfrm>
                        <a:off x="1563688" y="2420938"/>
                        <a:ext cx="3222625" cy="703262"/>
                      </a:xfrm>
                      <a:prstGeom prst="rect">
                        <a:avLst/>
                      </a:prstGeom>
                      <a:noFill/>
                      <a:ln>
                        <a:noFill/>
                      </a:ln>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3225038643"/>
              </p:ext>
            </p:extLst>
          </p:nvPr>
        </p:nvGraphicFramePr>
        <p:xfrm>
          <a:off x="1691680" y="3717032"/>
          <a:ext cx="3249613" cy="1190625"/>
        </p:xfrm>
        <a:graphic>
          <a:graphicData uri="http://schemas.openxmlformats.org/presentationml/2006/ole">
            <mc:AlternateContent xmlns:mc="http://schemas.openxmlformats.org/markup-compatibility/2006">
              <mc:Choice xmlns:v="urn:schemas-microsoft-com:vml" Requires="v">
                <p:oleObj spid="_x0000_s7285" name="Equation" r:id="rId5" imgW="2616120" imgH="863280" progId="Equation.DSMT4">
                  <p:embed/>
                </p:oleObj>
              </mc:Choice>
              <mc:Fallback>
                <p:oleObj name="Equation" r:id="rId5" imgW="2616120" imgH="863280" progId="Equation.DSMT4">
                  <p:embed/>
                  <p:pic>
                    <p:nvPicPr>
                      <p:cNvPr id="0" name="物件 4"/>
                      <p:cNvPicPr>
                        <a:picLocks noChangeAspect="1" noChangeArrowheads="1"/>
                      </p:cNvPicPr>
                      <p:nvPr/>
                    </p:nvPicPr>
                    <p:blipFill>
                      <a:blip r:embed="rId6"/>
                      <a:srcRect/>
                      <a:stretch>
                        <a:fillRect/>
                      </a:stretch>
                    </p:blipFill>
                    <p:spPr bwMode="auto">
                      <a:xfrm>
                        <a:off x="1691680" y="3717032"/>
                        <a:ext cx="32496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2328928"/>
            <a:ext cx="3525565" cy="2490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63" name="Picture 9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4685" y="332656"/>
            <a:ext cx="933981" cy="113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日期版面配置區 5"/>
          <p:cNvSpPr>
            <a:spLocks noGrp="1"/>
          </p:cNvSpPr>
          <p:nvPr>
            <p:ph type="dt" sz="half" idx="10"/>
          </p:nvPr>
        </p:nvSpPr>
        <p:spPr/>
        <p:txBody>
          <a:bodyPr/>
          <a:lstStyle/>
          <a:p>
            <a:fld id="{8576CE9E-7AEC-47F8-8836-310CDB6F0C0D}" type="datetime1">
              <a:rPr lang="zh-TW" altLang="en-US" smtClean="0"/>
              <a:t>2015/9/8</a:t>
            </a:fld>
            <a:endParaRPr lang="zh-TW" altLang="en-US"/>
          </a:p>
        </p:txBody>
      </p:sp>
      <p:sp>
        <p:nvSpPr>
          <p:cNvPr id="7" name="頁尾版面配置區 6"/>
          <p:cNvSpPr>
            <a:spLocks noGrp="1"/>
          </p:cNvSpPr>
          <p:nvPr>
            <p:ph type="ftr" sz="quarter" idx="11"/>
          </p:nvPr>
        </p:nvSpPr>
        <p:spPr/>
        <p:txBody>
          <a:bodyPr/>
          <a:lstStyle/>
          <a:p>
            <a:r>
              <a:rPr lang="zh-TW" altLang="en-US" smtClean="0"/>
              <a:t>大數據天文學</a:t>
            </a:r>
            <a:endParaRPr lang="zh-TW" altLang="en-US"/>
          </a:p>
        </p:txBody>
      </p:sp>
      <p:sp>
        <p:nvSpPr>
          <p:cNvPr id="8" name="投影片編號版面配置區 7"/>
          <p:cNvSpPr>
            <a:spLocks noGrp="1"/>
          </p:cNvSpPr>
          <p:nvPr>
            <p:ph type="sldNum" sz="quarter" idx="12"/>
          </p:nvPr>
        </p:nvSpPr>
        <p:spPr/>
        <p:txBody>
          <a:bodyPr/>
          <a:lstStyle/>
          <a:p>
            <a:fld id="{38A5F2AF-A334-42F2-9F77-00EB03103450}" type="slidenum">
              <a:rPr lang="zh-TW" altLang="en-US" smtClean="0"/>
              <a:t>23</a:t>
            </a:fld>
            <a:endParaRPr lang="zh-TW" altLang="en-US"/>
          </a:p>
        </p:txBody>
      </p:sp>
    </p:spTree>
    <p:extLst>
      <p:ext uri="{BB962C8B-B14F-4D97-AF65-F5344CB8AC3E}">
        <p14:creationId xmlns:p14="http://schemas.microsoft.com/office/powerpoint/2010/main" val="325993707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Poisson distribution</a:t>
            </a:r>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778860621"/>
              </p:ext>
            </p:extLst>
          </p:nvPr>
        </p:nvGraphicFramePr>
        <p:xfrm>
          <a:off x="539552" y="1772816"/>
          <a:ext cx="5328592" cy="3950914"/>
        </p:xfrm>
        <a:graphic>
          <a:graphicData uri="http://schemas.openxmlformats.org/presentationml/2006/ole">
            <mc:AlternateContent xmlns:mc="http://schemas.openxmlformats.org/markup-compatibility/2006">
              <mc:Choice xmlns:v="urn:schemas-microsoft-com:vml" Requires="v">
                <p:oleObj spid="_x0000_s8246" name="Equation" r:id="rId3" imgW="3238200" imgH="2209680" progId="Equation.DSMT4">
                  <p:embed/>
                </p:oleObj>
              </mc:Choice>
              <mc:Fallback>
                <p:oleObj name="Equation" r:id="rId3" imgW="3238200" imgH="2209680" progId="Equation.DSMT4">
                  <p:embed/>
                  <p:pic>
                    <p:nvPicPr>
                      <p:cNvPr id="0" name="物件 3"/>
                      <p:cNvPicPr>
                        <a:picLocks noChangeAspect="1" noChangeArrowheads="1"/>
                      </p:cNvPicPr>
                      <p:nvPr/>
                    </p:nvPicPr>
                    <p:blipFill>
                      <a:blip r:embed="rId4"/>
                      <a:srcRect/>
                      <a:stretch>
                        <a:fillRect/>
                      </a:stretch>
                    </p:blipFill>
                    <p:spPr bwMode="auto">
                      <a:xfrm>
                        <a:off x="539552" y="1772816"/>
                        <a:ext cx="5328592" cy="3950914"/>
                      </a:xfrm>
                      <a:prstGeom prst="rect">
                        <a:avLst/>
                      </a:prstGeom>
                      <a:noFill/>
                      <a:ln>
                        <a:noFill/>
                      </a:ln>
                    </p:spPr>
                  </p:pic>
                </p:oleObj>
              </mc:Fallback>
            </mc:AlternateContent>
          </a:graphicData>
        </a:graphic>
      </p:graphicFrame>
      <p:sp>
        <p:nvSpPr>
          <p:cNvPr id="5" name="橢圓 4"/>
          <p:cNvSpPr/>
          <p:nvPr/>
        </p:nvSpPr>
        <p:spPr>
          <a:xfrm>
            <a:off x="6996711" y="813151"/>
            <a:ext cx="9144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橢圓 5"/>
          <p:cNvSpPr/>
          <p:nvPr/>
        </p:nvSpPr>
        <p:spPr>
          <a:xfrm>
            <a:off x="7304781" y="5229200"/>
            <a:ext cx="228600" cy="84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p:nvPr/>
        </p:nvCxnSpPr>
        <p:spPr>
          <a:xfrm>
            <a:off x="8036768" y="1261298"/>
            <a:ext cx="525760"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7884368" y="836712"/>
            <a:ext cx="525760" cy="0"/>
          </a:xfrm>
          <a:prstGeom prst="straightConnector1">
            <a:avLst/>
          </a:prstGeom>
          <a:ln>
            <a:solidFill>
              <a:srgbClr val="FFFF00"/>
            </a:solidFill>
            <a:tailEnd type="arrow"/>
          </a:ln>
          <a:scene3d>
            <a:camera prst="orthographicFront">
              <a:rot lat="0" lon="0" rev="1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7574632" y="548680"/>
            <a:ext cx="525760" cy="0"/>
          </a:xfrm>
          <a:prstGeom prst="straightConnector1">
            <a:avLst/>
          </a:prstGeom>
          <a:ln>
            <a:solidFill>
              <a:srgbClr val="FFFF00"/>
            </a:solidFill>
            <a:tailEnd type="arrow"/>
          </a:ln>
          <a:scene3d>
            <a:camera prst="orthographicFront">
              <a:rot lat="0" lon="0" rev="3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7142584" y="404664"/>
            <a:ext cx="525760" cy="0"/>
          </a:xfrm>
          <a:prstGeom prst="straightConnector1">
            <a:avLst/>
          </a:prstGeom>
          <a:ln>
            <a:solidFill>
              <a:srgbClr val="FFFF00"/>
            </a:solidFill>
            <a:tailEnd type="arrow"/>
          </a:ln>
          <a:scene3d>
            <a:camera prst="orthographicFront">
              <a:rot lat="0" lon="0" rev="5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6710536" y="548680"/>
            <a:ext cx="525760" cy="0"/>
          </a:xfrm>
          <a:prstGeom prst="straightConnector1">
            <a:avLst/>
          </a:prstGeom>
          <a:ln>
            <a:solidFill>
              <a:srgbClr val="FFFF00"/>
            </a:solidFill>
            <a:tailEnd type="arrow"/>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6422504" y="836712"/>
            <a:ext cx="525760" cy="0"/>
          </a:xfrm>
          <a:prstGeom prst="straightConnector1">
            <a:avLst/>
          </a:prstGeom>
          <a:ln>
            <a:solidFill>
              <a:srgbClr val="FFFF00"/>
            </a:solidFill>
            <a:tailEnd type="arrow"/>
          </a:ln>
          <a:scene3d>
            <a:camera prst="orthographicFront">
              <a:rot lat="0" lon="0" rev="90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6300192" y="1268760"/>
            <a:ext cx="525760" cy="0"/>
          </a:xfrm>
          <a:prstGeom prst="straightConnector1">
            <a:avLst/>
          </a:prstGeom>
          <a:ln>
            <a:solidFill>
              <a:srgbClr val="FFFF00"/>
            </a:solidFill>
            <a:tailEnd type="arrow"/>
          </a:ln>
          <a:scene3d>
            <a:camera prst="orthographicFront">
              <a:rot lat="0" lon="0" rev="108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6422504" y="1700808"/>
            <a:ext cx="525760" cy="0"/>
          </a:xfrm>
          <a:prstGeom prst="straightConnector1">
            <a:avLst/>
          </a:prstGeom>
          <a:ln>
            <a:solidFill>
              <a:srgbClr val="FFFF00"/>
            </a:solidFill>
            <a:tailEnd type="arrow"/>
          </a:ln>
          <a:scene3d>
            <a:camera prst="orthographicFront">
              <a:rot lat="0" lon="0" rev="12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6755385" y="2042742"/>
            <a:ext cx="525760" cy="0"/>
          </a:xfrm>
          <a:prstGeom prst="straightConnector1">
            <a:avLst/>
          </a:prstGeom>
          <a:ln>
            <a:solidFill>
              <a:srgbClr val="FFFF00"/>
            </a:solidFill>
            <a:tailEnd type="arrow"/>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7155235" y="2132856"/>
            <a:ext cx="525760" cy="0"/>
          </a:xfrm>
          <a:prstGeom prst="straightConnector1">
            <a:avLst/>
          </a:prstGeom>
          <a:ln>
            <a:solidFill>
              <a:srgbClr val="FFFF00"/>
            </a:solidFill>
            <a:tailEnd type="arrow"/>
          </a:ln>
          <a:scene3d>
            <a:camera prst="orthographicFront">
              <a:rot lat="0" lon="0" rev="16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7592322" y="2024220"/>
            <a:ext cx="525760" cy="0"/>
          </a:xfrm>
          <a:prstGeom prst="straightConnector1">
            <a:avLst/>
          </a:prstGeom>
          <a:ln>
            <a:solidFill>
              <a:srgbClr val="FFFF00"/>
            </a:solidFill>
            <a:tailEnd type="arrow"/>
          </a:ln>
          <a:scene3d>
            <a:camera prst="orthographicFront">
              <a:rot lat="0" lon="0" rev="180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7934672" y="1700808"/>
            <a:ext cx="525760" cy="0"/>
          </a:xfrm>
          <a:prstGeom prst="straightConnector1">
            <a:avLst/>
          </a:prstGeom>
          <a:ln>
            <a:solidFill>
              <a:srgbClr val="FFFF00"/>
            </a:solidFill>
            <a:tailEnd type="arrow"/>
          </a:ln>
          <a:scene3d>
            <a:camera prst="orthographicFront">
              <a:rot lat="0" lon="0" rev="19800000"/>
            </a:camera>
            <a:lightRig rig="threePt" dir="t"/>
          </a:scene3d>
        </p:spPr>
        <p:style>
          <a:lnRef idx="1">
            <a:schemeClr val="accent1"/>
          </a:lnRef>
          <a:fillRef idx="0">
            <a:schemeClr val="accent1"/>
          </a:fillRef>
          <a:effectRef idx="0">
            <a:schemeClr val="accent1"/>
          </a:effectRef>
          <a:fontRef idx="minor">
            <a:schemeClr val="tx1"/>
          </a:fontRef>
        </p:style>
      </p:cxn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6502" y="3429000"/>
            <a:ext cx="2057400" cy="2447925"/>
          </a:xfrm>
          <a:prstGeom prst="rect">
            <a:avLst/>
          </a:prstGeom>
        </p:spPr>
      </p:pic>
      <p:sp>
        <p:nvSpPr>
          <p:cNvPr id="7" name="日期版面配置區 6"/>
          <p:cNvSpPr>
            <a:spLocks noGrp="1"/>
          </p:cNvSpPr>
          <p:nvPr>
            <p:ph type="dt" sz="half" idx="10"/>
          </p:nvPr>
        </p:nvSpPr>
        <p:spPr/>
        <p:txBody>
          <a:bodyPr/>
          <a:lstStyle/>
          <a:p>
            <a:fld id="{900E2E3F-35F4-4886-BAB4-EE276C7D4704}" type="datetime1">
              <a:rPr lang="zh-TW" altLang="en-US" smtClean="0"/>
              <a:t>2015/9/8</a:t>
            </a:fld>
            <a:endParaRPr lang="zh-TW" altLang="en-US"/>
          </a:p>
        </p:txBody>
      </p:sp>
      <p:sp>
        <p:nvSpPr>
          <p:cNvPr id="8" name="頁尾版面配置區 7"/>
          <p:cNvSpPr>
            <a:spLocks noGrp="1"/>
          </p:cNvSpPr>
          <p:nvPr>
            <p:ph type="ftr" sz="quarter" idx="11"/>
          </p:nvPr>
        </p:nvSpPr>
        <p:spPr/>
        <p:txBody>
          <a:bodyPr/>
          <a:lstStyle/>
          <a:p>
            <a:r>
              <a:rPr lang="zh-TW" altLang="en-US" smtClean="0"/>
              <a:t>大數據天文學</a:t>
            </a:r>
            <a:endParaRPr lang="zh-TW" altLang="en-US"/>
          </a:p>
        </p:txBody>
      </p:sp>
      <p:sp>
        <p:nvSpPr>
          <p:cNvPr id="21" name="投影片編號版面配置區 20"/>
          <p:cNvSpPr>
            <a:spLocks noGrp="1"/>
          </p:cNvSpPr>
          <p:nvPr>
            <p:ph type="sldNum" sz="quarter" idx="12"/>
          </p:nvPr>
        </p:nvSpPr>
        <p:spPr/>
        <p:txBody>
          <a:bodyPr/>
          <a:lstStyle/>
          <a:p>
            <a:fld id="{38A5F2AF-A334-42F2-9F77-00EB03103450}" type="slidenum">
              <a:rPr lang="zh-TW" altLang="en-US" smtClean="0"/>
              <a:t>24</a:t>
            </a:fld>
            <a:endParaRPr lang="zh-TW" altLang="en-US"/>
          </a:p>
        </p:txBody>
      </p:sp>
    </p:spTree>
    <p:extLst>
      <p:ext uri="{BB962C8B-B14F-4D97-AF65-F5344CB8AC3E}">
        <p14:creationId xmlns:p14="http://schemas.microsoft.com/office/powerpoint/2010/main" val="898491191"/>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latin typeface="Times New Roman" panose="02020603050405020304" pitchFamily="18" charset="0"/>
                <a:cs typeface="Times New Roman" panose="02020603050405020304" pitchFamily="18" charset="0"/>
              </a:rPr>
              <a:t>Gaussian distribution</a:t>
            </a:r>
            <a:endParaRPr lang="zh-TW" altLang="en-US" sz="3600"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3"/>
          </p:nvPr>
        </p:nvSpPr>
        <p:spPr>
          <a:xfrm>
            <a:off x="609600" y="1600200"/>
            <a:ext cx="7924800" cy="4637112"/>
          </a:xfrm>
        </p:spPr>
        <p:txBody>
          <a:bodyPr>
            <a:normAutofit fontScale="92500" lnSpcReduction="10000"/>
          </a:bodyPr>
          <a:lstStyle/>
          <a:p>
            <a:r>
              <a:rPr lang="zh-TW" altLang="en-US" sz="2400" dirty="0">
                <a:latin typeface="標楷體" panose="03000509000000000000" pitchFamily="65" charset="-120"/>
                <a:ea typeface="標楷體" panose="03000509000000000000" pitchFamily="65" charset="-120"/>
              </a:rPr>
              <a:t>又稱常態</a:t>
            </a:r>
            <a:r>
              <a:rPr lang="zh-TW" altLang="en-US" sz="2400" dirty="0" smtClean="0">
                <a:latin typeface="標楷體" panose="03000509000000000000" pitchFamily="65" charset="-120"/>
                <a:ea typeface="標楷體" panose="03000509000000000000" pitchFamily="65" charset="-120"/>
              </a:rPr>
              <a:t>分佈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(normal distribution)</a:t>
            </a: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平均值與變異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數</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重要</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數字</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在</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μ±σ</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內機率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:68%</a:t>
            </a: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σ</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內機率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:95%</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σ</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內機率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:99.7%</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標楷體" panose="03000509000000000000" pitchFamily="65" charset="-120"/>
              <a:ea typeface="標楷體" panose="03000509000000000000" pitchFamily="65" charset="-12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2893072619"/>
              </p:ext>
            </p:extLst>
          </p:nvPr>
        </p:nvGraphicFramePr>
        <p:xfrm>
          <a:off x="1495425" y="2060575"/>
          <a:ext cx="3932238" cy="831850"/>
        </p:xfrm>
        <a:graphic>
          <a:graphicData uri="http://schemas.openxmlformats.org/presentationml/2006/ole">
            <mc:AlternateContent xmlns:mc="http://schemas.openxmlformats.org/markup-compatibility/2006">
              <mc:Choice xmlns:v="urn:schemas-microsoft-com:vml" Requires="v">
                <p:oleObj spid="_x0000_s9323" name="Equation" r:id="rId3" imgW="2603160" imgH="495000" progId="Equation.DSMT4">
                  <p:embed/>
                </p:oleObj>
              </mc:Choice>
              <mc:Fallback>
                <p:oleObj name="Equation" r:id="rId3" imgW="2603160" imgH="495000" progId="Equation.DSMT4">
                  <p:embed/>
                  <p:pic>
                    <p:nvPicPr>
                      <p:cNvPr id="0" name="物件 3"/>
                      <p:cNvPicPr>
                        <a:picLocks noChangeAspect="1" noChangeArrowheads="1"/>
                      </p:cNvPicPr>
                      <p:nvPr/>
                    </p:nvPicPr>
                    <p:blipFill>
                      <a:blip r:embed="rId4"/>
                      <a:srcRect/>
                      <a:stretch>
                        <a:fillRect/>
                      </a:stretch>
                    </p:blipFill>
                    <p:spPr bwMode="auto">
                      <a:xfrm>
                        <a:off x="1495425" y="2060575"/>
                        <a:ext cx="3932238" cy="831850"/>
                      </a:xfrm>
                      <a:prstGeom prst="rect">
                        <a:avLst/>
                      </a:prstGeom>
                      <a:noFill/>
                      <a:ln>
                        <a:noFill/>
                      </a:ln>
                      <a:extLst/>
                    </p:spPr>
                  </p:pic>
                </p:oleObj>
              </mc:Fallback>
            </mc:AlternateContent>
          </a:graphicData>
        </a:graphic>
      </p:graphicFrame>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392" y="2636912"/>
            <a:ext cx="3124812"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物件 4"/>
          <p:cNvGraphicFramePr>
            <a:graphicFrameLocks noChangeAspect="1"/>
          </p:cNvGraphicFramePr>
          <p:nvPr>
            <p:extLst>
              <p:ext uri="{D42A27DB-BD31-4B8C-83A1-F6EECF244321}">
                <p14:modId xmlns:p14="http://schemas.microsoft.com/office/powerpoint/2010/main" val="4181069445"/>
              </p:ext>
            </p:extLst>
          </p:nvPr>
        </p:nvGraphicFramePr>
        <p:xfrm>
          <a:off x="1917700" y="3356992"/>
          <a:ext cx="3517900" cy="944563"/>
        </p:xfrm>
        <a:graphic>
          <a:graphicData uri="http://schemas.openxmlformats.org/presentationml/2006/ole">
            <mc:AlternateContent xmlns:mc="http://schemas.openxmlformats.org/markup-compatibility/2006">
              <mc:Choice xmlns:v="urn:schemas-microsoft-com:vml" Requires="v">
                <p:oleObj spid="_x0000_s9324" name="Equation" r:id="rId6" imgW="2831760" imgH="685800" progId="Equation.DSMT4">
                  <p:embed/>
                </p:oleObj>
              </mc:Choice>
              <mc:Fallback>
                <p:oleObj name="Equation" r:id="rId6" imgW="2831760" imgH="685800" progId="Equation.DSMT4">
                  <p:embed/>
                  <p:pic>
                    <p:nvPicPr>
                      <p:cNvPr id="0" name="物件 4"/>
                      <p:cNvPicPr>
                        <a:picLocks noChangeAspect="1" noChangeArrowheads="1"/>
                      </p:cNvPicPr>
                      <p:nvPr/>
                    </p:nvPicPr>
                    <p:blipFill>
                      <a:blip r:embed="rId7"/>
                      <a:srcRect/>
                      <a:stretch>
                        <a:fillRect/>
                      </a:stretch>
                    </p:blipFill>
                    <p:spPr bwMode="auto">
                      <a:xfrm>
                        <a:off x="1917700" y="3356992"/>
                        <a:ext cx="35179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9302" name="Picture 8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548680"/>
            <a:ext cx="1127819" cy="144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日期版面配置區 5"/>
          <p:cNvSpPr>
            <a:spLocks noGrp="1"/>
          </p:cNvSpPr>
          <p:nvPr>
            <p:ph type="dt" sz="half" idx="10"/>
          </p:nvPr>
        </p:nvSpPr>
        <p:spPr/>
        <p:txBody>
          <a:bodyPr/>
          <a:lstStyle/>
          <a:p>
            <a:fld id="{A8B66467-1DB3-40EF-BA6B-C033126F85EC}" type="datetime1">
              <a:rPr lang="zh-TW" altLang="en-US" smtClean="0"/>
              <a:t>2015/9/8</a:t>
            </a:fld>
            <a:endParaRPr lang="zh-TW" altLang="en-US"/>
          </a:p>
        </p:txBody>
      </p:sp>
      <p:sp>
        <p:nvSpPr>
          <p:cNvPr id="7" name="頁尾版面配置區 6"/>
          <p:cNvSpPr>
            <a:spLocks noGrp="1"/>
          </p:cNvSpPr>
          <p:nvPr>
            <p:ph type="ftr" sz="quarter" idx="11"/>
          </p:nvPr>
        </p:nvSpPr>
        <p:spPr/>
        <p:txBody>
          <a:bodyPr/>
          <a:lstStyle/>
          <a:p>
            <a:r>
              <a:rPr lang="zh-TW" altLang="en-US" smtClean="0"/>
              <a:t>大數據天文學</a:t>
            </a:r>
            <a:endParaRPr lang="zh-TW" altLang="en-US"/>
          </a:p>
        </p:txBody>
      </p:sp>
      <p:sp>
        <p:nvSpPr>
          <p:cNvPr id="8" name="投影片編號版面配置區 7"/>
          <p:cNvSpPr>
            <a:spLocks noGrp="1"/>
          </p:cNvSpPr>
          <p:nvPr>
            <p:ph type="sldNum" sz="quarter" idx="12"/>
          </p:nvPr>
        </p:nvSpPr>
        <p:spPr/>
        <p:txBody>
          <a:bodyPr/>
          <a:lstStyle/>
          <a:p>
            <a:fld id="{38A5F2AF-A334-42F2-9F77-00EB03103450}" type="slidenum">
              <a:rPr lang="zh-TW" altLang="en-US" smtClean="0"/>
              <a:t>25</a:t>
            </a:fld>
            <a:endParaRPr lang="zh-TW" altLang="en-US"/>
          </a:p>
        </p:txBody>
      </p:sp>
    </p:spTree>
    <p:extLst>
      <p:ext uri="{BB962C8B-B14F-4D97-AF65-F5344CB8AC3E}">
        <p14:creationId xmlns:p14="http://schemas.microsoft.com/office/powerpoint/2010/main" val="292065513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標楷體" panose="03000509000000000000" pitchFamily="65" charset="-120"/>
                <a:ea typeface="標楷體" panose="03000509000000000000" pitchFamily="65" charset="-120"/>
              </a:rPr>
              <a:t>其他常見的機率</a:t>
            </a:r>
            <a:r>
              <a:rPr lang="zh-TW" altLang="en-US" sz="3600" dirty="0">
                <a:latin typeface="標楷體" panose="03000509000000000000" pitchFamily="65" charset="-120"/>
                <a:ea typeface="標楷體" panose="03000509000000000000" pitchFamily="65" charset="-120"/>
              </a:rPr>
              <a:t>分佈</a:t>
            </a:r>
          </a:p>
        </p:txBody>
      </p:sp>
      <p:graphicFrame>
        <p:nvGraphicFramePr>
          <p:cNvPr id="4" name="表格 3"/>
          <p:cNvGraphicFramePr>
            <a:graphicFrameLocks noGrp="1"/>
          </p:cNvGraphicFramePr>
          <p:nvPr>
            <p:extLst>
              <p:ext uri="{D42A27DB-BD31-4B8C-83A1-F6EECF244321}">
                <p14:modId xmlns:p14="http://schemas.microsoft.com/office/powerpoint/2010/main" val="2683867431"/>
              </p:ext>
            </p:extLst>
          </p:nvPr>
        </p:nvGraphicFramePr>
        <p:xfrm>
          <a:off x="827584" y="1757040"/>
          <a:ext cx="7056784" cy="4376500"/>
        </p:xfrm>
        <a:graphic>
          <a:graphicData uri="http://schemas.openxmlformats.org/drawingml/2006/table">
            <a:tbl>
              <a:tblPr firstRow="1" bandRow="1">
                <a:tableStyleId>{5940675A-B579-460E-94D1-54222C63F5DA}</a:tableStyleId>
              </a:tblPr>
              <a:tblGrid>
                <a:gridCol w="1656184"/>
                <a:gridCol w="3168352"/>
                <a:gridCol w="1008112"/>
                <a:gridCol w="1224136"/>
              </a:tblGrid>
              <a:tr h="710708">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名稱</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機率分佈</a:t>
                      </a:r>
                    </a:p>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平均值</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變異數</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710708">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Gamma</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710708">
                <a:tc>
                  <a:txBody>
                    <a:bodyPr/>
                    <a:lstStyle/>
                    <a:p>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710708">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Beta</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710708">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Exponential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r h="710708">
                <a:tc>
                  <a:txBody>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Uniform</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物件 5"/>
          <p:cNvGraphicFramePr>
            <a:graphicFrameLocks noChangeAspect="1"/>
          </p:cNvGraphicFramePr>
          <p:nvPr>
            <p:extLst>
              <p:ext uri="{D42A27DB-BD31-4B8C-83A1-F6EECF244321}">
                <p14:modId xmlns:p14="http://schemas.microsoft.com/office/powerpoint/2010/main" val="2772031448"/>
              </p:ext>
            </p:extLst>
          </p:nvPr>
        </p:nvGraphicFramePr>
        <p:xfrm>
          <a:off x="2555776" y="2492896"/>
          <a:ext cx="2294256" cy="720080"/>
        </p:xfrm>
        <a:graphic>
          <a:graphicData uri="http://schemas.openxmlformats.org/presentationml/2006/ole">
            <mc:AlternateContent xmlns:mc="http://schemas.openxmlformats.org/markup-compatibility/2006">
              <mc:Choice xmlns:v="urn:schemas-microsoft-com:vml" Requires="v">
                <p:oleObj spid="_x0000_s10929" name="Equation" r:id="rId3" imgW="1815840" imgH="571320" progId="Equation.DSMT4">
                  <p:embed/>
                </p:oleObj>
              </mc:Choice>
              <mc:Fallback>
                <p:oleObj name="Equation" r:id="rId3" imgW="1815840" imgH="571320" progId="Equation.DSMT4">
                  <p:embed/>
                  <p:pic>
                    <p:nvPicPr>
                      <p:cNvPr id="0" name="Object 1"/>
                      <p:cNvPicPr>
                        <a:picLocks noChangeAspect="1" noChangeArrowheads="1"/>
                      </p:cNvPicPr>
                      <p:nvPr/>
                    </p:nvPicPr>
                    <p:blipFill>
                      <a:blip r:embed="rId4"/>
                      <a:srcRect/>
                      <a:stretch>
                        <a:fillRect/>
                      </a:stretch>
                    </p:blipFill>
                    <p:spPr bwMode="auto">
                      <a:xfrm>
                        <a:off x="2555776" y="2492896"/>
                        <a:ext cx="2294256" cy="720080"/>
                      </a:xfrm>
                      <a:prstGeom prst="rect">
                        <a:avLst/>
                      </a:prstGeom>
                      <a:noFill/>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350715811"/>
              </p:ext>
            </p:extLst>
          </p:nvPr>
        </p:nvGraphicFramePr>
        <p:xfrm>
          <a:off x="5935008" y="2780928"/>
          <a:ext cx="437192" cy="360040"/>
        </p:xfrm>
        <a:graphic>
          <a:graphicData uri="http://schemas.openxmlformats.org/presentationml/2006/ole">
            <mc:AlternateContent xmlns:mc="http://schemas.openxmlformats.org/markup-compatibility/2006">
              <mc:Choice xmlns:v="urn:schemas-microsoft-com:vml" Requires="v">
                <p:oleObj spid="_x0000_s10930" name="Equation" r:id="rId5" imgW="215640" imgH="177480" progId="Equation.DSMT4">
                  <p:embed/>
                </p:oleObj>
              </mc:Choice>
              <mc:Fallback>
                <p:oleObj name="Equation" r:id="rId5" imgW="215640" imgH="177480" progId="Equation.DSMT4">
                  <p:embed/>
                  <p:pic>
                    <p:nvPicPr>
                      <p:cNvPr id="0" name=""/>
                      <p:cNvPicPr/>
                      <p:nvPr/>
                    </p:nvPicPr>
                    <p:blipFill>
                      <a:blip r:embed="rId6"/>
                      <a:stretch>
                        <a:fillRect/>
                      </a:stretch>
                    </p:blipFill>
                    <p:spPr>
                      <a:xfrm>
                        <a:off x="5935008" y="2780928"/>
                        <a:ext cx="437192" cy="360040"/>
                      </a:xfrm>
                      <a:prstGeom prst="rect">
                        <a:avLst/>
                      </a:prstGeom>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1246639050"/>
              </p:ext>
            </p:extLst>
          </p:nvPr>
        </p:nvGraphicFramePr>
        <p:xfrm>
          <a:off x="6897688" y="2755900"/>
          <a:ext cx="539750" cy="412750"/>
        </p:xfrm>
        <a:graphic>
          <a:graphicData uri="http://schemas.openxmlformats.org/presentationml/2006/ole">
            <mc:AlternateContent xmlns:mc="http://schemas.openxmlformats.org/markup-compatibility/2006">
              <mc:Choice xmlns:v="urn:schemas-microsoft-com:vml" Requires="v">
                <p:oleObj spid="_x0000_s10931" name="Equation" r:id="rId7" imgW="266400" imgH="203040" progId="Equation.DSMT4">
                  <p:embed/>
                </p:oleObj>
              </mc:Choice>
              <mc:Fallback>
                <p:oleObj name="Equation" r:id="rId7" imgW="266400" imgH="203040" progId="Equation.DSMT4">
                  <p:embed/>
                  <p:pic>
                    <p:nvPicPr>
                      <p:cNvPr id="0" name="物件 6"/>
                      <p:cNvPicPr>
                        <a:picLocks noChangeAspect="1" noChangeArrowheads="1"/>
                      </p:cNvPicPr>
                      <p:nvPr/>
                    </p:nvPicPr>
                    <p:blipFill>
                      <a:blip r:embed="rId8"/>
                      <a:srcRect/>
                      <a:stretch>
                        <a:fillRect/>
                      </a:stretch>
                    </p:blipFill>
                    <p:spPr bwMode="auto">
                      <a:xfrm>
                        <a:off x="6897688" y="2755900"/>
                        <a:ext cx="5397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 name="物件 9"/>
          <p:cNvGraphicFramePr>
            <a:graphicFrameLocks noChangeAspect="1"/>
          </p:cNvGraphicFramePr>
          <p:nvPr>
            <p:extLst>
              <p:ext uri="{D42A27DB-BD31-4B8C-83A1-F6EECF244321}">
                <p14:modId xmlns:p14="http://schemas.microsoft.com/office/powerpoint/2010/main" val="126408798"/>
              </p:ext>
            </p:extLst>
          </p:nvPr>
        </p:nvGraphicFramePr>
        <p:xfrm>
          <a:off x="2483767" y="3284984"/>
          <a:ext cx="2996925" cy="720080"/>
        </p:xfrm>
        <a:graphic>
          <a:graphicData uri="http://schemas.openxmlformats.org/presentationml/2006/ole">
            <mc:AlternateContent xmlns:mc="http://schemas.openxmlformats.org/markup-compatibility/2006">
              <mc:Choice xmlns:v="urn:schemas-microsoft-com:vml" Requires="v">
                <p:oleObj spid="_x0000_s10932" name="Equation" r:id="rId9" imgW="2323800" imgH="558720" progId="Equation.DSMT4">
                  <p:embed/>
                </p:oleObj>
              </mc:Choice>
              <mc:Fallback>
                <p:oleObj name="Equation" r:id="rId9" imgW="2323800" imgH="558720" progId="Equation.DSMT4">
                  <p:embed/>
                  <p:pic>
                    <p:nvPicPr>
                      <p:cNvPr id="0" name="Object 5"/>
                      <p:cNvPicPr>
                        <a:picLocks noChangeAspect="1" noChangeArrowheads="1"/>
                      </p:cNvPicPr>
                      <p:nvPr/>
                    </p:nvPicPr>
                    <p:blipFill>
                      <a:blip r:embed="rId10"/>
                      <a:srcRect/>
                      <a:stretch>
                        <a:fillRect/>
                      </a:stretch>
                    </p:blipFill>
                    <p:spPr bwMode="auto">
                      <a:xfrm>
                        <a:off x="2483767" y="3284984"/>
                        <a:ext cx="2996925" cy="720080"/>
                      </a:xfrm>
                      <a:prstGeom prst="rect">
                        <a:avLst/>
                      </a:prstGeom>
                      <a:noFill/>
                    </p:spPr>
                  </p:pic>
                </p:oleObj>
              </mc:Fallback>
            </mc:AlternateContent>
          </a:graphicData>
        </a:graphic>
      </p:graphicFrame>
      <p:sp>
        <p:nvSpPr>
          <p:cNvPr id="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2" name="物件 11"/>
          <p:cNvGraphicFramePr>
            <a:graphicFrameLocks noChangeAspect="1"/>
          </p:cNvGraphicFramePr>
          <p:nvPr>
            <p:extLst>
              <p:ext uri="{D42A27DB-BD31-4B8C-83A1-F6EECF244321}">
                <p14:modId xmlns:p14="http://schemas.microsoft.com/office/powerpoint/2010/main" val="2033450537"/>
              </p:ext>
            </p:extLst>
          </p:nvPr>
        </p:nvGraphicFramePr>
        <p:xfrm>
          <a:off x="2483768" y="4149080"/>
          <a:ext cx="3062288" cy="473075"/>
        </p:xfrm>
        <a:graphic>
          <a:graphicData uri="http://schemas.openxmlformats.org/presentationml/2006/ole">
            <mc:AlternateContent xmlns:mc="http://schemas.openxmlformats.org/markup-compatibility/2006">
              <mc:Choice xmlns:v="urn:schemas-microsoft-com:vml" Requires="v">
                <p:oleObj spid="_x0000_s10933" name="Equation" r:id="rId11" imgW="3060360" imgH="469800" progId="Equation.DSMT4">
                  <p:embed/>
                </p:oleObj>
              </mc:Choice>
              <mc:Fallback>
                <p:oleObj name="Equation" r:id="rId11" imgW="3060360" imgH="469800" progId="Equation.DSMT4">
                  <p:embed/>
                  <p:pic>
                    <p:nvPicPr>
                      <p:cNvPr id="0" name="Object 7"/>
                      <p:cNvPicPr>
                        <a:picLocks noChangeAspect="1" noChangeArrowheads="1"/>
                      </p:cNvPicPr>
                      <p:nvPr/>
                    </p:nvPicPr>
                    <p:blipFill>
                      <a:blip r:embed="rId12"/>
                      <a:srcRect/>
                      <a:stretch>
                        <a:fillRect/>
                      </a:stretch>
                    </p:blipFill>
                    <p:spPr bwMode="auto">
                      <a:xfrm>
                        <a:off x="2483768" y="4149080"/>
                        <a:ext cx="3062288"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物件 12"/>
          <p:cNvGraphicFramePr>
            <a:graphicFrameLocks noChangeAspect="1"/>
          </p:cNvGraphicFramePr>
          <p:nvPr>
            <p:extLst>
              <p:ext uri="{D42A27DB-BD31-4B8C-83A1-F6EECF244321}">
                <p14:modId xmlns:p14="http://schemas.microsoft.com/office/powerpoint/2010/main" val="3390135793"/>
              </p:ext>
            </p:extLst>
          </p:nvPr>
        </p:nvGraphicFramePr>
        <p:xfrm>
          <a:off x="5940152" y="3429000"/>
          <a:ext cx="288032" cy="316835"/>
        </p:xfrm>
        <a:graphic>
          <a:graphicData uri="http://schemas.openxmlformats.org/presentationml/2006/ole">
            <mc:AlternateContent xmlns:mc="http://schemas.openxmlformats.org/markup-compatibility/2006">
              <mc:Choice xmlns:v="urn:schemas-microsoft-com:vml" Requires="v">
                <p:oleObj spid="_x0000_s10934" name="Equation" r:id="rId13" imgW="126720" imgH="139680" progId="Equation.DSMT4">
                  <p:embed/>
                </p:oleObj>
              </mc:Choice>
              <mc:Fallback>
                <p:oleObj name="Equation" r:id="rId13" imgW="126720" imgH="139680" progId="Equation.DSMT4">
                  <p:embed/>
                  <p:pic>
                    <p:nvPicPr>
                      <p:cNvPr id="0" name=""/>
                      <p:cNvPicPr/>
                      <p:nvPr/>
                    </p:nvPicPr>
                    <p:blipFill>
                      <a:blip r:embed="rId14"/>
                      <a:stretch>
                        <a:fillRect/>
                      </a:stretch>
                    </p:blipFill>
                    <p:spPr>
                      <a:xfrm>
                        <a:off x="5940152" y="3429000"/>
                        <a:ext cx="288032" cy="316835"/>
                      </a:xfrm>
                      <a:prstGeom prst="rect">
                        <a:avLst/>
                      </a:prstGeom>
                    </p:spPr>
                  </p:pic>
                </p:oleObj>
              </mc:Fallback>
            </mc:AlternateContent>
          </a:graphicData>
        </a:graphic>
      </p:graphicFrame>
      <p:graphicFrame>
        <p:nvGraphicFramePr>
          <p:cNvPr id="14" name="物件 13"/>
          <p:cNvGraphicFramePr>
            <a:graphicFrameLocks noChangeAspect="1"/>
          </p:cNvGraphicFramePr>
          <p:nvPr>
            <p:extLst>
              <p:ext uri="{D42A27DB-BD31-4B8C-83A1-F6EECF244321}">
                <p14:modId xmlns:p14="http://schemas.microsoft.com/office/powerpoint/2010/main" val="69191168"/>
              </p:ext>
            </p:extLst>
          </p:nvPr>
        </p:nvGraphicFramePr>
        <p:xfrm>
          <a:off x="6934200" y="3384550"/>
          <a:ext cx="460375" cy="414338"/>
        </p:xfrm>
        <a:graphic>
          <a:graphicData uri="http://schemas.openxmlformats.org/presentationml/2006/ole">
            <mc:AlternateContent xmlns:mc="http://schemas.openxmlformats.org/markup-compatibility/2006">
              <mc:Choice xmlns:v="urn:schemas-microsoft-com:vml" Requires="v">
                <p:oleObj spid="_x0000_s10935" name="Equation" r:id="rId15" imgW="203040" imgH="177480" progId="Equation.DSMT4">
                  <p:embed/>
                </p:oleObj>
              </mc:Choice>
              <mc:Fallback>
                <p:oleObj name="Equation" r:id="rId15" imgW="203040" imgH="177480" progId="Equation.DSMT4">
                  <p:embed/>
                  <p:pic>
                    <p:nvPicPr>
                      <p:cNvPr id="0" name="物件 12"/>
                      <p:cNvPicPr>
                        <a:picLocks noChangeAspect="1" noChangeArrowheads="1"/>
                      </p:cNvPicPr>
                      <p:nvPr/>
                    </p:nvPicPr>
                    <p:blipFill>
                      <a:blip r:embed="rId16"/>
                      <a:srcRect/>
                      <a:stretch>
                        <a:fillRect/>
                      </a:stretch>
                    </p:blipFill>
                    <p:spPr bwMode="auto">
                      <a:xfrm>
                        <a:off x="6934200" y="3384550"/>
                        <a:ext cx="460375" cy="414338"/>
                      </a:xfrm>
                      <a:prstGeom prst="rect">
                        <a:avLst/>
                      </a:prstGeom>
                      <a:noFill/>
                      <a:ln>
                        <a:noFill/>
                      </a:ln>
                    </p:spPr>
                  </p:pic>
                </p:oleObj>
              </mc:Fallback>
            </mc:AlternateContent>
          </a:graphicData>
        </a:graphic>
      </p:graphicFrame>
      <p:graphicFrame>
        <p:nvGraphicFramePr>
          <p:cNvPr id="15" name="物件 14"/>
          <p:cNvGraphicFramePr>
            <a:graphicFrameLocks noChangeAspect="1"/>
          </p:cNvGraphicFramePr>
          <p:nvPr>
            <p:extLst>
              <p:ext uri="{D42A27DB-BD31-4B8C-83A1-F6EECF244321}">
                <p14:modId xmlns:p14="http://schemas.microsoft.com/office/powerpoint/2010/main" val="3937427774"/>
              </p:ext>
            </p:extLst>
          </p:nvPr>
        </p:nvGraphicFramePr>
        <p:xfrm>
          <a:off x="5940152" y="4149080"/>
          <a:ext cx="432048" cy="461844"/>
        </p:xfrm>
        <a:graphic>
          <a:graphicData uri="http://schemas.openxmlformats.org/presentationml/2006/ole">
            <mc:AlternateContent xmlns:mc="http://schemas.openxmlformats.org/markup-compatibility/2006">
              <mc:Choice xmlns:v="urn:schemas-microsoft-com:vml" Requires="v">
                <p:oleObj spid="_x0000_s10936" name="Equation" r:id="rId17" imgW="368280" imgH="393480" progId="Equation.DSMT4">
                  <p:embed/>
                </p:oleObj>
              </mc:Choice>
              <mc:Fallback>
                <p:oleObj name="Equation" r:id="rId17" imgW="368280" imgH="393480" progId="Equation.DSMT4">
                  <p:embed/>
                  <p:pic>
                    <p:nvPicPr>
                      <p:cNvPr id="0" name=""/>
                      <p:cNvPicPr/>
                      <p:nvPr/>
                    </p:nvPicPr>
                    <p:blipFill>
                      <a:blip r:embed="rId18"/>
                      <a:stretch>
                        <a:fillRect/>
                      </a:stretch>
                    </p:blipFill>
                    <p:spPr>
                      <a:xfrm>
                        <a:off x="5940152" y="4149080"/>
                        <a:ext cx="432048" cy="461844"/>
                      </a:xfrm>
                      <a:prstGeom prst="rect">
                        <a:avLst/>
                      </a:prstGeom>
                    </p:spPr>
                  </p:pic>
                </p:oleObj>
              </mc:Fallback>
            </mc:AlternateContent>
          </a:graphicData>
        </a:graphic>
      </p:graphicFrame>
      <p:graphicFrame>
        <p:nvGraphicFramePr>
          <p:cNvPr id="16" name="物件 15"/>
          <p:cNvGraphicFramePr>
            <a:graphicFrameLocks noChangeAspect="1"/>
          </p:cNvGraphicFramePr>
          <p:nvPr>
            <p:extLst>
              <p:ext uri="{D42A27DB-BD31-4B8C-83A1-F6EECF244321}">
                <p14:modId xmlns:p14="http://schemas.microsoft.com/office/powerpoint/2010/main" val="3662105982"/>
              </p:ext>
            </p:extLst>
          </p:nvPr>
        </p:nvGraphicFramePr>
        <p:xfrm>
          <a:off x="6660232" y="4149080"/>
          <a:ext cx="1155700" cy="469900"/>
        </p:xfrm>
        <a:graphic>
          <a:graphicData uri="http://schemas.openxmlformats.org/presentationml/2006/ole">
            <mc:AlternateContent xmlns:mc="http://schemas.openxmlformats.org/markup-compatibility/2006">
              <mc:Choice xmlns:v="urn:schemas-microsoft-com:vml" Requires="v">
                <p:oleObj spid="_x0000_s10937" name="Equation" r:id="rId19" imgW="1155600" imgH="469800" progId="Equation.DSMT4">
                  <p:embed/>
                </p:oleObj>
              </mc:Choice>
              <mc:Fallback>
                <p:oleObj name="Equation" r:id="rId19" imgW="1155600" imgH="469800" progId="Equation.DSMT4">
                  <p:embed/>
                  <p:pic>
                    <p:nvPicPr>
                      <p:cNvPr id="0" name=""/>
                      <p:cNvPicPr/>
                      <p:nvPr/>
                    </p:nvPicPr>
                    <p:blipFill>
                      <a:blip r:embed="rId20"/>
                      <a:stretch>
                        <a:fillRect/>
                      </a:stretch>
                    </p:blipFill>
                    <p:spPr>
                      <a:xfrm>
                        <a:off x="6660232" y="4149080"/>
                        <a:ext cx="1155700" cy="469900"/>
                      </a:xfrm>
                      <a:prstGeom prst="rect">
                        <a:avLst/>
                      </a:prstGeom>
                    </p:spPr>
                  </p:pic>
                </p:oleObj>
              </mc:Fallback>
            </mc:AlternateContent>
          </a:graphicData>
        </a:graphic>
      </p:graphicFrame>
      <p:sp>
        <p:nvSpPr>
          <p:cNvPr id="17"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8" name="物件 17"/>
          <p:cNvGraphicFramePr>
            <a:graphicFrameLocks noChangeAspect="1"/>
          </p:cNvGraphicFramePr>
          <p:nvPr>
            <p:extLst>
              <p:ext uri="{D42A27DB-BD31-4B8C-83A1-F6EECF244321}">
                <p14:modId xmlns:p14="http://schemas.microsoft.com/office/powerpoint/2010/main" val="3634681405"/>
              </p:ext>
            </p:extLst>
          </p:nvPr>
        </p:nvGraphicFramePr>
        <p:xfrm>
          <a:off x="2627784" y="4869160"/>
          <a:ext cx="2416268" cy="432048"/>
        </p:xfrm>
        <a:graphic>
          <a:graphicData uri="http://schemas.openxmlformats.org/presentationml/2006/ole">
            <mc:AlternateContent xmlns:mc="http://schemas.openxmlformats.org/markup-compatibility/2006">
              <mc:Choice xmlns:v="urn:schemas-microsoft-com:vml" Requires="v">
                <p:oleObj spid="_x0000_s10938" name="Equation" r:id="rId21" imgW="1434960" imgH="253800" progId="Equation.DSMT4">
                  <p:embed/>
                </p:oleObj>
              </mc:Choice>
              <mc:Fallback>
                <p:oleObj name="Equation" r:id="rId21" imgW="1434960" imgH="253800" progId="Equation.DSMT4">
                  <p:embed/>
                  <p:pic>
                    <p:nvPicPr>
                      <p:cNvPr id="0" name="Object 11"/>
                      <p:cNvPicPr>
                        <a:picLocks noChangeAspect="1" noChangeArrowheads="1"/>
                      </p:cNvPicPr>
                      <p:nvPr/>
                    </p:nvPicPr>
                    <p:blipFill>
                      <a:blip r:embed="rId22"/>
                      <a:srcRect/>
                      <a:stretch>
                        <a:fillRect/>
                      </a:stretch>
                    </p:blipFill>
                    <p:spPr bwMode="auto">
                      <a:xfrm>
                        <a:off x="2627784" y="4869160"/>
                        <a:ext cx="2416268" cy="432048"/>
                      </a:xfrm>
                      <a:prstGeom prst="rect">
                        <a:avLst/>
                      </a:prstGeom>
                      <a:noFill/>
                    </p:spPr>
                  </p:pic>
                </p:oleObj>
              </mc:Fallback>
            </mc:AlternateContent>
          </a:graphicData>
        </a:graphic>
      </p:graphicFrame>
      <p:graphicFrame>
        <p:nvGraphicFramePr>
          <p:cNvPr id="19" name="物件 18"/>
          <p:cNvGraphicFramePr>
            <a:graphicFrameLocks noChangeAspect="1"/>
          </p:cNvGraphicFramePr>
          <p:nvPr>
            <p:extLst>
              <p:ext uri="{D42A27DB-BD31-4B8C-83A1-F6EECF244321}">
                <p14:modId xmlns:p14="http://schemas.microsoft.com/office/powerpoint/2010/main" val="3272159010"/>
              </p:ext>
            </p:extLst>
          </p:nvPr>
        </p:nvGraphicFramePr>
        <p:xfrm>
          <a:off x="5902325" y="4830763"/>
          <a:ext cx="514350" cy="438150"/>
        </p:xfrm>
        <a:graphic>
          <a:graphicData uri="http://schemas.openxmlformats.org/presentationml/2006/ole">
            <mc:AlternateContent xmlns:mc="http://schemas.openxmlformats.org/markup-compatibility/2006">
              <mc:Choice xmlns:v="urn:schemas-microsoft-com:vml" Requires="v">
                <p:oleObj spid="_x0000_s10939" name="Equation" r:id="rId23" imgW="253800" imgH="215640" progId="Equation.DSMT4">
                  <p:embed/>
                </p:oleObj>
              </mc:Choice>
              <mc:Fallback>
                <p:oleObj name="Equation" r:id="rId23" imgW="253800" imgH="215640" progId="Equation.DSMT4">
                  <p:embed/>
                  <p:pic>
                    <p:nvPicPr>
                      <p:cNvPr id="0" name="物件 6"/>
                      <p:cNvPicPr>
                        <a:picLocks noChangeAspect="1" noChangeArrowheads="1"/>
                      </p:cNvPicPr>
                      <p:nvPr/>
                    </p:nvPicPr>
                    <p:blipFill>
                      <a:blip r:embed="rId24"/>
                      <a:srcRect/>
                      <a:stretch>
                        <a:fillRect/>
                      </a:stretch>
                    </p:blipFill>
                    <p:spPr bwMode="auto">
                      <a:xfrm>
                        <a:off x="5902325" y="4830763"/>
                        <a:ext cx="5143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物件 19"/>
          <p:cNvGraphicFramePr>
            <a:graphicFrameLocks noChangeAspect="1"/>
          </p:cNvGraphicFramePr>
          <p:nvPr>
            <p:extLst>
              <p:ext uri="{D42A27DB-BD31-4B8C-83A1-F6EECF244321}">
                <p14:modId xmlns:p14="http://schemas.microsoft.com/office/powerpoint/2010/main" val="4151194741"/>
              </p:ext>
            </p:extLst>
          </p:nvPr>
        </p:nvGraphicFramePr>
        <p:xfrm>
          <a:off x="6897688" y="4841875"/>
          <a:ext cx="617537" cy="536575"/>
        </p:xfrm>
        <a:graphic>
          <a:graphicData uri="http://schemas.openxmlformats.org/presentationml/2006/ole">
            <mc:AlternateContent xmlns:mc="http://schemas.openxmlformats.org/markup-compatibility/2006">
              <mc:Choice xmlns:v="urn:schemas-microsoft-com:vml" Requires="v">
                <p:oleObj spid="_x0000_s10940" name="Equation" r:id="rId25" imgW="304560" imgH="241200" progId="Equation.DSMT4">
                  <p:embed/>
                </p:oleObj>
              </mc:Choice>
              <mc:Fallback>
                <p:oleObj name="Equation" r:id="rId25" imgW="304560" imgH="241200" progId="Equation.DSMT4">
                  <p:embed/>
                  <p:pic>
                    <p:nvPicPr>
                      <p:cNvPr id="0" name="物件 18"/>
                      <p:cNvPicPr>
                        <a:picLocks noChangeAspect="1" noChangeArrowheads="1"/>
                      </p:cNvPicPr>
                      <p:nvPr/>
                    </p:nvPicPr>
                    <p:blipFill>
                      <a:blip r:embed="rId26"/>
                      <a:srcRect/>
                      <a:stretch>
                        <a:fillRect/>
                      </a:stretch>
                    </p:blipFill>
                    <p:spPr bwMode="auto">
                      <a:xfrm>
                        <a:off x="6897688" y="4841875"/>
                        <a:ext cx="617537" cy="536575"/>
                      </a:xfrm>
                      <a:prstGeom prst="rect">
                        <a:avLst/>
                      </a:prstGeom>
                      <a:noFill/>
                      <a:ln>
                        <a:noFill/>
                      </a:ln>
                    </p:spPr>
                  </p:pic>
                </p:oleObj>
              </mc:Fallback>
            </mc:AlternateContent>
          </a:graphicData>
        </a:graphic>
      </p:graphicFrame>
      <p:sp>
        <p:nvSpPr>
          <p:cNvPr id="21" name="Rectangle 2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22" name="物件 21"/>
          <p:cNvGraphicFramePr>
            <a:graphicFrameLocks noChangeAspect="1"/>
          </p:cNvGraphicFramePr>
          <p:nvPr>
            <p:extLst>
              <p:ext uri="{D42A27DB-BD31-4B8C-83A1-F6EECF244321}">
                <p14:modId xmlns:p14="http://schemas.microsoft.com/office/powerpoint/2010/main" val="2948149259"/>
              </p:ext>
            </p:extLst>
          </p:nvPr>
        </p:nvGraphicFramePr>
        <p:xfrm>
          <a:off x="2627784" y="5517232"/>
          <a:ext cx="2637952" cy="432048"/>
        </p:xfrm>
        <a:graphic>
          <a:graphicData uri="http://schemas.openxmlformats.org/presentationml/2006/ole">
            <mc:AlternateContent xmlns:mc="http://schemas.openxmlformats.org/markup-compatibility/2006">
              <mc:Choice xmlns:v="urn:schemas-microsoft-com:vml" Requires="v">
                <p:oleObj spid="_x0000_s10941" name="Equation" r:id="rId27" imgW="2387520" imgH="393480" progId="Equation.DSMT4">
                  <p:embed/>
                </p:oleObj>
              </mc:Choice>
              <mc:Fallback>
                <p:oleObj name="Equation" r:id="rId27" imgW="2387520" imgH="393480" progId="Equation.DSMT4">
                  <p:embed/>
                  <p:pic>
                    <p:nvPicPr>
                      <p:cNvPr id="0" name="Object 27"/>
                      <p:cNvPicPr>
                        <a:picLocks noChangeAspect="1" noChangeArrowheads="1"/>
                      </p:cNvPicPr>
                      <p:nvPr/>
                    </p:nvPicPr>
                    <p:blipFill>
                      <a:blip r:embed="rId28"/>
                      <a:srcRect/>
                      <a:stretch>
                        <a:fillRect/>
                      </a:stretch>
                    </p:blipFill>
                    <p:spPr bwMode="auto">
                      <a:xfrm>
                        <a:off x="2627784" y="5517232"/>
                        <a:ext cx="2637952" cy="432048"/>
                      </a:xfrm>
                      <a:prstGeom prst="rect">
                        <a:avLst/>
                      </a:prstGeom>
                      <a:noFill/>
                    </p:spPr>
                  </p:pic>
                </p:oleObj>
              </mc:Fallback>
            </mc:AlternateContent>
          </a:graphicData>
        </a:graphic>
      </p:graphicFrame>
      <p:graphicFrame>
        <p:nvGraphicFramePr>
          <p:cNvPr id="23" name="物件 22"/>
          <p:cNvGraphicFramePr>
            <a:graphicFrameLocks noChangeAspect="1"/>
          </p:cNvGraphicFramePr>
          <p:nvPr>
            <p:extLst>
              <p:ext uri="{D42A27DB-BD31-4B8C-83A1-F6EECF244321}">
                <p14:modId xmlns:p14="http://schemas.microsoft.com/office/powerpoint/2010/main" val="2914405298"/>
              </p:ext>
            </p:extLst>
          </p:nvPr>
        </p:nvGraphicFramePr>
        <p:xfrm>
          <a:off x="5796136" y="5517232"/>
          <a:ext cx="717798" cy="494483"/>
        </p:xfrm>
        <a:graphic>
          <a:graphicData uri="http://schemas.openxmlformats.org/presentationml/2006/ole">
            <mc:AlternateContent xmlns:mc="http://schemas.openxmlformats.org/markup-compatibility/2006">
              <mc:Choice xmlns:v="urn:schemas-microsoft-com:vml" Requires="v">
                <p:oleObj spid="_x0000_s10942" name="Equation" r:id="rId29" imgW="571320" imgH="393480" progId="Equation.DSMT4">
                  <p:embed/>
                </p:oleObj>
              </mc:Choice>
              <mc:Fallback>
                <p:oleObj name="Equation" r:id="rId29" imgW="571320" imgH="393480" progId="Equation.DSMT4">
                  <p:embed/>
                  <p:pic>
                    <p:nvPicPr>
                      <p:cNvPr id="0" name=""/>
                      <p:cNvPicPr/>
                      <p:nvPr/>
                    </p:nvPicPr>
                    <p:blipFill>
                      <a:blip r:embed="rId30"/>
                      <a:stretch>
                        <a:fillRect/>
                      </a:stretch>
                    </p:blipFill>
                    <p:spPr>
                      <a:xfrm>
                        <a:off x="5796136" y="5517232"/>
                        <a:ext cx="717798" cy="494483"/>
                      </a:xfrm>
                      <a:prstGeom prst="rect">
                        <a:avLst/>
                      </a:prstGeom>
                    </p:spPr>
                  </p:pic>
                </p:oleObj>
              </mc:Fallback>
            </mc:AlternateContent>
          </a:graphicData>
        </a:graphic>
      </p:graphicFrame>
      <p:graphicFrame>
        <p:nvGraphicFramePr>
          <p:cNvPr id="24" name="物件 23"/>
          <p:cNvGraphicFramePr>
            <a:graphicFrameLocks noChangeAspect="1"/>
          </p:cNvGraphicFramePr>
          <p:nvPr>
            <p:extLst>
              <p:ext uri="{D42A27DB-BD31-4B8C-83A1-F6EECF244321}">
                <p14:modId xmlns:p14="http://schemas.microsoft.com/office/powerpoint/2010/main" val="2387382579"/>
              </p:ext>
            </p:extLst>
          </p:nvPr>
        </p:nvGraphicFramePr>
        <p:xfrm>
          <a:off x="6804247" y="5517232"/>
          <a:ext cx="878033" cy="504056"/>
        </p:xfrm>
        <a:graphic>
          <a:graphicData uri="http://schemas.openxmlformats.org/presentationml/2006/ole">
            <mc:AlternateContent xmlns:mc="http://schemas.openxmlformats.org/markup-compatibility/2006">
              <mc:Choice xmlns:v="urn:schemas-microsoft-com:vml" Requires="v">
                <p:oleObj spid="_x0000_s10943" name="Equation" r:id="rId31" imgW="685800" imgH="393480" progId="Equation.DSMT4">
                  <p:embed/>
                </p:oleObj>
              </mc:Choice>
              <mc:Fallback>
                <p:oleObj name="Equation" r:id="rId31" imgW="685800" imgH="393480" progId="Equation.DSMT4">
                  <p:embed/>
                  <p:pic>
                    <p:nvPicPr>
                      <p:cNvPr id="0" name=""/>
                      <p:cNvPicPr/>
                      <p:nvPr/>
                    </p:nvPicPr>
                    <p:blipFill>
                      <a:blip r:embed="rId32"/>
                      <a:stretch>
                        <a:fillRect/>
                      </a:stretch>
                    </p:blipFill>
                    <p:spPr>
                      <a:xfrm>
                        <a:off x="6804247" y="5517232"/>
                        <a:ext cx="878033" cy="504056"/>
                      </a:xfrm>
                      <a:prstGeom prst="rect">
                        <a:avLst/>
                      </a:prstGeom>
                    </p:spPr>
                  </p:pic>
                </p:oleObj>
              </mc:Fallback>
            </mc:AlternateContent>
          </a:graphicData>
        </a:graphic>
      </p:graphicFrame>
      <p:sp>
        <p:nvSpPr>
          <p:cNvPr id="3" name="日期版面配置區 2"/>
          <p:cNvSpPr>
            <a:spLocks noGrp="1"/>
          </p:cNvSpPr>
          <p:nvPr>
            <p:ph type="dt" sz="half" idx="10"/>
          </p:nvPr>
        </p:nvSpPr>
        <p:spPr/>
        <p:txBody>
          <a:bodyPr/>
          <a:lstStyle/>
          <a:p>
            <a:fld id="{85D9CFA5-B031-4ABC-BFAB-AFB5FBC3D9C2}" type="datetime1">
              <a:rPr lang="zh-TW" altLang="en-US" smtClean="0"/>
              <a:t>2015/9/8</a:t>
            </a:fld>
            <a:endParaRPr lang="zh-TW" altLang="en-US"/>
          </a:p>
        </p:txBody>
      </p:sp>
      <p:sp>
        <p:nvSpPr>
          <p:cNvPr id="25" name="頁尾版面配置區 24"/>
          <p:cNvSpPr>
            <a:spLocks noGrp="1"/>
          </p:cNvSpPr>
          <p:nvPr>
            <p:ph type="ftr" sz="quarter" idx="11"/>
          </p:nvPr>
        </p:nvSpPr>
        <p:spPr/>
        <p:txBody>
          <a:bodyPr/>
          <a:lstStyle/>
          <a:p>
            <a:r>
              <a:rPr lang="zh-TW" altLang="en-US" smtClean="0"/>
              <a:t>大數據天文學</a:t>
            </a:r>
            <a:endParaRPr lang="zh-TW" altLang="en-US"/>
          </a:p>
        </p:txBody>
      </p:sp>
      <p:sp>
        <p:nvSpPr>
          <p:cNvPr id="26" name="投影片編號版面配置區 25"/>
          <p:cNvSpPr>
            <a:spLocks noGrp="1"/>
          </p:cNvSpPr>
          <p:nvPr>
            <p:ph type="sldNum" sz="quarter" idx="12"/>
          </p:nvPr>
        </p:nvSpPr>
        <p:spPr/>
        <p:txBody>
          <a:bodyPr/>
          <a:lstStyle/>
          <a:p>
            <a:fld id="{38A5F2AF-A334-42F2-9F77-00EB03103450}" type="slidenum">
              <a:rPr lang="zh-TW" altLang="en-US" smtClean="0"/>
              <a:t>26</a:t>
            </a:fld>
            <a:endParaRPr lang="zh-TW" altLang="en-US"/>
          </a:p>
        </p:txBody>
      </p:sp>
    </p:spTree>
    <p:extLst>
      <p:ext uri="{BB962C8B-B14F-4D97-AF65-F5344CB8AC3E}">
        <p14:creationId xmlns:p14="http://schemas.microsoft.com/office/powerpoint/2010/main" val="702704875"/>
      </p:ext>
    </p:extLst>
  </p:cSld>
  <p:clrMapOvr>
    <a:masterClrMapping/>
  </p:clrMapOvr>
  <p:transition spd="slow">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latin typeface="Times New Roman" panose="02020603050405020304" pitchFamily="18" charset="0"/>
                <a:cs typeface="Times New Roman" panose="02020603050405020304" pitchFamily="18" charset="0"/>
              </a:rPr>
              <a:t>Gamma distribution</a:t>
            </a:r>
            <a:endParaRPr lang="zh-TW" altLang="en-US" sz="3600"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3"/>
          </p:nvPr>
        </p:nvSpPr>
        <p:spPr/>
        <p:txBody>
          <a:bodyPr/>
          <a:lstStyle/>
          <a:p>
            <a:endParaRPr lang="zh-TW"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585" y="1523351"/>
            <a:ext cx="6490775" cy="4868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69C804DE-E611-45E9-A586-52F147FA1E1D}"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27</a:t>
            </a:fld>
            <a:endParaRPr lang="zh-TW" altLang="en-US"/>
          </a:p>
        </p:txBody>
      </p:sp>
    </p:spTree>
    <p:extLst>
      <p:ext uri="{BB962C8B-B14F-4D97-AF65-F5344CB8AC3E}">
        <p14:creationId xmlns:p14="http://schemas.microsoft.com/office/powerpoint/2010/main" val="545243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sz="3600" cap="none" dirty="0" smtClean="0">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3600" cap="none"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3600" cap="none" dirty="0" smtClean="0">
                <a:latin typeface="Times New Roman" panose="02020603050405020304" pitchFamily="18" charset="0"/>
                <a:ea typeface="標楷體" panose="03000509000000000000" pitchFamily="65" charset="-120"/>
                <a:cs typeface="Times New Roman" panose="02020603050405020304" pitchFamily="18" charset="0"/>
              </a:rPr>
              <a:t> DISTRIBUTION</a:t>
            </a:r>
            <a:endParaRPr lang="zh-TW" altLang="en-US" sz="3600" cap="none"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sz="quarter" idx="13"/>
          </p:nvPr>
        </p:nvSpPr>
        <p:spPr/>
        <p:txBody>
          <a:bodyPr/>
          <a:lstStyle/>
          <a:p>
            <a:endParaRPr lang="zh-TW" alt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552728" cy="4639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90196ECC-7F6A-455F-A915-83E054D3556B}"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28</a:t>
            </a:fld>
            <a:endParaRPr lang="zh-TW" altLang="en-US"/>
          </a:p>
        </p:txBody>
      </p:sp>
    </p:spTree>
    <p:extLst>
      <p:ext uri="{BB962C8B-B14F-4D97-AF65-F5344CB8AC3E}">
        <p14:creationId xmlns:p14="http://schemas.microsoft.com/office/powerpoint/2010/main" val="1033040656"/>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latin typeface="Times New Roman" panose="02020603050405020304" pitchFamily="18" charset="0"/>
                <a:cs typeface="Times New Roman" panose="02020603050405020304" pitchFamily="18" charset="0"/>
              </a:rPr>
              <a:t>Beta distribution</a:t>
            </a:r>
            <a:endParaRPr lang="zh-TW" altLang="en-US" sz="3600"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3"/>
          </p:nvPr>
        </p:nvSpPr>
        <p:spPr/>
        <p:txBody>
          <a:bodyPr/>
          <a:lstStyle/>
          <a:p>
            <a:endParaRPr lang="zh-TW" altLang="en-US"/>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033" y="1628799"/>
            <a:ext cx="7586391" cy="4395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2EE1E8F1-40B3-4153-A17A-E83EB06C195F}"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29</a:t>
            </a:fld>
            <a:endParaRPr lang="zh-TW" altLang="en-US"/>
          </a:p>
        </p:txBody>
      </p:sp>
    </p:spTree>
    <p:extLst>
      <p:ext uri="{BB962C8B-B14F-4D97-AF65-F5344CB8AC3E}">
        <p14:creationId xmlns:p14="http://schemas.microsoft.com/office/powerpoint/2010/main" val="280518693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標楷體" panose="03000509000000000000" pitchFamily="65" charset="-120"/>
                <a:ea typeface="標楷體" panose="03000509000000000000" pitchFamily="65" charset="-120"/>
              </a:rPr>
              <a:t>統計</a:t>
            </a:r>
            <a:r>
              <a:rPr lang="zh-TW" altLang="en-US" sz="3600" dirty="0">
                <a:latin typeface="標楷體" panose="03000509000000000000" pitchFamily="65" charset="-120"/>
                <a:ea typeface="標楷體" panose="03000509000000000000" pitchFamily="65" charset="-120"/>
              </a:rPr>
              <a:t>與</a:t>
            </a:r>
            <a:r>
              <a:rPr lang="zh-TW" altLang="en-US" sz="3600" dirty="0" smtClean="0">
                <a:latin typeface="標楷體" panose="03000509000000000000" pitchFamily="65" charset="-120"/>
                <a:ea typeface="標楷體" panose="03000509000000000000" pitchFamily="65" charset="-120"/>
              </a:rPr>
              <a:t>大數量</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a:xfrm>
            <a:off x="609600" y="1600200"/>
            <a:ext cx="7924800" cy="4997152"/>
          </a:xfrm>
        </p:spPr>
        <p:txBody>
          <a:bodyPr>
            <a:normAutofit fontScale="85000" lnSpcReduction="2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一般聽到</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統計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二字，似乎就牽扯到</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大數量</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如古典力學中</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力學</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(mechanics)</a:t>
            </a:r>
          </a:p>
          <a:p>
            <a:pPr lvl="2"/>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處理少數物體</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自由度</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問題</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,N=1,2,3,……</a:t>
            </a:r>
          </a:p>
          <a:p>
            <a:pPr lvl="3"/>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二體問題、三體問題等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每一物體</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自由度</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都行為都能被完全計算出來</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統計力學</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(Statistical Mechanics)</a:t>
            </a:r>
          </a:p>
          <a:p>
            <a:pPr lvl="2"/>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處理</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極大量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物體</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自由度</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問題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N&gt;10</a:t>
            </a:r>
            <a:r>
              <a:rPr lang="en-US"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20</a:t>
            </a:r>
          </a:p>
          <a:p>
            <a:pPr lvl="2"/>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依古典力學</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，原則上每一物體</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自由度</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都行為都能被完全計算出來。</a:t>
            </a:r>
          </a:p>
          <a:p>
            <a:pPr lvl="2"/>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但數量實在太過龐大，無法計算，且就算能算出來，對實際問題幫助有限。</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用統計的方法，不重視物體個別行為，而重視</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endParaRPr lang="zh-TW" altLang="en-US" sz="2400"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635F0816-3079-4875-9853-9FA6EE1581C0}"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a:t>
            </a:fld>
            <a:endParaRPr lang="zh-TW" altLang="en-US"/>
          </a:p>
        </p:txBody>
      </p:sp>
    </p:spTree>
    <p:extLst>
      <p:ext uri="{BB962C8B-B14F-4D97-AF65-F5344CB8AC3E}">
        <p14:creationId xmlns:p14="http://schemas.microsoft.com/office/powerpoint/2010/main" val="4082647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latin typeface="Times New Roman" panose="02020603050405020304" pitchFamily="18" charset="0"/>
                <a:cs typeface="Times New Roman" panose="02020603050405020304" pitchFamily="18" charset="0"/>
              </a:rPr>
              <a:t>Exponential distribution</a:t>
            </a:r>
            <a:endParaRPr lang="zh-TW" altLang="en-US" sz="3600"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3"/>
          </p:nvPr>
        </p:nvSpPr>
        <p:spPr/>
        <p:txBody>
          <a:bodyPr/>
          <a:lstStyle/>
          <a:p>
            <a:endParaRPr lang="zh-TW" alt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8800"/>
            <a:ext cx="6264696" cy="4755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83E97E80-D617-4467-B4E5-D0F8B2F52AA0}"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30</a:t>
            </a:fld>
            <a:endParaRPr lang="zh-TW" altLang="en-US"/>
          </a:p>
        </p:txBody>
      </p:sp>
    </p:spTree>
    <p:extLst>
      <p:ext uri="{BB962C8B-B14F-4D97-AF65-F5344CB8AC3E}">
        <p14:creationId xmlns:p14="http://schemas.microsoft.com/office/powerpoint/2010/main" val="185496206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latin typeface="Times New Roman" panose="02020603050405020304" pitchFamily="18" charset="0"/>
                <a:cs typeface="Times New Roman" panose="02020603050405020304" pitchFamily="18" charset="0"/>
              </a:rPr>
              <a:t>Uniform distribution</a:t>
            </a:r>
            <a:endParaRPr lang="zh-TW" altLang="en-US" sz="3600"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3"/>
          </p:nvPr>
        </p:nvSpPr>
        <p:spPr/>
        <p:txBody>
          <a:bodyPr/>
          <a:lstStyle/>
          <a:p>
            <a:endParaRPr lang="zh-TW" alt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20878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E000458B-674B-4FD6-AF31-EB553D689BA5}"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31</a:t>
            </a:fld>
            <a:endParaRPr lang="zh-TW" altLang="en-US"/>
          </a:p>
        </p:txBody>
      </p:sp>
    </p:spTree>
    <p:extLst>
      <p:ext uri="{BB962C8B-B14F-4D97-AF65-F5344CB8AC3E}">
        <p14:creationId xmlns:p14="http://schemas.microsoft.com/office/powerpoint/2010/main" val="340011796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27676" y="1412776"/>
            <a:ext cx="5724644" cy="3970318"/>
          </a:xfrm>
          <a:prstGeom prst="rect">
            <a:avLst/>
          </a:prstGeom>
          <a:noFill/>
        </p:spPr>
        <p:txBody>
          <a:bodyPr wrap="none" rtlCol="0">
            <a:spAutoFit/>
          </a:bodyPr>
          <a:lstStyle/>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如果不知道是甚麼機率分佈</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就</a:t>
            </a:r>
            <a:r>
              <a:rPr lang="zh-TW" altLang="en-US"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猜</a:t>
            </a:r>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它是</a:t>
            </a:r>
            <a:r>
              <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Gaussian</a:t>
            </a:r>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吧</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矇對的機率很高</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但如果不是呢</a:t>
            </a:r>
            <a:r>
              <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 name="日期版面配置區 1"/>
          <p:cNvSpPr>
            <a:spLocks noGrp="1"/>
          </p:cNvSpPr>
          <p:nvPr>
            <p:ph type="dt" sz="half" idx="10"/>
          </p:nvPr>
        </p:nvSpPr>
        <p:spPr/>
        <p:txBody>
          <a:bodyPr/>
          <a:lstStyle/>
          <a:p>
            <a:fld id="{89376E6C-E6D2-4344-9781-5F8782CB3916}"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32</a:t>
            </a:fld>
            <a:endParaRPr lang="zh-TW" altLang="en-US"/>
          </a:p>
        </p:txBody>
      </p:sp>
    </p:spTree>
    <p:extLst>
      <p:ext uri="{BB962C8B-B14F-4D97-AF65-F5344CB8AC3E}">
        <p14:creationId xmlns:p14="http://schemas.microsoft.com/office/powerpoint/2010/main" val="37393522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1000"/>
                                        <p:tgtEl>
                                          <p:spTgt spid="4">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1000"/>
                                        <p:tgtEl>
                                          <p:spTgt spid="4">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latin typeface="標楷體" panose="03000509000000000000" pitchFamily="65" charset="-120"/>
                <a:ea typeface="標楷體" panose="03000509000000000000" pitchFamily="65" charset="-120"/>
              </a:rPr>
              <a:t>常態就是常見</a:t>
            </a:r>
          </a:p>
        </p:txBody>
      </p:sp>
      <p:sp>
        <p:nvSpPr>
          <p:cNvPr id="3" name="內容版面配置區 2"/>
          <p:cNvSpPr>
            <a:spLocks noGrp="1"/>
          </p:cNvSpPr>
          <p:nvPr>
            <p:ph sz="quarter" idx="13"/>
          </p:nvPr>
        </p:nvSpPr>
        <p:spPr>
          <a:xfrm>
            <a:off x="609600" y="1600200"/>
            <a:ext cx="7924800" cy="4781128"/>
          </a:xfrm>
        </p:spPr>
        <p:txBody>
          <a:bodyPr>
            <a:normAutofit fontScale="92500" lnSpcReduction="10000"/>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 distribution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是最常見，也是應用最廣的機率分佈。</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一般在表述</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誤差時，如無特別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指明，或</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大家已有對此資料特性之認知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如光子數</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符合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Poisson</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統計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，二分法符合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binomial distribution)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，給人的印象是它的機率分佈是</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 distribution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誤差值如無說明，代表是一個</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σ</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的誤差。如</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3.0±0.2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意味著</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是一個</a:t>
            </a:r>
            <a:r>
              <a:rPr lang="el-GR" altLang="zh-TW" sz="2400" dirty="0">
                <a:latin typeface="Times New Roman" panose="02020603050405020304" pitchFamily="18" charset="0"/>
                <a:ea typeface="標楷體" panose="03000509000000000000" pitchFamily="65" charset="-120"/>
                <a:cs typeface="Times New Roman" panose="02020603050405020304" pitchFamily="18" charset="0"/>
              </a:rPr>
              <a:t>σ</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誤差，真實質在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到</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之間的機率為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68%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到</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之間</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的機率</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95% ……</a:t>
            </a: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沒有偵測到也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的概念</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There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is no significant detection with 2σ upper limit of 3.2</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(2σ=95%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機率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此外，許多統計學的方法與定律都是基於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 distribution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的假設，如</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χ</a:t>
            </a:r>
            <a:r>
              <a:rPr lang="en-US"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fitting</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04664"/>
            <a:ext cx="1596405" cy="101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2837099D-0F9D-44F1-95D3-F296380D9F4E}"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33</a:t>
            </a:fld>
            <a:endParaRPr lang="zh-TW" altLang="en-US"/>
          </a:p>
        </p:txBody>
      </p:sp>
    </p:spTree>
    <p:extLst>
      <p:ext uri="{BB962C8B-B14F-4D97-AF65-F5344CB8AC3E}">
        <p14:creationId xmlns:p14="http://schemas.microsoft.com/office/powerpoint/2010/main" val="4071032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latin typeface="標楷體" panose="03000509000000000000" pitchFamily="65" charset="-120"/>
                <a:ea typeface="標楷體" panose="03000509000000000000" pitchFamily="65" charset="-120"/>
              </a:rPr>
              <a:t>為何常見</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a:xfrm>
            <a:off x="609600" y="1600200"/>
            <a:ext cx="7924800" cy="4709120"/>
          </a:xfrm>
        </p:spPr>
        <p:txBody>
          <a:bodyPr>
            <a:norm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以我的觀察，有下面二種可能原因</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第一</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許多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但非全部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的機率分佈，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極限</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狀況</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下都很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像</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a:t>
            </a:r>
          </a:p>
          <a:p>
            <a:pPr lvl="1"/>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Binomial:</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Np</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都很大時</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Poisson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很大時</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Gamma:</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很大時</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el-GR" altLang="zh-TW" sz="2400" dirty="0">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ν</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很大</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時</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Beta:</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a,b</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都很大時</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永遠也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不像</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:exponential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uniform</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5436096" y="296076"/>
            <a:ext cx="1805186" cy="1379162"/>
          </a:xfrm>
          <a:prstGeom prst="rect">
            <a:avLst/>
          </a:prstGeom>
        </p:spPr>
      </p:pic>
      <p:sp>
        <p:nvSpPr>
          <p:cNvPr id="5" name="日期版面配置區 4"/>
          <p:cNvSpPr>
            <a:spLocks noGrp="1"/>
          </p:cNvSpPr>
          <p:nvPr>
            <p:ph type="dt" sz="half" idx="10"/>
          </p:nvPr>
        </p:nvSpPr>
        <p:spPr/>
        <p:txBody>
          <a:bodyPr/>
          <a:lstStyle/>
          <a:p>
            <a:fld id="{FE97ABA2-3256-428E-92D8-40FF10D1868D}"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7" name="投影片編號版面配置區 6"/>
          <p:cNvSpPr>
            <a:spLocks noGrp="1"/>
          </p:cNvSpPr>
          <p:nvPr>
            <p:ph type="sldNum" sz="quarter" idx="12"/>
          </p:nvPr>
        </p:nvSpPr>
        <p:spPr/>
        <p:txBody>
          <a:bodyPr/>
          <a:lstStyle/>
          <a:p>
            <a:fld id="{38A5F2AF-A334-42F2-9F77-00EB03103450}" type="slidenum">
              <a:rPr lang="zh-TW" altLang="en-US" smtClean="0"/>
              <a:t>34</a:t>
            </a:fld>
            <a:endParaRPr lang="zh-TW" altLang="en-US"/>
          </a:p>
        </p:txBody>
      </p:sp>
    </p:spTree>
    <p:extLst>
      <p:ext uri="{BB962C8B-B14F-4D97-AF65-F5344CB8AC3E}">
        <p14:creationId xmlns:p14="http://schemas.microsoft.com/office/powerpoint/2010/main" val="29495173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18434"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25110"/>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4F028573-F4E4-497B-BA21-15DC32DE1A9E}"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35</a:t>
            </a:fld>
            <a:endParaRPr lang="zh-TW" altLang="en-US"/>
          </a:p>
        </p:txBody>
      </p:sp>
    </p:spTree>
    <p:extLst>
      <p:ext uri="{BB962C8B-B14F-4D97-AF65-F5344CB8AC3E}">
        <p14:creationId xmlns:p14="http://schemas.microsoft.com/office/powerpoint/2010/main" val="184372048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19458"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79"/>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1493CCA7-88D2-4848-A2F4-00B221CA4C39}"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36</a:t>
            </a:fld>
            <a:endParaRPr lang="zh-TW" altLang="en-US"/>
          </a:p>
        </p:txBody>
      </p:sp>
    </p:spTree>
    <p:extLst>
      <p:ext uri="{BB962C8B-B14F-4D97-AF65-F5344CB8AC3E}">
        <p14:creationId xmlns:p14="http://schemas.microsoft.com/office/powerpoint/2010/main" val="305781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0482"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79"/>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305705FB-25E0-4660-A6A8-2D3B350EE8EA}"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37</a:t>
            </a:fld>
            <a:endParaRPr lang="zh-TW" altLang="en-US"/>
          </a:p>
        </p:txBody>
      </p:sp>
    </p:spTree>
    <p:extLst>
      <p:ext uri="{BB962C8B-B14F-4D97-AF65-F5344CB8AC3E}">
        <p14:creationId xmlns:p14="http://schemas.microsoft.com/office/powerpoint/2010/main" val="2465954381"/>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1506"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80"/>
            <a:ext cx="7920880" cy="6112782"/>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87915FB0-DBDE-4B77-922C-627C9A697155}"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38</a:t>
            </a:fld>
            <a:endParaRPr lang="zh-TW" altLang="en-US"/>
          </a:p>
        </p:txBody>
      </p:sp>
    </p:spTree>
    <p:extLst>
      <p:ext uri="{BB962C8B-B14F-4D97-AF65-F5344CB8AC3E}">
        <p14:creationId xmlns:p14="http://schemas.microsoft.com/office/powerpoint/2010/main" val="363504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2530"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80"/>
            <a:ext cx="7920880" cy="6112782"/>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9F78027B-C797-417C-9711-6FFF60E7FDC6}"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39</a:t>
            </a:fld>
            <a:endParaRPr lang="zh-TW" altLang="en-US"/>
          </a:p>
        </p:txBody>
      </p:sp>
    </p:spTree>
    <p:extLst>
      <p:ext uri="{BB962C8B-B14F-4D97-AF65-F5344CB8AC3E}">
        <p14:creationId xmlns:p14="http://schemas.microsoft.com/office/powerpoint/2010/main" val="3924151176"/>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標楷體" panose="03000509000000000000" pitchFamily="65" charset="-120"/>
                <a:ea typeface="標楷體" panose="03000509000000000000" pitchFamily="65" charset="-120"/>
              </a:rPr>
              <a:t>統計學與資料處理及分析</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a:xfrm>
            <a:off x="609600" y="1600200"/>
            <a:ext cx="7924800" cy="4709120"/>
          </a:xfrm>
        </p:spPr>
        <p:txBody>
          <a:bodyPr>
            <a:normAutofit fontScale="85000" lnSpcReduction="1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統計學有許多應用，現代多以統計學概念處理與闡釋資料。</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之前說當數量大時要用統計，但在實際應用上，反而是樣本數少時需要用到統計學的知識。</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舉例而言，</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請問</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09/08/2015 00:00:00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時全台已登記之人口中</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邊界條件</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，男女比例為何</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科學目的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有二種方法解決這個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問題</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第一種方法</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取得內政部的資料</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如果</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他們登錄是確實的話</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，即可得到全台男女的個數。</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這就是取得全部樣本空間</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2400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萬人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的資料，這就是答案，完全不用統計學知識。</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第二種方法</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調查</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2400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萬</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人的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性別，調查就是答案，完全不用統計學知識</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第三種</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方法</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做有限取樣</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調查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，需要統計學知識。</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32656"/>
            <a:ext cx="1656184" cy="110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05FE25E5-DAFA-4A9B-BE76-1DC24BEEE8DB}"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a:t>
            </a:fld>
            <a:endParaRPr lang="zh-TW" altLang="en-US"/>
          </a:p>
        </p:txBody>
      </p:sp>
    </p:spTree>
    <p:extLst>
      <p:ext uri="{BB962C8B-B14F-4D97-AF65-F5344CB8AC3E}">
        <p14:creationId xmlns:p14="http://schemas.microsoft.com/office/powerpoint/2010/main" val="1326480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3554"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80"/>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3C31761F-5FD9-434C-91AD-908E1DD033AB}"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40</a:t>
            </a:fld>
            <a:endParaRPr lang="zh-TW" altLang="en-US"/>
          </a:p>
        </p:txBody>
      </p:sp>
    </p:spTree>
    <p:extLst>
      <p:ext uri="{BB962C8B-B14F-4D97-AF65-F5344CB8AC3E}">
        <p14:creationId xmlns:p14="http://schemas.microsoft.com/office/powerpoint/2010/main" val="181295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4578"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7984"/>
            <a:ext cx="7932015" cy="6121376"/>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5B1A9D21-73A9-4C32-BBBD-90888FB359F6}"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41</a:t>
            </a:fld>
            <a:endParaRPr lang="zh-TW" altLang="en-US"/>
          </a:p>
        </p:txBody>
      </p:sp>
    </p:spTree>
    <p:extLst>
      <p:ext uri="{BB962C8B-B14F-4D97-AF65-F5344CB8AC3E}">
        <p14:creationId xmlns:p14="http://schemas.microsoft.com/office/powerpoint/2010/main" val="4249996279"/>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5602"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80"/>
            <a:ext cx="7920880" cy="6112784"/>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99F39D3A-9689-4703-8CB1-85F1C8C7EAB3}"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42</a:t>
            </a:fld>
            <a:endParaRPr lang="zh-TW" altLang="en-US"/>
          </a:p>
        </p:txBody>
      </p:sp>
    </p:spTree>
    <p:extLst>
      <p:ext uri="{BB962C8B-B14F-4D97-AF65-F5344CB8AC3E}">
        <p14:creationId xmlns:p14="http://schemas.microsoft.com/office/powerpoint/2010/main" val="98766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標楷體" panose="03000509000000000000" pitchFamily="65" charset="-120"/>
                <a:ea typeface="標楷體" panose="03000509000000000000" pitchFamily="65" charset="-120"/>
              </a:rPr>
              <a:t>中央極限定理</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p:txBody>
          <a:bodyPr>
            <a:norm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一種常見的分析方法：求平均</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一般而言，                       都是由同一個機率分佈        取樣而來。</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 假如           的平均值是</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μ</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，變異數是</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σ</a:t>
            </a:r>
            <a:r>
              <a:rPr lang="en-US"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，則無論           的形式為何，只要</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夠大，    的機率分佈就是</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，其</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平均值是</a:t>
            </a:r>
            <a:r>
              <a:rPr lang="el-GR" altLang="zh-TW" sz="2400" dirty="0">
                <a:latin typeface="Times New Roman" panose="02020603050405020304" pitchFamily="18" charset="0"/>
                <a:ea typeface="標楷體" panose="03000509000000000000" pitchFamily="65" charset="-120"/>
                <a:cs typeface="Times New Roman" panose="02020603050405020304" pitchFamily="18" charset="0"/>
              </a:rPr>
              <a:t>μ</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，變異數是</a:t>
            </a:r>
            <a:r>
              <a:rPr lang="el-GR" altLang="zh-TW" sz="2400" dirty="0">
                <a:latin typeface="Times New Roman" panose="02020603050405020304" pitchFamily="18" charset="0"/>
                <a:ea typeface="標楷體" panose="03000509000000000000" pitchFamily="65" charset="-120"/>
                <a:cs typeface="Times New Roman" panose="02020603050405020304" pitchFamily="18" charset="0"/>
              </a:rPr>
              <a:t>σ</a:t>
            </a:r>
            <a:r>
              <a:rPr lang="en-US"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這就是中央極限定理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(central limit theorem)</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315880553"/>
              </p:ext>
            </p:extLst>
          </p:nvPr>
        </p:nvGraphicFramePr>
        <p:xfrm>
          <a:off x="3972451" y="1988840"/>
          <a:ext cx="1199097" cy="754796"/>
        </p:xfrm>
        <a:graphic>
          <a:graphicData uri="http://schemas.openxmlformats.org/presentationml/2006/ole">
            <mc:AlternateContent xmlns:mc="http://schemas.openxmlformats.org/markup-compatibility/2006">
              <mc:Choice xmlns:v="urn:schemas-microsoft-com:vml" Requires="v">
                <p:oleObj spid="_x0000_s11524" name="Equation" r:id="rId3" imgW="761760" imgH="431640" progId="Equation.DSMT4">
                  <p:embed/>
                </p:oleObj>
              </mc:Choice>
              <mc:Fallback>
                <p:oleObj name="Equation" r:id="rId3" imgW="761760" imgH="431640" progId="Equation.DSMT4">
                  <p:embed/>
                  <p:pic>
                    <p:nvPicPr>
                      <p:cNvPr id="0" name=""/>
                      <p:cNvPicPr>
                        <a:picLocks noChangeAspect="1" noChangeArrowheads="1"/>
                      </p:cNvPicPr>
                      <p:nvPr/>
                    </p:nvPicPr>
                    <p:blipFill>
                      <a:blip r:embed="rId4"/>
                      <a:srcRect/>
                      <a:stretch>
                        <a:fillRect/>
                      </a:stretch>
                    </p:blipFill>
                    <p:spPr bwMode="auto">
                      <a:xfrm>
                        <a:off x="3972451" y="1988840"/>
                        <a:ext cx="1199097" cy="754796"/>
                      </a:xfrm>
                      <a:prstGeom prst="rect">
                        <a:avLst/>
                      </a:prstGeom>
                      <a:noFill/>
                      <a:ln>
                        <a:noFill/>
                      </a:ln>
                      <a:effec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2066827159"/>
              </p:ext>
            </p:extLst>
          </p:nvPr>
        </p:nvGraphicFramePr>
        <p:xfrm>
          <a:off x="2483768" y="2570168"/>
          <a:ext cx="1855787" cy="522287"/>
        </p:xfrm>
        <a:graphic>
          <a:graphicData uri="http://schemas.openxmlformats.org/presentationml/2006/ole">
            <mc:AlternateContent xmlns:mc="http://schemas.openxmlformats.org/markup-compatibility/2006">
              <mc:Choice xmlns:v="urn:schemas-microsoft-com:vml" Requires="v">
                <p:oleObj spid="_x0000_s11525" name="Equation" r:id="rId5" imgW="901440" imgH="228600" progId="Equation.DSMT4">
                  <p:embed/>
                </p:oleObj>
              </mc:Choice>
              <mc:Fallback>
                <p:oleObj name="Equation" r:id="rId5" imgW="901440" imgH="228600" progId="Equation.DSMT4">
                  <p:embed/>
                  <p:pic>
                    <p:nvPicPr>
                      <p:cNvPr id="0" name=""/>
                      <p:cNvPicPr>
                        <a:picLocks noChangeAspect="1" noChangeArrowheads="1"/>
                      </p:cNvPicPr>
                      <p:nvPr/>
                    </p:nvPicPr>
                    <p:blipFill>
                      <a:blip r:embed="rId6"/>
                      <a:srcRect/>
                      <a:stretch>
                        <a:fillRect/>
                      </a:stretch>
                    </p:blipFill>
                    <p:spPr bwMode="auto">
                      <a:xfrm>
                        <a:off x="2483768" y="2570168"/>
                        <a:ext cx="1855787"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2880864162"/>
              </p:ext>
            </p:extLst>
          </p:nvPr>
        </p:nvGraphicFramePr>
        <p:xfrm>
          <a:off x="7596336" y="2561911"/>
          <a:ext cx="809625" cy="581025"/>
        </p:xfrm>
        <a:graphic>
          <a:graphicData uri="http://schemas.openxmlformats.org/presentationml/2006/ole">
            <mc:AlternateContent xmlns:mc="http://schemas.openxmlformats.org/markup-compatibility/2006">
              <mc:Choice xmlns:v="urn:schemas-microsoft-com:vml" Requires="v">
                <p:oleObj spid="_x0000_s11526" name="Equation" r:id="rId7" imgW="393480" imgH="253800" progId="Equation.DSMT4">
                  <p:embed/>
                </p:oleObj>
              </mc:Choice>
              <mc:Fallback>
                <p:oleObj name="Equation" r:id="rId7" imgW="393480" imgH="253800" progId="Equation.DSMT4">
                  <p:embed/>
                  <p:pic>
                    <p:nvPicPr>
                      <p:cNvPr id="0" name=""/>
                      <p:cNvPicPr>
                        <a:picLocks noChangeAspect="1" noChangeArrowheads="1"/>
                      </p:cNvPicPr>
                      <p:nvPr/>
                    </p:nvPicPr>
                    <p:blipFill>
                      <a:blip r:embed="rId8"/>
                      <a:srcRect/>
                      <a:stretch>
                        <a:fillRect/>
                      </a:stretch>
                    </p:blipFill>
                    <p:spPr bwMode="auto">
                      <a:xfrm>
                        <a:off x="7596336" y="2561911"/>
                        <a:ext cx="8096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 name="物件 7"/>
          <p:cNvGraphicFramePr>
            <a:graphicFrameLocks noChangeAspect="1"/>
          </p:cNvGraphicFramePr>
          <p:nvPr>
            <p:extLst>
              <p:ext uri="{D42A27DB-BD31-4B8C-83A1-F6EECF244321}">
                <p14:modId xmlns:p14="http://schemas.microsoft.com/office/powerpoint/2010/main" val="3277491258"/>
              </p:ext>
            </p:extLst>
          </p:nvPr>
        </p:nvGraphicFramePr>
        <p:xfrm>
          <a:off x="1818159" y="3501008"/>
          <a:ext cx="809625" cy="581025"/>
        </p:xfrm>
        <a:graphic>
          <a:graphicData uri="http://schemas.openxmlformats.org/presentationml/2006/ole">
            <mc:AlternateContent xmlns:mc="http://schemas.openxmlformats.org/markup-compatibility/2006">
              <mc:Choice xmlns:v="urn:schemas-microsoft-com:vml" Requires="v">
                <p:oleObj spid="_x0000_s11527" name="Equation" r:id="rId9" imgW="393480" imgH="253800" progId="Equation.DSMT4">
                  <p:embed/>
                </p:oleObj>
              </mc:Choice>
              <mc:Fallback>
                <p:oleObj name="Equation" r:id="rId9" imgW="393480" imgH="253800" progId="Equation.DSMT4">
                  <p:embed/>
                  <p:pic>
                    <p:nvPicPr>
                      <p:cNvPr id="0" name=""/>
                      <p:cNvPicPr>
                        <a:picLocks noChangeAspect="1" noChangeArrowheads="1"/>
                      </p:cNvPicPr>
                      <p:nvPr/>
                    </p:nvPicPr>
                    <p:blipFill>
                      <a:blip r:embed="rId10"/>
                      <a:srcRect/>
                      <a:stretch>
                        <a:fillRect/>
                      </a:stretch>
                    </p:blipFill>
                    <p:spPr bwMode="auto">
                      <a:xfrm>
                        <a:off x="1818159" y="3501008"/>
                        <a:ext cx="80962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1699648794"/>
              </p:ext>
            </p:extLst>
          </p:nvPr>
        </p:nvGraphicFramePr>
        <p:xfrm>
          <a:off x="7452320" y="3496047"/>
          <a:ext cx="809625" cy="581025"/>
        </p:xfrm>
        <a:graphic>
          <a:graphicData uri="http://schemas.openxmlformats.org/presentationml/2006/ole">
            <mc:AlternateContent xmlns:mc="http://schemas.openxmlformats.org/markup-compatibility/2006">
              <mc:Choice xmlns:v="urn:schemas-microsoft-com:vml" Requires="v">
                <p:oleObj spid="_x0000_s11528" name="Equation" r:id="rId11" imgW="393480" imgH="253800" progId="Equation.DSMT4">
                  <p:embed/>
                </p:oleObj>
              </mc:Choice>
              <mc:Fallback>
                <p:oleObj name="Equation" r:id="rId11" imgW="393480" imgH="253800" progId="Equation.DSMT4">
                  <p:embed/>
                  <p:pic>
                    <p:nvPicPr>
                      <p:cNvPr id="0" name=""/>
                      <p:cNvPicPr>
                        <a:picLocks noChangeAspect="1" noChangeArrowheads="1"/>
                      </p:cNvPicPr>
                      <p:nvPr/>
                    </p:nvPicPr>
                    <p:blipFill>
                      <a:blip r:embed="rId12"/>
                      <a:srcRect/>
                      <a:stretch>
                        <a:fillRect/>
                      </a:stretch>
                    </p:blipFill>
                    <p:spPr bwMode="auto">
                      <a:xfrm>
                        <a:off x="7452320" y="3496047"/>
                        <a:ext cx="809625" cy="581025"/>
                      </a:xfrm>
                      <a:prstGeom prst="rect">
                        <a:avLst/>
                      </a:prstGeom>
                      <a:noFill/>
                      <a:ln>
                        <a:noFill/>
                      </a:ln>
                      <a:effectLst/>
                      <a:extLst/>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1505035016"/>
              </p:ext>
            </p:extLst>
          </p:nvPr>
        </p:nvGraphicFramePr>
        <p:xfrm>
          <a:off x="4644008" y="3957638"/>
          <a:ext cx="331134" cy="377825"/>
        </p:xfrm>
        <a:graphic>
          <a:graphicData uri="http://schemas.openxmlformats.org/presentationml/2006/ole">
            <mc:AlternateContent xmlns:mc="http://schemas.openxmlformats.org/markup-compatibility/2006">
              <mc:Choice xmlns:v="urn:schemas-microsoft-com:vml" Requires="v">
                <p:oleObj spid="_x0000_s11529" name="Equation" r:id="rId13" imgW="139680" imgH="164880" progId="Equation.DSMT4">
                  <p:embed/>
                </p:oleObj>
              </mc:Choice>
              <mc:Fallback>
                <p:oleObj name="Equation" r:id="rId13" imgW="139680" imgH="164880" progId="Equation.DSMT4">
                  <p:embed/>
                  <p:pic>
                    <p:nvPicPr>
                      <p:cNvPr id="0" name=""/>
                      <p:cNvPicPr>
                        <a:picLocks noChangeAspect="1" noChangeArrowheads="1"/>
                      </p:cNvPicPr>
                      <p:nvPr/>
                    </p:nvPicPr>
                    <p:blipFill>
                      <a:blip r:embed="rId14"/>
                      <a:srcRect/>
                      <a:stretch>
                        <a:fillRect/>
                      </a:stretch>
                    </p:blipFill>
                    <p:spPr bwMode="auto">
                      <a:xfrm>
                        <a:off x="4644008" y="3957638"/>
                        <a:ext cx="331134" cy="377825"/>
                      </a:xfrm>
                      <a:prstGeom prst="rect">
                        <a:avLst/>
                      </a:prstGeom>
                      <a:noFill/>
                      <a:ln>
                        <a:noFill/>
                      </a:ln>
                      <a:effectLst/>
                      <a:extLst/>
                    </p:spPr>
                  </p:pic>
                </p:oleObj>
              </mc:Fallback>
            </mc:AlternateContent>
          </a:graphicData>
        </a:graphic>
      </p:graphicFrame>
      <p:pic>
        <p:nvPicPr>
          <p:cNvPr id="11469" name="Picture 20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40152" y="404664"/>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日期版面配置區 5"/>
          <p:cNvSpPr>
            <a:spLocks noGrp="1"/>
          </p:cNvSpPr>
          <p:nvPr>
            <p:ph type="dt" sz="half" idx="10"/>
          </p:nvPr>
        </p:nvSpPr>
        <p:spPr/>
        <p:txBody>
          <a:bodyPr/>
          <a:lstStyle/>
          <a:p>
            <a:fld id="{73C62CA9-86E7-4B3E-9299-5B7CE877516E}" type="datetime1">
              <a:rPr lang="zh-TW" altLang="en-US" smtClean="0"/>
              <a:t>2015/9/8</a:t>
            </a:fld>
            <a:endParaRPr lang="zh-TW" altLang="en-US"/>
          </a:p>
        </p:txBody>
      </p:sp>
      <p:sp>
        <p:nvSpPr>
          <p:cNvPr id="11" name="頁尾版面配置區 10"/>
          <p:cNvSpPr>
            <a:spLocks noGrp="1"/>
          </p:cNvSpPr>
          <p:nvPr>
            <p:ph type="ftr" sz="quarter" idx="11"/>
          </p:nvPr>
        </p:nvSpPr>
        <p:spPr/>
        <p:txBody>
          <a:bodyPr/>
          <a:lstStyle/>
          <a:p>
            <a:r>
              <a:rPr lang="zh-TW" altLang="en-US" smtClean="0"/>
              <a:t>大數據天文學</a:t>
            </a:r>
            <a:endParaRPr lang="zh-TW" altLang="en-US"/>
          </a:p>
        </p:txBody>
      </p:sp>
      <p:sp>
        <p:nvSpPr>
          <p:cNvPr id="12" name="投影片編號版面配置區 11"/>
          <p:cNvSpPr>
            <a:spLocks noGrp="1"/>
          </p:cNvSpPr>
          <p:nvPr>
            <p:ph type="sldNum" sz="quarter" idx="12"/>
          </p:nvPr>
        </p:nvSpPr>
        <p:spPr/>
        <p:txBody>
          <a:bodyPr/>
          <a:lstStyle/>
          <a:p>
            <a:fld id="{38A5F2AF-A334-42F2-9F77-00EB03103450}" type="slidenum">
              <a:rPr lang="zh-TW" altLang="en-US" smtClean="0"/>
              <a:t>43</a:t>
            </a:fld>
            <a:endParaRPr lang="zh-TW" altLang="en-US"/>
          </a:p>
        </p:txBody>
      </p:sp>
    </p:spTree>
    <p:extLst>
      <p:ext uri="{BB962C8B-B14F-4D97-AF65-F5344CB8AC3E}">
        <p14:creationId xmlns:p14="http://schemas.microsoft.com/office/powerpoint/2010/main" val="35767907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7890" name="Picture 2"/>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601328" y="548680"/>
            <a:ext cx="7931112"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物件 3"/>
          <p:cNvGraphicFramePr>
            <a:graphicFrameLocks noChangeAspect="1"/>
          </p:cNvGraphicFramePr>
          <p:nvPr>
            <p:extLst>
              <p:ext uri="{D42A27DB-BD31-4B8C-83A1-F6EECF244321}">
                <p14:modId xmlns:p14="http://schemas.microsoft.com/office/powerpoint/2010/main" val="363896137"/>
              </p:ext>
            </p:extLst>
          </p:nvPr>
        </p:nvGraphicFramePr>
        <p:xfrm>
          <a:off x="6205538" y="1628775"/>
          <a:ext cx="1196975" cy="614363"/>
        </p:xfrm>
        <a:graphic>
          <a:graphicData uri="http://schemas.openxmlformats.org/presentationml/2006/ole">
            <mc:AlternateContent xmlns:mc="http://schemas.openxmlformats.org/markup-compatibility/2006">
              <mc:Choice xmlns:v="urn:schemas-microsoft-com:vml" Requires="v">
                <p:oleObj spid="_x0000_s37920" name="Equation" r:id="rId4" imgW="990360" imgH="457200" progId="Equation.DSMT4">
                  <p:embed/>
                </p:oleObj>
              </mc:Choice>
              <mc:Fallback>
                <p:oleObj name="Equation" r:id="rId4" imgW="990360" imgH="457200" progId="Equation.DSMT4">
                  <p:embed/>
                  <p:pic>
                    <p:nvPicPr>
                      <p:cNvPr id="0" name="物件 6"/>
                      <p:cNvPicPr>
                        <a:picLocks noChangeAspect="1" noChangeArrowheads="1"/>
                      </p:cNvPicPr>
                      <p:nvPr/>
                    </p:nvPicPr>
                    <p:blipFill>
                      <a:blip r:embed="rId5"/>
                      <a:srcRect/>
                      <a:stretch>
                        <a:fillRect/>
                      </a:stretch>
                    </p:blipFill>
                    <p:spPr bwMode="auto">
                      <a:xfrm>
                        <a:off x="6205538" y="1628775"/>
                        <a:ext cx="1196975" cy="614363"/>
                      </a:xfrm>
                      <a:prstGeom prst="rect">
                        <a:avLst/>
                      </a:prstGeom>
                      <a:noFill/>
                      <a:ln>
                        <a:noFill/>
                      </a:ln>
                      <a:effectLst/>
                    </p:spPr>
                  </p:pic>
                </p:oleObj>
              </mc:Fallback>
            </mc:AlternateContent>
          </a:graphicData>
        </a:graphic>
      </p:graphicFrame>
      <p:sp>
        <p:nvSpPr>
          <p:cNvPr id="5" name="日期版面配置區 4"/>
          <p:cNvSpPr>
            <a:spLocks noGrp="1"/>
          </p:cNvSpPr>
          <p:nvPr>
            <p:ph type="dt" sz="half" idx="10"/>
          </p:nvPr>
        </p:nvSpPr>
        <p:spPr/>
        <p:txBody>
          <a:bodyPr/>
          <a:lstStyle/>
          <a:p>
            <a:fld id="{E1FEE2EB-0BCA-44C6-A674-C35BAB6E64DC}"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7" name="投影片編號版面配置區 6"/>
          <p:cNvSpPr>
            <a:spLocks noGrp="1"/>
          </p:cNvSpPr>
          <p:nvPr>
            <p:ph type="sldNum" sz="quarter" idx="12"/>
          </p:nvPr>
        </p:nvSpPr>
        <p:spPr/>
        <p:txBody>
          <a:bodyPr/>
          <a:lstStyle/>
          <a:p>
            <a:fld id="{38A5F2AF-A334-42F2-9F77-00EB03103450}" type="slidenum">
              <a:rPr lang="zh-TW" altLang="en-US" smtClean="0"/>
              <a:t>44</a:t>
            </a:fld>
            <a:endParaRPr lang="zh-TW" altLang="en-US"/>
          </a:p>
        </p:txBody>
      </p:sp>
    </p:spTree>
    <p:extLst>
      <p:ext uri="{BB962C8B-B14F-4D97-AF65-F5344CB8AC3E}">
        <p14:creationId xmlns:p14="http://schemas.microsoft.com/office/powerpoint/2010/main" val="7029964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8914"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01327" y="548680"/>
            <a:ext cx="7931113"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F8D10015-0FA0-413B-904F-971041BE899E}"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45</a:t>
            </a:fld>
            <a:endParaRPr lang="zh-TW" altLang="en-US"/>
          </a:p>
        </p:txBody>
      </p:sp>
    </p:spTree>
    <p:extLst>
      <p:ext uri="{BB962C8B-B14F-4D97-AF65-F5344CB8AC3E}">
        <p14:creationId xmlns:p14="http://schemas.microsoft.com/office/powerpoint/2010/main" val="1318984570"/>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9938"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01326" y="548680"/>
            <a:ext cx="7931114"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08CA4F6D-C5CE-4E2F-9F2B-224910DB6767}"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46</a:t>
            </a:fld>
            <a:endParaRPr lang="zh-TW" altLang="en-US"/>
          </a:p>
        </p:txBody>
      </p:sp>
    </p:spTree>
    <p:extLst>
      <p:ext uri="{BB962C8B-B14F-4D97-AF65-F5344CB8AC3E}">
        <p14:creationId xmlns:p14="http://schemas.microsoft.com/office/powerpoint/2010/main" val="2666426091"/>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40962"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01327" y="548680"/>
            <a:ext cx="7931113"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B1EF9E55-3746-409A-BCE7-4BC0D168030E}"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47</a:t>
            </a:fld>
            <a:endParaRPr lang="zh-TW" altLang="en-US"/>
          </a:p>
        </p:txBody>
      </p:sp>
    </p:spTree>
    <p:extLst>
      <p:ext uri="{BB962C8B-B14F-4D97-AF65-F5344CB8AC3E}">
        <p14:creationId xmlns:p14="http://schemas.microsoft.com/office/powerpoint/2010/main" val="2907861665"/>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41986"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01326" y="548680"/>
            <a:ext cx="7931114"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4D749D0F-3326-4739-8154-FE9DCB8797ED}"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48</a:t>
            </a:fld>
            <a:endParaRPr lang="zh-TW" altLang="en-US"/>
          </a:p>
        </p:txBody>
      </p:sp>
    </p:spTree>
    <p:extLst>
      <p:ext uri="{BB962C8B-B14F-4D97-AF65-F5344CB8AC3E}">
        <p14:creationId xmlns:p14="http://schemas.microsoft.com/office/powerpoint/2010/main" val="19788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43010"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80"/>
            <a:ext cx="7920880" cy="6112782"/>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2009B5F8-627D-41B5-8FEC-3183151B3D38}"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49</a:t>
            </a:fld>
            <a:endParaRPr lang="zh-TW" altLang="en-US"/>
          </a:p>
        </p:txBody>
      </p:sp>
    </p:spTree>
    <p:extLst>
      <p:ext uri="{BB962C8B-B14F-4D97-AF65-F5344CB8AC3E}">
        <p14:creationId xmlns:p14="http://schemas.microsoft.com/office/powerpoint/2010/main" val="4300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973317" y="2200796"/>
            <a:ext cx="5724644" cy="2308324"/>
          </a:xfrm>
          <a:prstGeom prst="rect">
            <a:avLst/>
          </a:prstGeom>
          <a:noFill/>
        </p:spPr>
        <p:txBody>
          <a:bodyPr wrap="none" rtlCol="0">
            <a:spAutoFit/>
          </a:bodyPr>
          <a:lstStyle/>
          <a:p>
            <a:r>
              <a:rPr lang="zh-TW" altLang="en-US" sz="3600" b="1" i="1" dirty="0">
                <a:solidFill>
                  <a:srgbClr val="FFFF00"/>
                </a:solidFill>
                <a:latin typeface="標楷體" panose="03000509000000000000" pitchFamily="65" charset="-120"/>
                <a:ea typeface="標楷體" panose="03000509000000000000" pitchFamily="65" charset="-120"/>
              </a:rPr>
              <a:t>當數據真正</a:t>
            </a:r>
            <a:r>
              <a:rPr lang="zh-TW" altLang="en-US" sz="3600" b="1" i="1" dirty="0" smtClean="0">
                <a:solidFill>
                  <a:srgbClr val="FFFF00"/>
                </a:solidFill>
                <a:latin typeface="標楷體" panose="03000509000000000000" pitchFamily="65" charset="-120"/>
                <a:ea typeface="標楷體" panose="03000509000000000000" pitchFamily="65" charset="-120"/>
              </a:rPr>
              <a:t>夠</a:t>
            </a:r>
            <a:r>
              <a:rPr lang="en-US" altLang="zh-TW" sz="3600" b="1" i="1" dirty="0" smtClean="0">
                <a:solidFill>
                  <a:srgbClr val="FFFF00"/>
                </a:solidFill>
                <a:latin typeface="標楷體" panose="03000509000000000000" pitchFamily="65" charset="-120"/>
                <a:ea typeface="標楷體" panose="03000509000000000000" pitchFamily="65" charset="-120"/>
              </a:rPr>
              <a:t>“</a:t>
            </a:r>
            <a:r>
              <a:rPr lang="zh-TW" altLang="en-US" sz="3600" b="1" i="1" dirty="0" smtClean="0">
                <a:solidFill>
                  <a:srgbClr val="FFFF00"/>
                </a:solidFill>
                <a:latin typeface="標楷體" panose="03000509000000000000" pitchFamily="65" charset="-120"/>
                <a:ea typeface="標楷體" panose="03000509000000000000" pitchFamily="65" charset="-120"/>
              </a:rPr>
              <a:t>大</a:t>
            </a:r>
            <a:r>
              <a:rPr lang="en-US" altLang="zh-TW" sz="3600" b="1" i="1" dirty="0" smtClean="0">
                <a:solidFill>
                  <a:srgbClr val="FFFF00"/>
                </a:solidFill>
                <a:latin typeface="標楷體" panose="03000509000000000000" pitchFamily="65" charset="-120"/>
                <a:ea typeface="標楷體" panose="03000509000000000000" pitchFamily="65" charset="-120"/>
              </a:rPr>
              <a:t>”</a:t>
            </a:r>
            <a:r>
              <a:rPr lang="zh-TW" altLang="en-US" sz="3600" b="1" i="1" dirty="0" smtClean="0">
                <a:solidFill>
                  <a:srgbClr val="FFFF00"/>
                </a:solidFill>
                <a:latin typeface="標楷體" panose="03000509000000000000" pitchFamily="65" charset="-120"/>
                <a:ea typeface="標楷體" panose="03000509000000000000" pitchFamily="65" charset="-120"/>
              </a:rPr>
              <a:t>時，</a:t>
            </a:r>
            <a:endParaRPr lang="en-US" altLang="zh-TW" sz="3600" b="1" i="1" dirty="0" smtClean="0">
              <a:solidFill>
                <a:srgbClr val="FFFF00"/>
              </a:solidFill>
              <a:latin typeface="標楷體" panose="03000509000000000000" pitchFamily="65" charset="-120"/>
              <a:ea typeface="標楷體" panose="03000509000000000000" pitchFamily="65" charset="-120"/>
            </a:endParaRPr>
          </a:p>
          <a:p>
            <a:r>
              <a:rPr lang="zh-TW" altLang="en-US" sz="3600" b="1" i="1" dirty="0" smtClean="0">
                <a:solidFill>
                  <a:srgbClr val="FFFF00"/>
                </a:solidFill>
                <a:latin typeface="標楷體" panose="03000509000000000000" pitchFamily="65" charset="-120"/>
                <a:ea typeface="標楷體" panose="03000509000000000000" pitchFamily="65" charset="-120"/>
              </a:rPr>
              <a:t>你</a:t>
            </a:r>
            <a:r>
              <a:rPr lang="zh-TW" altLang="en-US" sz="3600" b="1" i="1" dirty="0">
                <a:solidFill>
                  <a:srgbClr val="FFFF00"/>
                </a:solidFill>
                <a:latin typeface="標楷體" panose="03000509000000000000" pitchFamily="65" charset="-120"/>
                <a:ea typeface="標楷體" panose="03000509000000000000" pitchFamily="65" charset="-120"/>
              </a:rPr>
              <a:t>不需要統計</a:t>
            </a:r>
            <a:endParaRPr lang="en-US" altLang="zh-TW" sz="3600" b="1" i="1" dirty="0" smtClean="0">
              <a:solidFill>
                <a:srgbClr val="FFFF00"/>
              </a:solidFill>
              <a:latin typeface="標楷體" panose="03000509000000000000" pitchFamily="65" charset="-120"/>
              <a:ea typeface="標楷體" panose="03000509000000000000" pitchFamily="65" charset="-120"/>
            </a:endParaRPr>
          </a:p>
          <a:p>
            <a:endParaRPr lang="en-US" altLang="zh-TW" sz="3600" b="1" i="1" dirty="0" smtClean="0">
              <a:solidFill>
                <a:srgbClr val="FFFF00"/>
              </a:solidFill>
              <a:latin typeface="標楷體" panose="03000509000000000000" pitchFamily="65" charset="-120"/>
              <a:ea typeface="標楷體" panose="03000509000000000000" pitchFamily="65" charset="-120"/>
            </a:endParaRPr>
          </a:p>
          <a:p>
            <a:r>
              <a:rPr lang="zh-TW" altLang="en-US" sz="3600" b="1" i="1" dirty="0">
                <a:solidFill>
                  <a:srgbClr val="FFFF00"/>
                </a:solidFill>
                <a:latin typeface="標楷體" panose="03000509000000000000" pitchFamily="65" charset="-120"/>
                <a:ea typeface="標楷體" panose="03000509000000000000" pitchFamily="65" charset="-120"/>
              </a:rPr>
              <a:t>但</a:t>
            </a:r>
            <a:r>
              <a:rPr lang="zh-TW" altLang="en-US" sz="3600" b="1" i="1" dirty="0" smtClean="0">
                <a:solidFill>
                  <a:srgbClr val="FFFF00"/>
                </a:solidFill>
                <a:latin typeface="標楷體" panose="03000509000000000000" pitchFamily="65" charset="-120"/>
                <a:ea typeface="標楷體" panose="03000509000000000000" pitchFamily="65" charset="-120"/>
              </a:rPr>
              <a:t>你的數據</a:t>
            </a:r>
            <a:r>
              <a:rPr lang="zh-TW" altLang="en-US" sz="3600" b="1" i="1" dirty="0">
                <a:solidFill>
                  <a:srgbClr val="FFFF00"/>
                </a:solidFill>
                <a:latin typeface="標楷體" panose="03000509000000000000" pitchFamily="65" charset="-120"/>
                <a:ea typeface="標楷體" panose="03000509000000000000" pitchFamily="65" charset="-120"/>
              </a:rPr>
              <a:t>永遠不夠</a:t>
            </a:r>
            <a:r>
              <a:rPr lang="zh-TW" altLang="en-US" sz="3600" b="1" i="1" dirty="0" smtClean="0">
                <a:solidFill>
                  <a:srgbClr val="FFFF00"/>
                </a:solidFill>
                <a:latin typeface="標楷體" panose="03000509000000000000" pitchFamily="65" charset="-120"/>
                <a:ea typeface="標楷體" panose="03000509000000000000" pitchFamily="65" charset="-120"/>
              </a:rPr>
              <a:t>大</a:t>
            </a:r>
            <a:r>
              <a:rPr lang="en-US" altLang="zh-TW" sz="3600" b="1" i="1" dirty="0" smtClean="0">
                <a:solidFill>
                  <a:srgbClr val="FFFF00"/>
                </a:solidFill>
                <a:latin typeface="標楷體" panose="03000509000000000000" pitchFamily="65" charset="-120"/>
                <a:ea typeface="標楷體" panose="03000509000000000000" pitchFamily="65" charset="-120"/>
              </a:rPr>
              <a:t>……</a:t>
            </a:r>
          </a:p>
        </p:txBody>
      </p:sp>
      <p:sp>
        <p:nvSpPr>
          <p:cNvPr id="2" name="日期版面配置區 1"/>
          <p:cNvSpPr>
            <a:spLocks noGrp="1"/>
          </p:cNvSpPr>
          <p:nvPr>
            <p:ph type="dt" sz="half" idx="10"/>
          </p:nvPr>
        </p:nvSpPr>
        <p:spPr/>
        <p:txBody>
          <a:bodyPr/>
          <a:lstStyle/>
          <a:p>
            <a:fld id="{E80B5695-6620-4805-A21B-FBC7782884DB}"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5</a:t>
            </a:fld>
            <a:endParaRPr lang="zh-TW" altLang="en-US"/>
          </a:p>
        </p:txBody>
      </p:sp>
    </p:spTree>
    <p:extLst>
      <p:ext uri="{BB962C8B-B14F-4D97-AF65-F5344CB8AC3E}">
        <p14:creationId xmlns:p14="http://schemas.microsoft.com/office/powerpoint/2010/main" val="3195034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1000"/>
                                        <p:tgtEl>
                                          <p:spTgt spid="4">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6626" name="Picture 2"/>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611560" y="525535"/>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物件 3"/>
          <p:cNvGraphicFramePr>
            <a:graphicFrameLocks noChangeAspect="1"/>
          </p:cNvGraphicFramePr>
          <p:nvPr>
            <p:extLst>
              <p:ext uri="{D42A27DB-BD31-4B8C-83A1-F6EECF244321}">
                <p14:modId xmlns:p14="http://schemas.microsoft.com/office/powerpoint/2010/main" val="904237997"/>
              </p:ext>
            </p:extLst>
          </p:nvPr>
        </p:nvGraphicFramePr>
        <p:xfrm>
          <a:off x="6329363" y="1628775"/>
          <a:ext cx="952500" cy="614363"/>
        </p:xfrm>
        <a:graphic>
          <a:graphicData uri="http://schemas.openxmlformats.org/presentationml/2006/ole">
            <mc:AlternateContent xmlns:mc="http://schemas.openxmlformats.org/markup-compatibility/2006">
              <mc:Choice xmlns:v="urn:schemas-microsoft-com:vml" Requires="v">
                <p:oleObj spid="_x0000_s26655" name="Equation" r:id="rId4" imgW="787320" imgH="457200" progId="Equation.DSMT4">
                  <p:embed/>
                </p:oleObj>
              </mc:Choice>
              <mc:Fallback>
                <p:oleObj name="Equation" r:id="rId4" imgW="787320" imgH="457200" progId="Equation.DSMT4">
                  <p:embed/>
                  <p:pic>
                    <p:nvPicPr>
                      <p:cNvPr id="0" name="物件 3"/>
                      <p:cNvPicPr>
                        <a:picLocks noChangeAspect="1" noChangeArrowheads="1"/>
                      </p:cNvPicPr>
                      <p:nvPr/>
                    </p:nvPicPr>
                    <p:blipFill>
                      <a:blip r:embed="rId5"/>
                      <a:srcRect/>
                      <a:stretch>
                        <a:fillRect/>
                      </a:stretch>
                    </p:blipFill>
                    <p:spPr bwMode="auto">
                      <a:xfrm>
                        <a:off x="6329363" y="1628775"/>
                        <a:ext cx="9525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日期版面配置區 4"/>
          <p:cNvSpPr>
            <a:spLocks noGrp="1"/>
          </p:cNvSpPr>
          <p:nvPr>
            <p:ph type="dt" sz="half" idx="10"/>
          </p:nvPr>
        </p:nvSpPr>
        <p:spPr/>
        <p:txBody>
          <a:bodyPr/>
          <a:lstStyle/>
          <a:p>
            <a:fld id="{420A9669-1487-4286-83AC-178A0CF5EE22}"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7" name="投影片編號版面配置區 6"/>
          <p:cNvSpPr>
            <a:spLocks noGrp="1"/>
          </p:cNvSpPr>
          <p:nvPr>
            <p:ph type="sldNum" sz="quarter" idx="12"/>
          </p:nvPr>
        </p:nvSpPr>
        <p:spPr/>
        <p:txBody>
          <a:bodyPr/>
          <a:lstStyle/>
          <a:p>
            <a:fld id="{38A5F2AF-A334-42F2-9F77-00EB03103450}" type="slidenum">
              <a:rPr lang="zh-TW" altLang="en-US" smtClean="0"/>
              <a:t>50</a:t>
            </a:fld>
            <a:endParaRPr lang="zh-TW" altLang="en-US"/>
          </a:p>
        </p:txBody>
      </p:sp>
    </p:spTree>
    <p:extLst>
      <p:ext uri="{BB962C8B-B14F-4D97-AF65-F5344CB8AC3E}">
        <p14:creationId xmlns:p14="http://schemas.microsoft.com/office/powerpoint/2010/main" val="2409602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7650"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79"/>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AFF3BA1C-8C37-4C73-9C9A-30A5F8879D43}"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51</a:t>
            </a:fld>
            <a:endParaRPr lang="zh-TW" altLang="en-US"/>
          </a:p>
        </p:txBody>
      </p:sp>
    </p:spTree>
    <p:extLst>
      <p:ext uri="{BB962C8B-B14F-4D97-AF65-F5344CB8AC3E}">
        <p14:creationId xmlns:p14="http://schemas.microsoft.com/office/powerpoint/2010/main" val="142141346"/>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8674"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79"/>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92053128-0A29-4AF8-AD2E-315C64AD54A3}"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52</a:t>
            </a:fld>
            <a:endParaRPr lang="zh-TW" altLang="en-US"/>
          </a:p>
        </p:txBody>
      </p:sp>
    </p:spTree>
    <p:extLst>
      <p:ext uri="{BB962C8B-B14F-4D97-AF65-F5344CB8AC3E}">
        <p14:creationId xmlns:p14="http://schemas.microsoft.com/office/powerpoint/2010/main" val="429355037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29698"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01327" y="548680"/>
            <a:ext cx="7931113"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5EB80BA1-15B2-4C18-8EB3-A1AA54E757FF}"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53</a:t>
            </a:fld>
            <a:endParaRPr lang="zh-TW" altLang="en-US"/>
          </a:p>
        </p:txBody>
      </p:sp>
    </p:spTree>
    <p:extLst>
      <p:ext uri="{BB962C8B-B14F-4D97-AF65-F5344CB8AC3E}">
        <p14:creationId xmlns:p14="http://schemas.microsoft.com/office/powerpoint/2010/main" val="1864188048"/>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0722"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79"/>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34AD8C6D-D2AC-407D-A4FF-C4A95BA1135B}"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54</a:t>
            </a:fld>
            <a:endParaRPr lang="zh-TW" altLang="en-US"/>
          </a:p>
        </p:txBody>
      </p:sp>
    </p:spTree>
    <p:extLst>
      <p:ext uri="{BB962C8B-B14F-4D97-AF65-F5344CB8AC3E}">
        <p14:creationId xmlns:p14="http://schemas.microsoft.com/office/powerpoint/2010/main" val="1644341630"/>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1746" name="Picture 2"/>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611560" y="548680"/>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物件 3"/>
          <p:cNvGraphicFramePr>
            <a:graphicFrameLocks noChangeAspect="1"/>
          </p:cNvGraphicFramePr>
          <p:nvPr>
            <p:extLst>
              <p:ext uri="{D42A27DB-BD31-4B8C-83A1-F6EECF244321}">
                <p14:modId xmlns:p14="http://schemas.microsoft.com/office/powerpoint/2010/main" val="3692924641"/>
              </p:ext>
            </p:extLst>
          </p:nvPr>
        </p:nvGraphicFramePr>
        <p:xfrm>
          <a:off x="6107113" y="1644650"/>
          <a:ext cx="1395412" cy="581025"/>
        </p:xfrm>
        <a:graphic>
          <a:graphicData uri="http://schemas.openxmlformats.org/presentationml/2006/ole">
            <mc:AlternateContent xmlns:mc="http://schemas.openxmlformats.org/markup-compatibility/2006">
              <mc:Choice xmlns:v="urn:schemas-microsoft-com:vml" Requires="v">
                <p:oleObj spid="_x0000_s31773" name="Equation" r:id="rId4" imgW="1155600" imgH="431640" progId="Equation.DSMT4">
                  <p:embed/>
                </p:oleObj>
              </mc:Choice>
              <mc:Fallback>
                <p:oleObj name="Equation" r:id="rId4" imgW="1155600" imgH="431640" progId="Equation.DSMT4">
                  <p:embed/>
                  <p:pic>
                    <p:nvPicPr>
                      <p:cNvPr id="0" name="物件 3"/>
                      <p:cNvPicPr>
                        <a:picLocks noChangeAspect="1" noChangeArrowheads="1"/>
                      </p:cNvPicPr>
                      <p:nvPr/>
                    </p:nvPicPr>
                    <p:blipFill>
                      <a:blip r:embed="rId5"/>
                      <a:srcRect/>
                      <a:stretch>
                        <a:fillRect/>
                      </a:stretch>
                    </p:blipFill>
                    <p:spPr bwMode="auto">
                      <a:xfrm>
                        <a:off x="6107113" y="1644650"/>
                        <a:ext cx="13954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日期版面配置區 4"/>
          <p:cNvSpPr>
            <a:spLocks noGrp="1"/>
          </p:cNvSpPr>
          <p:nvPr>
            <p:ph type="dt" sz="half" idx="10"/>
          </p:nvPr>
        </p:nvSpPr>
        <p:spPr/>
        <p:txBody>
          <a:bodyPr/>
          <a:lstStyle/>
          <a:p>
            <a:fld id="{5080E5B2-9E82-4818-B3D7-4F975E56C146}"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7" name="投影片編號版面配置區 6"/>
          <p:cNvSpPr>
            <a:spLocks noGrp="1"/>
          </p:cNvSpPr>
          <p:nvPr>
            <p:ph type="sldNum" sz="quarter" idx="12"/>
          </p:nvPr>
        </p:nvSpPr>
        <p:spPr/>
        <p:txBody>
          <a:bodyPr/>
          <a:lstStyle/>
          <a:p>
            <a:fld id="{38A5F2AF-A334-42F2-9F77-00EB03103450}" type="slidenum">
              <a:rPr lang="zh-TW" altLang="en-US" smtClean="0"/>
              <a:t>55</a:t>
            </a:fld>
            <a:endParaRPr lang="zh-TW" altLang="en-US"/>
          </a:p>
        </p:txBody>
      </p:sp>
    </p:spTree>
    <p:extLst>
      <p:ext uri="{BB962C8B-B14F-4D97-AF65-F5344CB8AC3E}">
        <p14:creationId xmlns:p14="http://schemas.microsoft.com/office/powerpoint/2010/main" val="3944716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2770"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80"/>
            <a:ext cx="7920880" cy="6112783"/>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4B47C3FF-1F3D-4B7D-9A74-F06BC3E9A4EB}"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56</a:t>
            </a:fld>
            <a:endParaRPr lang="zh-TW" altLang="en-US"/>
          </a:p>
        </p:txBody>
      </p:sp>
    </p:spTree>
    <p:extLst>
      <p:ext uri="{BB962C8B-B14F-4D97-AF65-F5344CB8AC3E}">
        <p14:creationId xmlns:p14="http://schemas.microsoft.com/office/powerpoint/2010/main" val="2351036083"/>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3794"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01327" y="548680"/>
            <a:ext cx="7931113"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89DE2889-D7A2-48F2-97CE-5C243DD852FB}"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57</a:t>
            </a:fld>
            <a:endParaRPr lang="zh-TW" altLang="en-US"/>
          </a:p>
        </p:txBody>
      </p:sp>
    </p:spTree>
    <p:extLst>
      <p:ext uri="{BB962C8B-B14F-4D97-AF65-F5344CB8AC3E}">
        <p14:creationId xmlns:p14="http://schemas.microsoft.com/office/powerpoint/2010/main" val="1442072908"/>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4818"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11560" y="548680"/>
            <a:ext cx="7920880" cy="6112782"/>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7F0B9651-0384-4B92-8B30-A3C55FCEDEBB}"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58</a:t>
            </a:fld>
            <a:endParaRPr lang="zh-TW" altLang="en-US"/>
          </a:p>
        </p:txBody>
      </p:sp>
    </p:spTree>
    <p:extLst>
      <p:ext uri="{BB962C8B-B14F-4D97-AF65-F5344CB8AC3E}">
        <p14:creationId xmlns:p14="http://schemas.microsoft.com/office/powerpoint/2010/main" val="1286470175"/>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5842"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01327" y="548680"/>
            <a:ext cx="7931113" cy="6120680"/>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57EF2B95-2A40-4900-91A2-9511CFCAD85F}"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59</a:t>
            </a:fld>
            <a:endParaRPr lang="zh-TW" altLang="en-US"/>
          </a:p>
        </p:txBody>
      </p:sp>
    </p:spTree>
    <p:extLst>
      <p:ext uri="{BB962C8B-B14F-4D97-AF65-F5344CB8AC3E}">
        <p14:creationId xmlns:p14="http://schemas.microsoft.com/office/powerpoint/2010/main" val="377387442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32656"/>
            <a:ext cx="7924800" cy="796950"/>
          </a:xfrm>
        </p:spPr>
        <p:txBody>
          <a:bodyPr/>
          <a:lstStyle/>
          <a:p>
            <a:r>
              <a:rPr lang="zh-TW" altLang="en-US" sz="3600" dirty="0" smtClean="0">
                <a:latin typeface="標楷體" panose="03000509000000000000" pitchFamily="65" charset="-120"/>
                <a:ea typeface="標楷體" panose="03000509000000000000" pitchFamily="65" charset="-120"/>
              </a:rPr>
              <a:t>比例問題與取樣</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a:xfrm>
            <a:off x="609600" y="1124744"/>
            <a:ext cx="7924800" cy="5256584"/>
          </a:xfrm>
        </p:spPr>
        <p:txBody>
          <a:bodyPr>
            <a:normAutofit fontScale="70000" lnSpcReduction="2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在實際處理問題中，第一種方法可能不存在，第二種方法太過困難而無法達成，第三種方法比較可行。</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假如上述問題中</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假設</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真實</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男女</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50:50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，但取樣</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人後，所得之數目能為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507:493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，即</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50.7:49.3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而且不同取樣可能會得到不一樣的結果，第二次取樣可能</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變為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49.6:50.4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，此</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差異性稱為統計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誤差。</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在研究實際問題上，所謂</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真實比例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可能根本未知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要不然你幹嘛做研究</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，我們甚至可能不知樣本空間的個數</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(2400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，能掌握的只有手中的數字</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50.7:49.3)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，因此</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真實比例是否有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49:51?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有可能。</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真實比例是否有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52:48?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有可能</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真實比例是否有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50.384:49.616?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有可能</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真實比例是否有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可能</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10:90?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有可能</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問題在機率有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多少。</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因此，你得到的數字如</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50.7:49.3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極有</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可能不是“真實比例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，但運用統計學知識，我們可以得到“真實比例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”的機率分布。</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也就是說我們的量測無法量到“</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真實</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”，而</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只是對“真實的量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”做拘限</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(constrain).</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AutoShape 2" descr="data:image/jpeg;base64,/9j/4AAQSkZJRgABAQAAAQABAAD/2wCEAAkGBxQSEhUUExQVFRQXFhwbGRgYGCAgHhofGiAgHBoYHB0fISggHxwmHx0bITEhJSkrLi4uHCAzODQsNygtLisBCgoKDg0OGxAQGywmICQ3NCw3NDA0NDQvNDQ0NDQsLTQsLCwsLCwsLCwsLDQsLDQsLCwsLDQsLCwsLCwsLCwsLP/AABEIAMEBBgMBEQACEQEDEQH/xAAcAAACAwEBAQEAAAAAAAAAAAAABQMEBgIBBwj/xABEEAABAwIEAwUFBAcHBAMBAAABAgMRACEEBRIxBiJBEzJRYYEHFHGRoSMzscEVJEJS0eHwYnJ0dYKy8TREU8NUhZIW/8QAGwEBAAIDAQEAAAAAAAAAAAAAAAMEAQIFBgf/xAA6EQABAwIEAwYGAQMDBAMAAAABAAIDBBEFEiExE0FRFDJhcYHwBiKRocHRsULh8SMkUhUzcoIlYsL/2gAMAwEAAhEDEQA/APuNERREURFERREqw3EWHXr59ARMlwaAYUW5BVAI1JI+XiJIrf6SZkp7VvUBqI1iQLHURO0EGfMURcPZq0hZSpaUwkqKiQEiCEwTNjJFqIuWs4ZUstocSpSVAKAItqT2gJ8ikTIoi6GbMEA9s1CjCT2iYJESBe5uPmKIrtERREURFERREURFERREURFERREURFERREURFERREURFERREURFERREURFERREURFESFvhhCEjs1aXA6pztNIJJUXLKHUAOrA8N/GSKhheDNIcbLhDR+7AA1D9XRhwtRjcAK5dtj5URXFcNEhR7detRJUoACdSkqIgEHTyxEzHU0RcN8IoCA2XFlGlIiADysKw5M+aCD5EecUReO8JJXrU46StxDiFEJSB9oltEgdCEtJ+Z8gCLS0RFERREURFERREURFERREURFERREURFERREURFERREURFERREURFEXijasE2F0S7DY4qWQTY921cOhxZtRUujzAj+mwN/qVmy9x2MKSAD8azimKdmkYxrgDubgnT0QBTvYiEap6W/KuhUVccVOZr6W/wsKPAYorF9x/QqrhNf2qK7nAuG9r+m6yQljeeTidGtPZ90WM6vj8aw3EQavhZhl253v8AwrxoyIM9jff0U/EGaFlICVALJ6ibDf8Ar41LiNZ2dgykBx6/2WlHT8ZxuDYdFbax6Sz2url0yT+Nt9+lWm1DDDxb6WvdQOhcJOHbVUcgzYvFYWpJUDIgEW9aqYfXdozAkEjpfb1VirpuDYgG35XGOzzRiEo1JCBZcgzPx+X1rSfEWx1IjzC3Pe62ioy+Evsb8lczzMCy3IUAo2TIn4/SrNdVCnizAgHlf+yhpYOLJa2nNd5Xj+0aCyoEgcxFgCN962pKgSwiS9+q1nhMchZZUMozouurSVJIPcABBgeM+VVaPEBNM5mYW5aFT1FIY4w6x8VznWdltxKEqiDK5TNjER6flWlfiIglawOt105LalozKwuI8tU9wzwWlKk7KEj1rqxyNkYHt2KouaWuLTuFLW61RREURFERREURFERREURFERREURFERREURFERREURRvo1JI2kVHNHxI3M6iyJNhGJXE90z8rV4rCMPPbXgn/tn3ZbFdZg1C5nvVtj1Ce1NeD3zb34ICp8RhSGwJ7t/jXYrsOPYOED3dff4WAuMtZnUqSJEW/Gq3w5S2hM1+9p7/CySs1h8qPvJa1d28+VjbzvUMND/vjFfbX8/Vd2Sq/2ofbfRXeL8KQUuzY8sfM2q1jsHdlv4KDC5d2W8Vebyg+69nqueby8Y+HX41fbQkUfBvvr4Ko6q/3HEsl/CODlRcnu2jxkdfKufgdNqZb7aK5ic2gZ11VXH5YfeQ3qnWZk+cm/yqvU0V64Mv3tVLDVf7UuttomfFGBPZIVqJDYCb9ZgT8av4zTXgDwe7/hVcOmtKW23UmS5YfdlDV96mbbCR/QPlUuH0dqS1++L/b3dR1dReovbupZw9gCXzeOyN463It5W+tc3CqW9S437nv6K7XVH+iBbvKTizDgOoVeVi/pAtW+NwtEzHf8t/stcNlPDcOn91rsKwG0JQJhIgT5V6WKMRsDG7BcZ7y9xcealrdaooiKIiiIoiKIiiIoiKIiiIoiKIiiIoiKIiiIoiKIvFURLcI4kuKAAHnO/wDXlXGoaiF9VI1jWjxBBLvRZXuYOJBTICvXasYpPFG+POxrjfmbW8UCnxLgCCTcEfOuhVSxshLnkWtz2Pr4rCiy1wFMAAX2H43qnhNTFLDlYGtI5A3t/lZKXt4pv3spCESRHaarkwLR6RHlWzZou2FoaL23vr5WVx0b+zg3NultPqpeI30JbGpCXDqslSo+J+v1rfEZGMjGZodrsTZa0bHOecpI8Qr7TyS2FW06Z3sBHjVxsjTGHaWt6Ku5pD8vNLuHcQhQWEoS3CtkqmRtNUsOlY8ODGhuvI3v4qzVsc0guJPmFxjcW2MUgFCCrYrKoKd4Eev1rWeeNtUwFov1vqPRZjieYHG5t0toVbz11KWSVJSraEqMSf6vViuexkJLwD4HmoqZrnSANNvEKXK3UqZQUgJGnYGQmOk+VSUr2uhaRYDw5LSZpbIQdUvybFIU86EoQm/eCpK77x6z61To543TPa1oHiDurFRE9sbC4k+Y2XGfYtsONpUhCyDfUqCkGD/P0860r54WyMa9rSfE7LakikcxxaSPIbrQMuBSQQZBEg+NdVrg4ZmnQqiQQbHdd1ssIoiKIiiIoiKIiiIoiKIiiIoiKIiiIoiKIiiIoiKIo8QklJA3IqKdrnRua06kIkuEaVrAFik39K8Pg9FKK08sm/vndbFdZgghZJ67VJj9LKaprjqHaD9fdBsrDrB7GCbpv8uldyronHDuE890X+mtvwsc1zliDCiDvYfxqj8M09o3y31On0WSsrh8vc947PZYMkztsdX1mKghpJe25OY1v+V6B9Qzs2bkdEw4vYVqSs92NI8jc/16Vcx2F5LX8tlWwuRoBbz3VtrL3Pcy3PMbx5G+mZ9fWrzKSUUPCvr70uqxnZ2riclR4Swyi4ViyRY+c9PwM+VUMDgcHmTkNFbxSVuUM57qnmGBcOIKDdSzI85/DaqlVSSmtyHdxup4KiMU2bkNE14qwy+zQomQgQrpcwJrp41DIYWuvcN3VLDZGiQjmV3kmCc92WAY7QSkfEb+ot5VJh1NI2jIv3tR6haVkzDUA9Es4ewiy/a3Znm+oI9biuZhNM/tJO2XdXa+ZvBA/wCSl4rw0PBU98fKIFSY1B/rtdfvfjRaYbL/AKRbbZa7Asdm2lEzpSBPjFelgi4UbWdBZcaR+d5d1U9SrRFERREURFERREURFERREURFERREURFERREURFERRF4aIl2E09ouNU+cRvXHohAKqURtcHcydj5LKMw0ynVPpFMUEGaIytcTfS3LzQKziI0mdo6V0pw0xODtrclhQ5dp08sxPX+VUMIZC2nvC0tBOzt1kqi2GxjFQlztCm5/Z2Hr0+c1u0RCtJDTmtvyVomQ04uRlvtzXXEYb7MdoFkBQgI3mCOvT+VbYk2IxDigkX5LFIXh/wAhAPimTUaB4aRvvEVdbbKqx7yWcOdmErDaVpGq+vr8KoYdwg1wiaQL81brOIXAvIOnJeYwN+9NkpcLkWI7oid/n+FJmxdrYSDm5Hl6pHxOzusRb7qzngR2KtYUUiDCd7Gp64RmB3EBI8N1FTFwlGQi/ipcsKeyRpBCdIgK39fOpKbLwW5QQLc91pNfiG+/gqGThsOvBCXAqeYq2Nzt8/lFU6MQiaQRgg8ydj5KxUGQxszEW5W/K5z9LRW12iVqMwNJFtrn+vGtcQZC58fEBPly81tSOkDXZCB58/JP0muoFRXtZRFERREURFERREURFERREURFERREURFERREURFERRFHiJ0mN4tUU+bhuyb20RJMIlWsQLg3/ADrwuDx1ArtL/Lvf8rYrrMAdZn0qX4gbMaob2Og99UCmxAX2SQR8fhXWxBlT/wBNDefPrYe9UG68yzVzEC0fWq/w02YMc4909eo6flDZZTDtu+8CJ7QKnr8ZPWPyqCJk/bLa5r39+C9DI6IU1+Vre/FMuLwvWknuRA8JO/r/AAq7jgkzNPJVcLLLEc1ZabeGCKYOrYC86T5eO4+FW2MnFBl529bKBzojV35fZU+Ekr7UkdyIV4eXrP51SwNsvELuWx99VZxQsyAc1SzFtw4hUg6yqRE+keIEfSqtUyd1ZbW5On9lPA6MU3KybcVhwobkWHejbVt8v4108aEvBb0G9uqpYbw+Ift76rrI0ujCuQNwSiZm4vH4iOtbYc2cUbrbna/v6LWsdEagfdLOHW19uNIPL356DYg+f5iuZhTJu03F9N1er3R8HXnspeKsOQ/qMQsCPSBepMahcJw6/e0+n+Vphsg4RHRa7LmShpCDulIBjyr01NGY4msPILiyvD3lw5qzUyjRREURFERREURFERREURFERREURFERREURFERREUReGiJdhEAOKhUm9o864tBFAyrmyPu47i2yydkZggEplUek0xaKBz4nTPy2Omm5QKziBKTJi29dOpaHQuBNgQdVhRZckBFjNzeIqlhDYW0wELszdddlkpc0y2MYpXaS4U9zT5Drt0mjI4hXF+b5iNvfkrjnvNKG5flvuu+JWUKaHaL0AK30zJg2gfOtsUjifCOK7KAViie9r/kFzZM2wNAgyNIg+Ub1fbYs02VQ76pXw022lKw252nNfliLedc/DGRMY4Ruzaq5Wukc4F7baLnGNN+9tqLkLiyNO+/Xp/KsTRw9sY5zvm5BI3ydnc0N06q1nraVMqC1aE2JMTsfCp8QZG+ncJDYdVFSuc2UFguVNlYSGWwlWpISIMRPnHSpaUNELAw3FgtJ7mRxcLG6X5I02l5/Q5rUTzDTEXPXr4VSoWQsmlyPub6+GqsVL5HRszNsOS54iw7a1ta3NBuEjTM3Hy/nWuJQwyPj4j7Hl4rajkkY1+Rt+q0ArrqgvaIk+YrWrEIZS+WtTDioSkFUoW0AoFSSmAFFJB31+VpG2y3t71Wp3spV5Y6dUYp4SEgQlrliJIlvc9Zne0VjMOizY9UO5a6dcYp5OoiIS3yxMgS316zO1opmHRLHqq+IADhaONWlxagpKPspA5uUAomD5yeWx3pmHRLeKsnLnJ/6p7v6o0t7f+Pud36+dMw6JY9UJy5wEfrTxheqNLdxb7Pud3633pmHRLHquRglo0lWKdIC7ylvm1QAgwjadog33pmHRLeK9by10aZxTx0zMpa5p2mG+nSI85pmHRLHqhGWuiP1p4wFAylq5Mwo/Z7iREWsJmmYdEseqrrbKVpbVjXA4psgJIalROqHI0bjp05djemYdEt4qx+jXf8A5T3c091vf9/7vvfTypmHRLeK5dwDgBJxbwAQBOlq0QSv7vcwfK5ttTMOiWPVcM4VTiSUYx0hSUAEJb5bJOoS3uoXMyOYxFoZh0WLHqpXMtdOqMU8NWmIS3yxuRLfXrM72imYdFm3ih3LXTqjFPJ1EEQlrliZAls2M9Z2FA4dEseqF5a6ZjFPCV6hCWrC/IPs+7cb3sL7yzDolj1We46xj2EYC041xoresosoXAIUezACRa25k23qWEB7rZbrR9wN1sMQohJI3AqlO9zI3ObuApEkwjhCwbkk3rxGEVdS6sALib7j303WxXWYOErIPTb+NSY9V1DarK0kAbftApn31dkmxk2Jrq19VUNw4PGjja5/Pqg3XmWLI1CCQBPr4etQfDlRM9rw7UcvD/KGyyzGOd7cKklRVtO9+78OlQR1VQau99b7fhd98EIp9uXspjxbiV60puExPxP8v41dxqeVrmtboPf8KthkTHNJOpVlrGue5FV9WwVN4/e+I2+NWo55uwF/9Vt/yoHRR9ry8veip8KYlfalMkpIJPkf3vy9apYLPK6Qgm4VnEo4wwEaFU8xxrhfUqSkhUJE7eX8aq1VVP2s2NtdFPBBF2fUck14pxa9DYgpChKvj+76fwrp4xPK2JttL7/pUsOiYXuJ1suskxrnuzhgqKZ0n029N/hW2HTzGkc46kXt78FrWRRioAHPdLOH8W524uVajzX38/iN65+F1ExqbE3vurtdDGIdBa2y94jxay+RJSExpE+XeHmaYrUTCpsDYDb9rFBDHwb2vdbDLHFKaQViFFIn+PrvXpqdznRNL91xZWta8huytVMo0qec/XWk698O8dGneFs82rpExHXV5VuO4fMfla801rRbIoiRYvKntWJDa0hOIElRJ1NkNhvlAsRyg7gglW82Ilv/APJrJ1akIgLKG0lRS0olkpKdtuzWZgXcPiZIvMRwm6oQXtQCyEpkphoCGhqKVfaIlR1ASSbEQKIrTPDS0r1hwAlxSlmTKh24dQD46UakevhRFUY4QX2XZrWFEapJUSFK7MoS5ASmFaiFGdRkAySBRFLi+GnVpWNSCS6FlUmXUwqG1ylQATqEWV3RYURXMbkzpU2WlJSpLOhTilKUVABQCFpiFp1EK1EgjmjvGiJazwgvSAtaeUykCYTLiFkDSEgcqVpsB3z0Jki5Rww926hKQ2lKdC5VKRrfJbQnaNC20Haw6wIIp1cKOEJlwShCgi6uVRSwErA2kFlceGvzNEU3CGAdbcfU62QVmdZIvzLOmBvAI5yTMgfs0RaeiIoix/tNxBRh2yHXGvtQJbRqJ5VWIkW8/Kp6cXdstH7LXmoFulWBKe1cAWhSk7pSoFSZuNQ6Vx6GhMFTLKXA5uXMLdzHBocQbHbxXmbKSCjUtCJMDWoCSegnc+VMToTUSRODgMpvrz2WWMe6+UE26K9iUylQsLda6NTHxIXMHMLQKDKwNFlJVJN0mR86p4TT9nphHmDt9RtusvaQbEWVBnBxjFOa0XT3J5tgJjwtWrKe1c6XMNRtz5K26a9KGWO+/Jd8S4TtGwNSEQqZWYGxEfWtsUp+NEG5gLHcrFDLw3k2J05JmhHIBbugfSug0fLZVCfmulfDWE7NKxrQvm/YMxbY+dc/DKfgsc3MDryVutm4rgbEac1zi8HOLbXrQIHdJ5jEzA671ianvWskzDTlzKzHNamcyx8+StZ7h+0ZUnUlOxlRgCD41PiEPFp3MuB4nZRUknDlDrX8lNlbWlltMgwkCRcHzB8KmpWZIWtvewGy0mdmkcdtUvyTB9m68daFSdkmSm5Nx03qlQ03CmkdmBueXJWKmbiRsFiLD6ozzB63WVa0J0nZRgm4MDxpXU/EmjfmAsefPZKWbJG9tib9E+TXUVJe0RKnnP11pOo3w7p0abGFs8xV0ImIi+o+FbjuHz/a1/qTWtFsqDWcMqeUwlYLqBKk+G3p1HzFaCRpdkvqp3U0rYhMW/KdijNc4ZwyQp5YQCYEzc+lHyNYLuKQU0s7ssYud1bLoiZtEz5eNb3UNjeyqZVnDOJSVsrC0hWkkTuL9fIg1oyRrxdpU1RTS07ssrbHdeOZ0yl9OHKx2ykyEwdrneI6H5VgytD8l9UFNKYTMB8o0urGLxiGklSzCRW7nBouVSnnjgYXyGwCkaeCgFJMgiQfjWRrqpGPa9oc3YqDCZi26VBCpKTB3rVrw7ZQwVUUznNjNy3QoxOYttqShSgFL7o8ambE9wLgNAktVFE9rHmxdsusfjm2W1OuqCEIEqUdgBWsbHSODWi5KsE2UeVZo1iWkPMrC21glKhN4JB3uCCCPStponwvMcgsQsAg6hcYfOmVvLYS4C62JUm9vytI+dbOgkbGJCPlOyldC9rA8jQqy/ikojUYmoVq1pdspgaLVZH2mOFOHbhWIT9qLsCVd1W9xy/yqenHzcvVaSbLT5hiOzaWuCdKSYG5jYCqz3ZWkqaNmd4b1Xyvg/PnPfpUlBLphwoQJuYCpHQEgn51x6WocZtRuvXYpQRtoxlJ+Xa50U/tEzlZxKUBKdLUFOpAPNuVX/Z2HgdJretnIkDQNlpgdEx0Dnkm500PLp5rWP5ypWCQ5phaxpUCLAiyj8DFviK2rqt8dLnA1Psrhx0rO1Fl9B7C84TxhhaCOUDUCB/+p+lVcFqXOY5hGg10+63xKEBwcDqfYSxnNFe8dqUiSYIi+naPjH4VQjr5DWZso6ba2/atPpWCny38fVX+LcYdSWwOWNRkdeken41bxuqc0tjA031VfDIAQXk67K0zmqvc9cc45Ra3kY2iPwq3FWvNEZbfMNP0fJV30ze1ZL6KlwnjCHCiBCr2Gx8/KJqlg1U50hYQLHoOatYlA0NDgdQqmY5mo4jWAJQYTI6D+P51Xqq6TtlwBobDTX2VNBSt7PYnfdNOJ8eezQkCyxJkdOg+M/hXRxeqc2FoaO91Cp4dAHSEk7LvJMyPuyyRdscsDcdB87Vvh9W40hcR3drc+i1rIAJwAd/ZSzIMeoP3A+0PNA8evwn8a52GVjzUm4Hzb2CuVtO0QixOmy94jx5L8ACG9pHXqb9J/Cs4rWPFQGgD5drjmsUFO3g3J3Wuy7EFxpCyIJFx59a9JBIZIw4i11x5WZHlo5KzUqjSt5f660NS/wDp3TpA5DC2bkz3hNrbFXruO4fP9rX+pMMQ4UpUoAqIBMDcx0FRk2C3aLkAr45kOd4g45C9alqUuFJB74vKR4gCSB5CuJDPIZt17etoqZtCbNtYaHoevrz8019peaOjEJbBKUJSCBPeO+uPLYHyNS4hK8OAGgVP4fpYXxOe4XP46Jtic5fGUhzm7QgJ7Sen/knxIgeMmrDpXimzc/eqoR0sBxLh/wBN9vwl3swzF1TrjZJU2Uz/AHVTv/qv6gVDh8j3Eg7K58Q00LGtc0WP8j+yTZ2rF+/rQlbodU4rswFkHSSSkC9kwNqgl43HsCbq/Sik7AHuaLAa6c/3dbnjHFLGhAkJIJP9o+Hp+Yro1TnAABfIPiOpkjDWMNgb38VPk77i8IvvFQCggjc2tHmDb5VvE5zo1Zw6aomoDe+axsffMbJZwwXC/uogTrvbrv43qCnzl65GBuqXVZBJsL31/lVeIMwcOIVcp0GE328/Kd69XSQx8HXW+60xWtn7YQDa2379VT9rue4hrAs9nqbLqh2ipA2H3YvfVM+GlJqTAqWGWrIfqBt+/T+V60SPdC1xFiVB7Hs7xC8E/rCnUtXbMixgyz5RCVDpCjW2P00MdU0M0vv+/wAeinpvm0KUcJ57iDj0K1lwuLhYB74O8eOkSofCrtfSQNpNBa23vxXqKumhFPoLW29+K+m5upWu8hPTwt1FeUZay49OG2PVN8vB7NOqZjrWh3VaS2Y2WZ9pYJw7cDEn7Uf9P3u6rf8As/nFTU/e5eqhk2WtcSCCCJBEEVAtwbarFcK5AWcZiVrbQET9lGk6ZUdgDKZT8LVQp4MkrnEeS7eIV4mpYmBxJ5+P7XvG+RKeew6220nnHaElIkSmAZI1W1Wv1rNVAXuaQOeqYVXNgjka5x1Gnn18FpcwwaSypCUCyYQmBAgcsdBU1TCJIXMtfTRcqGUtlDyeeqq8NYXs2bgBRJkggyAbXFVsLpzDAA4WKmrpeJKSDoqmHy2MYpWhPZxI23gXjfebxVeOiLa50haMttPPTkpX1F6UMub++am4pwRcQkoSCoKubC0Hqek1vi1I6eMZBc3+yjoalsLiXmwTJvCp7II0iNO0Wn/mugIW8LJYWtsqxkJfnulnC+BLaVlaQFaoBkG0XEjz6Vz8KpHQNdnFiT9larqlszhkNwP5UeNywqxaFaE6DdW1zeTG56VrNQOfWNlDRlG/mto6tracxl3zclc4iwvaMmACoEQTAi4m52tVnEaYzwFjBd3JQUk4hkzONhzU2U4UJYQkpAlI1C1yReYsalpIOHA2Nwsba+fNaTS55S8HyS3IMvKHnlKSkDVy3Bi5tba0VRw+hfDNI97bAnTyVusqBJGwAnbVGf5eVvMqSkEE81wJuLX3tNK+hdNNG9jbgb/ZKSoDIntJPgtG2kAACwG1dcAAWC5xXVZRK3j+utfeR7u7t9332e9/b8PLXW47h8/2teaaVotlkcqyct5jiHitshabICuZM6YJHTY1UjiyzOfcarrVFWH0UcQB+XnyK948yk4htqFto0uSStUAyIAB8ZpVxcQDW1imE1Yp3vJaTcW0WhxLOptSRF0kDwuIqy4XbZcxjrPDkh4Cys4fDqQVtrPaEy2ZGyRE+IINV6SLhste66GLVQqJw8AjTmqmYZMpeatP9o0AkJOgq5yEhQJA8L1q+EmoD7hTw1obhzoMp158twfwnXEzAWwZUhABBKlmAPWppm5mLy2IUMlbDwYtyr2Xo0toEgwkXGxtuKlaNArUMZjYGHcaJTw7gC246SpCptCTJBkmDUEMeUk3XIwqiME0ry4G/TlrfVe5xgdWJYXqQACLEwTBmw611IJcsT22OqkraXiVcUlwLcjufJe8a5ecRgcQ0FIQVNxqWYSm4JJPQQKxQTcGpZIQTY8l1ni7bLngXAdhgGGtaHNKDztmUqlRIIPXes4jNxql8liLnY7owWal/D+TlvMMW6VtK1/sJVKkyQRqHS1TVNTnpY47HTnyK6E8+eBjLHRPc4akJ5kpvHMYknYCue02VeGQMvdNGxYVqoVkvaYwV4dsBt5z7UWZVpI5VXJ0m38qnpzZ3L1Wkmy0+PxIabW4rZCST6dKrOdlBKmjYZHho5r5bwhn59/UtbaEl9ULImxJgbk21QD8elcmmqbzG43XrsUw8CiaGuJybbev22U3tFzrViUNhCFBkhQKp7+52IsOX61tW1FnhoGyjwOhvA6QuIzaaW2+60Oe8Sxl6XQkFbo06TMA7OTEGBBG/UVZmqLQZralcqjw/NW8InRut/4+qoezHNR2a2ClKEolaSJuP25km4lJ9ajoJszS0hW/iClLZWy3uTofwkOF4mnMfeC0kSdJPNIb2mJjUEwTbpVdtUTPmt4LoSYYBh/DznTXla62nF+NslqAZ5j+X51eqZLC3VfJ/iGryNENr31P42U+EziMIVwApHIB0n9n0j8DW7Zf9LMrFPiR/wCn8W2o0t/HoqXCWNhxTcABdxE7jpc+E/Ko6aS5IsqGAVuaR0ZaBfXnv6+Co5nm5OKDiUg9mYTvcD1+MfGvTQ0o4Fid1BWYke3BwaDlNhvfx5/RNuLccexRpgocuZHSxHwqrQxAyG+4XTxyqc2nblFw7+FFlOclvBOuKAhqyALTYaU+pP1rNRTg1Aa097dXfhp0lYxsbhbWw8lmuAM7jFKSUJHbkkkT3rkbk2J1epq7iNLaEEHu/wAL6BjVDama4OJyaa22/aPaDnJ97SjQk9hBSVTdRAV0It3flTDqa8JdfvaJgtCHUzn5iM+htbb1X0jJ8cH2W3QI1pkjwOxHoZFcWWPhvLOi8xPEYZHRnkrlRqFK3k/rrRhyPd3bjud9myrd/wAL7BdbjuHz/a1/qTDEOhCVKOyQSfS9Rk2F1u1uYgBfIsk4iX+kO2UhEuK0rhPNpNvmOWT101xoalxnuRuvZ1mHRigyBx01Gul/78vNMvabmx7VDGlJSiFHUmZUfDyCTfx1VLXzkENsqvw/Rtcx0pJBOmh5f35J1iOJVjLA9pHakaI021dVRtp0gq8OlWDUEU+e2q5zKBhxDg3+W9/G37Sr2YZmdTjGhKUGVApTHMIkH0iP7tQ4fMXXbZX/AIhpQ0NlDiTtr05JHnWcYhOPWtIT2qFqS2ezBOkFQAFpNpvvc1WlmlE2m/kr9JR0zqAAk5SLnXS603tRxjiUNNpALa9RXKQRKSjTci1yat4g9zWgDbmuV8Pwxvkc5xOYWtY23vfzV3g7MXl4Ba1d5GoNwgAaQkaYAEEVLSyPdDc7rl/EUbaeR5g3tfrqouGMUvt46Kkr5R4E+Fr1rTvcX2Xz3A6qZ1UW2FjcnRQ8S41wYk7chGjlFrA+F716ijhjMNzz31WcXqpm1lgO7toq3tXzR9vLWy2AS6Ql2UBQ0lClKkEEC4F/wrbBYIZKwtedBtrbW+i9S17zC1x3IF1U9ieaPu4Z9DgAaa09iA2EgatZWBAGrmEncyTepviKniiqG5Dqd7m58PJSwG41SfhbO8SrMEExrdWkOw0mSkkTNpHS9thNW62kp20ZIJsBprzXqKqmhFMbbDbVbPjTGntEogaUgKEjqZ+kdK8mF5xanJcWXWULNiRf4ixjy61hFnPafhe0wzY7FT0Og6Ur0RyqvJB+EedT05s7eyjkGi1zqAoEG4Ig+tQEXUoJBuFhOEuHi1jcQtTJQhJPYkzEaiLX8I3rn01Pllc4jTku/iWIcaljYH3P9X911x1kJeew622SuVQ6R+6CmxvtBV9azVwZ3NIF9dVjCK8QRSMe+2mnmtBn+VoXhFtJb1BLZ0JE7pHLF7mYqzLEHRltlzKSpdHUNkzW11P8pf7P8pLGG+0bKHVKVqncgE6fLaoqOLJHqLFWsZqxUVBLHXaLW/KV4HhvTmi19gRhwNSFXjXCTMzMyVfWoWU9qkutorc2I5sNbHn+fYjw1/stBxVgS42ChBUsKAtvF5/KrNRHmboNV4PHKN1RADG27gftzV3DYFPYBspsUiU33iT9akDBktZX4qWMUwiLdLbJbwpgCgLUtBSqYE+EfxqOnjyg3C5mBUToGPMjbOJ+ygx+UasYghsls3WbxN9z8q7MdTlpi3NryWlTh2fEGPDLt5nxTLiXDqXh1JQkqVKYA+IqvSPDJgXHRdDFoXy0jmRi50/le5Rg5wqWnU2KSFJNrEmx9KxUSXmL2FS4U2SCnjB0cFnuBMiLLr63GighUNkyOUlUx5WH0q5X1IkYxrXX6+a9XjFcJo42sffTXzXHGmQl3FYdaGVLClfbETsCkCfARO3nWaKqEcL2l1ui2wqvENPKxz7G3y+eq3LDYSkJSIAEAeQrlkkm5XALi43KkrCwlTzf660rSq2HdGqeUStnlIjvGJBnZKvG247h8/2tf6k1NaLZYfJOGS3mLzhYSlkXaNoB5bpG4/a+tUIqctnc62nJd2qxESULIg85uf4upPaBkC8QGlMtBawrmNp0wbSek9K2rIDIAWjVa4NXNpy8SOsCNPNaHF5Wg4dTIbToCCEoi1hygDbeKsuYCwtsuXHO8TCXMb335+KR+z3Il4dlfbNhDql72kphMCR0nV9ar0cJjZ8w1XRxqsbUzDhuu0D7qtmOSPqzZp9LZLSdMrkWhKgbTPh861fE81IfbRTQVkLcMfAT8x5eoTPjvLXH8KW2k6ldogxPQG5vUtWxz4yGjVVMIqI6epD5DYWP8K9wzhFtYRhCxpWlsBQ8DUkLS2MAqtWyNkqHvbsSVS4by5xtx0rSUhW217mtIGOa4kry2EUU0E8r5G2DtvqVzxDlrrj7KkJJSmJMi3NNdelmYyJ7XHUrOKUc01TE9guBv9VLx3l7j+X4lppJW4tuEpEXMgxe1a4dKyKqY95sAV3Hi7SFT9meUPYXL22X0aHErclMg2KyRcE9L1Li9Qyoq3SRm4Nv4WIwQ2xVDI8jfbzXEYhbZDKg5CpF5KSLAz49OhqeoqonULIgfmFvyutNPG6kbGDqE34oypTpbU23qM8x6x0BnpvXGXMWiZaCUhKQAAIAHSiLI+0/DheGbBaS79qDpU6G45VXkkT8POrFObO3so5NlrMU8EIUtRhKQST5C5qsSALlTMaXuDRuV844T4o145ertQl8wlKnJSg9ABAidvpeuZT1QdKd9V6bEcLMVG0jLdvQanzPOyl4/wCIdD7bSC6OyKVqKHNOom+g2PSD/q2rasqcjw0X0WmDYcZYXSHLroLi9vEap/nXEaEYEYgT9okBIBhQKt7wYKb9OlWJagCHP1XNpcPfJV8A8jr00/aX+zbOA40plRWVt82pxWoqCidjGwNo8xUdFPnaR0VrHaMwyiQWs7oLW9PFJ8NxclWY9pLvZKPZgdpyAGwc0xt136kz0qBtWDPztsrsmEObQW+XMPm218r3Wo4szDSEtgqCjzEpVEDYD1v8qt1EmXRfM8drxEBECbnXQ293V1nN0+7dtewgib6haJ87fOpRKMmZXo8RYaPtPQbc79Ev4VzHUpSFFRKpUCpU/EfnUVPLmJC52B4gJXujOa51Fzf0CqZpnkYoKGvS2YICrK8TEfH4wNq78NITAdrlRVmLBlaLZrN00Oh66eCq+1jidOGwgQkua8RISWl6VJSIJWDBtdI/1G4qXBaB1TUX0s3qLjyXpHyDLcc1PwFxSl/LVOgLK8OhSVBxepStCdQUVQJ1DrG87xUWJUDoavhm1nbW21PTwWzH3bdYn2c8brczJSFJdIxaySFvFSWoClQhJSLdPgB4V2cVwgRUgeCPk6NsTqBqbqKOT5rL6lmeL5wEk8pvB6+FeUa3RdSGG7SSnLDgUkKGxFaKqRY2UlFhJcesIxjKy2sjsHk9okKUEkqaVoISD3ggkEx3YuTUg1YRfotT3lOnPGzp5H+ZKlD7B3ZMzPLY8pgG5tG4rGQ+H1WcyBnjduR+6Cr7hzYTI7vesYTubWuKZD4fVMy9/Tbf7r3c1/cObbR3e9/Z38qZCmZeHO278j9kBf3DmxiB3e9zDl3F7WNMhTMhWeNieR+yUq+4d2VERy3NxIFxedjTIfD6rGZDmdtp1Sh/liYYcM6tohPN5xMdaZCs5kPZ42nVKXuVQSYZcMkzGmE8wsbiYt40EZKwXAbr1edNgkaXrL0WYc3vcct027wtte9MhWboGdNzGl7v6PuHN/Hu93+1t50yFMyEZ02dPK9zLKBLDguIueWyb9423vamQpdDedtnTCXuYkCWHBERMymwvYnemQpdeN542dPI/wAwJEsODu7zKbeU79KZD4fVMyE522Y5H7pUr7hzZMyDy2NjANzaNxTIUzIGdt/uv9wr+4c2E27vet3d9rXpkKZkfpxv9x/ua/uHNvDu97+zv5UyFMyzfHROLaQ0zhlPqCkrKXEOISAUm+qUDVzAaZm5ta0sPyG5Nlo/UaBbHF4cOIUhQlKhB9arEXFipmPLHBw3C+b8G5Ej358KCillXJq6wogEyLkQDI6iuXSwATOvyXp8Urnuo4wCLu3t70XftCyZHvDC0hUvLhcbRKRNhY33PlWa2AF7SOZWuCVrmQSNJHyi4v198lo+I8ia9xW2AYaQpSSImQCZNupuYiatzQtMRb0XJoqyRtU2S+51S72bZShOGLqknWsrSQobAGIFpEgCfGBUNDEBHfmVcx2qc+pyA6C2yTYDh5v9KraIUWkDUJ2J0pOk2iOYiPCoI6cdpItor02IPOFtcCMx09Nf0tNxjhBpS4AdU6beEE/lVypZcAr5d8RUocxsrQb3tombeVN+79nBgiSbTMb7b9KmEYyZV1WUEXZeDyt67JXwfgxzOEHUDAn4b/H+NQUzLAlcn4epGtDpHA3vbX+VUzDKk++oQAoJXcx07xtaALV6GKod2Y9Qo6qgYcSY0A2OpVD2x5EhzAF1KVdoyUBAQNwpaU6SIkgAmAOpqfAKp0dWATo697+S9LIwBlhyTX2b5G0zlzPKSXmkqc1RJ1Jujbu3MA+JqpitS+Wre4nYm1lvG0BqxnswyxIzfHEtQlCnezJRZP2pTyGLcsi3Sa7GMT5qCFodrpfXwG/qo42/MV9GzLDJSsQI1GT8SbmvMgmy6cMpyG/JO2GwlISNhUaqE3N1JRYRREURFERREURFERRFi/aPi4S02DuSo+lh+J+VdfCo7lz/AEXnPiCWwZGPP9Lz2fOKXrKnXDoiEFXLfrf4VnFA1trNGvPmsYE5z8xc86cr6La1x16RFERREURFERREURFEUOLSkoVr7sSbxYX3FYJssgEmwWJ4Z4s7fGOIU6pTbn3KC2E6YvEgzMTvv5bVRgqg+Utvpy0Xer8KdBStfksR3je/2UnG3ExYdabbdKFJIW5DYVKT+zci9jbzF6zVVIjcAD4rTC8NNRG57mXGw1tY9U7zXPG28J7wFQlSRoIEmV920ifGJ6Gp5Jmtjz3XPp6OSSo4Ftb6+m+qX8B54cSypK3C46g8xKQmyp0xG+xE2rSkn4jbXuQrWL0XZpQWtytO2t/PVLcPxeFZjo7Y9gT2aUdmI17TqmYnr57dahFWDPlvpsrT8Jc2hz5Pm7178vJP+JcyLSUpQopWTMwDYb7/ANWqzPJlFhuvC4xX9mY1rXZXHwvorjWZJ7DtpsEybXkWNvGa3EgLMyusrYzTdovpa/sKhw3mpdK0rWVK3EpAt4WqOGXNcErn4PiPaS9jn3O40toq+Y59oxKUhZDaTCxpBk/Hf/g712IqQuhLranZaVWKtjrGsD7NGhFvyoPaTxKMFhCUult5w6WlBAXBFyYJiItN4JFjW+FURqp8uW4GpF7fddx77BWOCeI0YrApeLvaFsFLyykJOpAlRKRYWIPr6VHiFG+nqTHltfYb6HbVbRnOBbdKuEeLfeMW62p5SkrJLKC2E6QLxIMkx8ZibbVarsOMMDXhtiNze/2XVq6IxRB2XbfW60+Y40pWAkxHetXIaLhVIoswJTVpYIBGxFaquRZd0RFERREURFERREURFESPizBIVhnlkDVoHN15TqgeFXaKVwla2+l/5XMxSBjqd7ra238tUg9mw5nvgn8TV7Fu631XK+Hu9J6flbuuIvUIoiKIiiIoiKIiiIoir5hhg60ts7LSUn1+FaubmBC3jeWPDhyXzDg3IQcc6lS593VNhGohVjY2uAevUVyaWAcZ2vdXrMVrj2OMgd/7KT2h5MBiWlhX36gkiO6eVMzN99rbVtXQ/wCo033WuB1h7PIwjuC60XEfDifcOzCo7FKlgwbkAlVptMmN4mrU9OODl6Lk0Ne4VokI7xt796qh7M8pHYqfJMuakQLQAYN5vMAi1r+NRUEQEebqrXxBVEz8IDu2Pv3qkGX8Mp/SSsMVcrY1TG4hJ0i8jvRM9JqtHTDtBZyGq6c+JPOGia2rtP5128NlsOMcHGl2d+WPQmZq9VMFrr5D8R0wIbNfwTBvJh7r2eo35p848JqYRDh5V024a3sXAvvrfx8rpbwfggVF0numAPiN/wCVQUrNyuV8O0g+aYnY2VLMMpAxaWtVnDqkjaZMb32+teniqD2YuttooKrDx/1Fsd9Ha++qWe2rIEqwSXwog4fSkA31BakpiZtvJMEmBVj4dqnNquHbv3+wXq5IwGADkr/s84WQnKwkqk4ppKlGCANSZSCNV4mCbSIFVsVrXOri63cNvoffkp6c8MhwST2fZCFY16VT7su1o1EKUAqxt3dr2JFX8Wqz2ZgA74XoMRqTwG2HeW8zPDQ4L98/LpXmmnRcyF/yHwTzDNaEhPgK0VQm5upaLCKIiiIoiKIiiIoiKIk3GD+jCO+YCR6kD8Jq3QNzTt+q52LSZKR/jp9VQ9n2D0YcrO7irfBNh9ZqfE5M0oaOSq4FCWQF5/qP2Gi1Fc1dtFERREURFERREURFEWfyXLEKw7Di1L1dmFEpxDikysAqOrWdQ8CSfKpHus4j8LVouAs5w05hnMW62nQEwoNqQ67rWDJUVkq5jcmTcdNpqlDVB0hAy+i7FZh74qZj3Z7877Dy1XvGXYMLYRyqUBCu1ddJS2omVCFd6Z5txAjpCpqchA09QmG0Lp2Pd89rWGXmehTzNMJh0YdTqlKKCzpGp93SoK7s8x3JHNE1O+cBmY2sufBTvfMIwDe/Lfx+iW8FMM4hg7JWORSWXnQAJlJjVZRi6hc3vc1HS1GdnL0VrFKQwTW+ax2LtylScdhTj1iUhpSUt9oFvBwqGlIGqbXSAT1A3MmoRWN41tLeWquOwqXsWazr72v8tutrp/xPgWUIgypSyLLdc2TaRCrHYGImTvVmabIOXqvGYrUtgjHdJP8AyV04FgtFxSnNKgFKKXnYtaEwqQLkQI8634vy5ldFREIOMT8tr+CWcP4dlwrSZSpS9YDbjqQY/wBUAX2FtrWqKGfNpp9FzMJro5i5nyg3uA3ovMwaYTi0Dpr1KUXXdSVdADqsm/d2udq6kcT3Ql2vh0W1RWxsrGs+XxJ3HSyi4/SxhcIpatKl9oFNofddKFLkKgjUZA0yEm0jpNbYbE+ecNF7c8o1AXXfYBWeDGcO9g2HEKgIFw0872aFAAKSAVd0QISbDpvJjrY5Ip3MIPrv4XWWAOGiU8IOYdzFOoT2aQCotFt13W4CSVFZKubeb7EmPGrNbTSRQscc3je1h5Lo1NKY4muObxvyT7HZcyhSANZ0AjmddMBX+u5ub3ItG1c0OcVXihzAnVM28naKQQXY0FI+2c2VO/Nvc3NxbwrGcqAttoVNw+tRwzBWClRaQVAr1kHSJBX+0f7XXesPtmNkGyYVqsooiKIiiIoiKIiiLI8XKOIeawjZvOpfkOk+kn1FdWhAhjdO7yHv3zXAxUuqZmUrPM+HsfhanDMBtCUJEJSAB6VzHuL3Fx3K7kcbY2hjdhopa1W6KIiiIoiKIiiIoiKIkuX4cuZehCShJVh0gFo8olIHITPL4G9qzMLlwW0DwxzXHkvnfBmRrOOUNQScOqVFJ8DEJkXBggzFjXEpIDxj4L2WLVzDRNNu+pvaJlKxi0L1Ah4hKZOxECDayRI8etbV0LuKDfdaYFVtFM5tu5qffVaDiLIXP0aloLksjUQTaACdMxJCdht0narU8B4GUHZcmhrmiv4pHe0+v75qr7LctUlCn55V8oAO+k7qEdCDEH9o1Hh0RDc/VWfiKpDpRDbu/nokiMiR+lvd9StIXrm0yEhyPhNqriAdqy+v5V91a/8A6VxbanT02Ws4ywp1JcnlPLHhuavVTCbFfH/iSmccs19NkywOVkYUtKV3hNukwYH9dTUzY7R5SutTUGWh4DzuPdks4NwwK1rkykQB/e/4qClbqSuN8OU7TI+XmNPr/hLcxytfvXZlQJcMgk9DJva2xr1UNSBT5rbKtWYe81/DJvmN0s9tuSrVhG3guUsQFBR/fKU6gALqJjc2APjU/wAN1LWVJjt3v8/RewkYQwC+yt+zfhpxGVLTrg4pGsBJsNSYBmJSoiEmJ2kVBi9a19dmt3Db6H8clYpTwyHHzSf2fZIs45Z1Ae7LhRB3MqTAtdJhQMxY1exarb2Zot3/AH9V6PEagcAf/ZfQ81ZhcyTq+leYadFyqd/ynwTxtvSgJ3gRUapk3N1Q4WTGDwwCUohhsaUq1BPKLBUnUBtMmfE1vJ3ytW7BNK0WUURFERREURFEVTM8aGkTBUo2QgbqV0A/PwFSwxcR1thzPRQVE4hZe1ydAOpVTIsqLWpxw6n3DK1eHgkeQqWpnElmt0aNlBRUhiu+Q3e7Un8DwCbVVV5FERREURFERREURFERREs4dP6ox3PukdwQnujuiBCfC1byd4rDdkl4efZOMxKW2dCpkudoFdpeTCZtczb6bVShLOI6wXVq2SimjL33HS23qveMn2Urw/aM9srXy/aadFwdW97jraxvSoy3bcXWMObK5smR+UW6Xv4J5mikdi5rGpBQZExqBGwMiJ2metWH2ym+yowh3Ebl0N0s4LfbVhh2TXYp1K5NeqJMzO994NQ05GT5RZWsSa9s5zuzHTW1vdksbxmG/SZ+yTrj7/thBVATo0Tv+z4yNqjDo+Ptr1Vox1HYAMxtfu29b3V/jTMG2mk62w6rUIR2gQeoKvMDb1Fb1EjWt1F1y4cKjxE8OXujW9ideWycYXFoU0Fgp0adwoEDxEi1tqnDgW3UUrODdr9AOumnqlvDTzR1hCA2Z216iQOv1qKEt1sLLjYS+Ah4jYGm/W9/FcY/FNJxbcpBUBdztI0b2KfXr4iunGyQwmx9LbpUTQNrWEtBP/K+3oofaFiWU4Jzt20vJOkhouaO0KVBQAVI2jUQJkA2NbYa2Q1DeG7Ketr25bLrPtlVvhHGtLwbJaCW0IbSkthwL7KEjkUqTJAje/jUVYx7Z3Z9STva1/Gyy3UaJTwnjcN71iQ20lpSl2X2wV211KkJm25NuhA6RVqsjm4LC9xIA2tay6NS2ThsLje3hsnGeYxCFtBSNeoxOsDSPE/10Nc0FUmvc3ZOzsawtVlcPxA1gsBhSsJ1FhvQ22rUkwkd1Uq5B+9Jt41abA6aQ26qnUVbKaMF2/IKxwnxWjGApVCHhPJO48U+PmKzU0pi1GoUdFXtqBY6O6LSVUXQRREURFEUSnxOkXVEwPxPgKzl0utS4XtzXDWFhWtXMuInokeCfDzO5rdz9Mo297rRsQzZ3an+PL3qrFRqVFERREURFERREURFERREURI8tClZc2G1J1nDp0qSmEyUiClMJgeAgelZnBu6263gLQ5pdtovm/BWWPe/DSNJZVzzBgTBSb3kSLTeK4VJE8Tacl7XF6qI0Yub5tv2PJT+0bAunGBShIcAS3t0/Z38TM/2q2ro3mUeOgUeA1EYpS0Gxbqf376J/wAR5biP0Whs3KACsWnSm4BvHLaYmdNqt1Eb+z5ei5NBUwjETJsDt5n98lX9lWEcSHHdmlwP7xSTceEcwM+IqPDmOALuRVj4jmY57Y/6h+UgbyA/pP3fUJDmvVFv/JEfC1VhB/uct/H8rpGv/wDjOLbll/8Ayn3tXwJPZPyIH2cdZMqn4WqxiUegcuf8N1FnOh66/hOuHcoKctS1qEuJ1zG2uFAelWYIrQBvVee+IT218rRpfT6aKvwfhpcUubJER/e/4rSlbqSvDfDdNeZ8t+7p9f8ACp55l5OLKNQl0yD4ajAmvVU09qe9u6osSoi6vyX7+vkqXttyguYFDuoRh1CRF1aylAjwuZqX4cqOHV5f+X+V6+RtmAdFJ7JsiKMrXzg+9BShbuyns4PjcE1pjtXnrr27mnnY3UtN8lneqR8AZMf0iRqH6spZNu9pJbt4XM1fxWrvRjTv29Oa9NiFQOzDTvf5Wm4uwqziZidYAT5wAI+Z+teTXnFtMubUllCV3UEwfyn0rCJPhMmbxWXYdtwI+5bKVNd1J0C7ZP7PhO4qwJnRSlzfv+VXnp2Tx5HLAZxwlicKrUlJWkGQ43MiNiQLpP8AU11oqqOUWOngV5ufD54DcC46j3oruV+0DENDS6kPAePKr5gfiKjkoI3at0U0OLTR6PF/sU9a9pTMczLgPkQf4VWOHP5EK6Majtq0qwzxst62Hwbrh8SYHqYIrU0QZ33gKRuJOk/7UZKZ4fDYx677iWEf+Nq6j5Fw7f6fnULnQs7guep/X7VhrKiTWQ5R0G/1/X1TjC4VDadKBA+pPUkm5Pmb1A5xcblWmMawWapq1W6KIiiIoiKIiiIoiKIiiIoiKIlfDjoOEYOtKpaRzBOkHlFwmBpnwgRW8g+YrDdlDleQtMPPPJWoqePMCRAMk2gedVo4GscXDmrs9bJNEyJ1rN2RneQtYpTSlrUC0qU6SLmQbyD4fWksAkIJ5JS10lM17WW+YWKv47DpdbW2VQFpKSRvcQY86lc3MCCq0UhjeHjcaqtkWVN4VkNNqJSCogqIm5k7RWkUQiblClq6p1TKZX7lVU8OM++HF61doekjT3dHhOw8a07O3i8TmpjiEnZezaZfvvdS8RZI1jG0tuLUkBWoaSJsCOs2vWZoBK3K5aUVa+kfnZa+2qvYTDpbbQ2FWSgJBO8AQDUrW5RYKtK8yOc489fqq2VZW3h9WlROqJmOnw+NaRxBmy51Dh8dHmyE/N1XmLyltbyXishSIsCItcT86uMqHNjMY2KTYfHLO2dxN2rjibJGsbh14d1RShRSSUkTyqChvO8VmkqX00olZuOv0V1zQ4WKkyDK28Hh28OhRKGxAKiJNybxA6+Fa1MzqiV0rt3arIAAsqWT8MM4Z959Diit0q1BUQNStdoAPlv0qaetkmibG4Czf8K1NVOlY1htYK7mGVoeW2tSiC2bREEyDf5VSVZMFLEbiiJfwuf1PDfdn7Bv7sQjujuCBCfAQLRW8nfKw3ZNK0WVWfwDS++2hX95IP4it2yObsSo3RMd3gCuG8qYTdLLQ+CE/wAKyZXnclYbBE3Zo+itgRtUalXtERREURFERREURFERREURFERREURFEX56Hce/xrX4PV1Onl+lWV8fef8A2w/E1ry/9U/a7y/vsf5sv/1Vh2x/8f2sj8qHKf8As/8AFv8A4N1l/wDV5BByUWS/9l8MT/tNZf8A1eiwOSlyvu4T/CYv/wB1HbnzH4WRyQz3Wv8ALHv9ztY5+oT9KJW3/wBaP9wp+1j9L3Ed1/8Ay/D/AO5ig/J/Kfpd5t3cd/hsH+DNZbu31/KHn6I4g/7/AOOG/wBprEf9PqjuajzrfF/45r/a/WWf0+X6R3NWcX33/wDN0/i9WBsP/H9LJ/K7T94n/OD+Kaxy/wDVP2qeVd/Cf5gv/wBFbO2Pl+1gcvNfZeDP+gwn+Ga/2JqhL33eanZ3QnNRrZFERREURFERREURFERREURFERREURFERREURFEX/9k=">
            <a:hlinkClick r:id="rId2"/>
          </p:cNvPr>
          <p:cNvSpPr>
            <a:spLocks noChangeAspect="1" noChangeArrowheads="1"/>
          </p:cNvSpPr>
          <p:nvPr/>
        </p:nvSpPr>
        <p:spPr bwMode="auto">
          <a:xfrm>
            <a:off x="2354263" y="-1347788"/>
            <a:ext cx="3810000" cy="2809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511103"/>
            <a:ext cx="2016224" cy="1486965"/>
          </a:xfrm>
          <a:prstGeom prst="rect">
            <a:avLst/>
          </a:prstGeom>
        </p:spPr>
      </p:pic>
      <p:sp>
        <p:nvSpPr>
          <p:cNvPr id="6" name="日期版面配置區 5"/>
          <p:cNvSpPr>
            <a:spLocks noGrp="1"/>
          </p:cNvSpPr>
          <p:nvPr>
            <p:ph type="dt" sz="half" idx="10"/>
          </p:nvPr>
        </p:nvSpPr>
        <p:spPr/>
        <p:txBody>
          <a:bodyPr/>
          <a:lstStyle/>
          <a:p>
            <a:fld id="{32D3BFB2-0F2F-4213-927A-D808BACFF4D4}" type="datetime1">
              <a:rPr lang="zh-TW" altLang="en-US" smtClean="0"/>
              <a:t>2015/9/8</a:t>
            </a:fld>
            <a:endParaRPr lang="zh-TW" altLang="en-US"/>
          </a:p>
        </p:txBody>
      </p:sp>
      <p:sp>
        <p:nvSpPr>
          <p:cNvPr id="7" name="頁尾版面配置區 6"/>
          <p:cNvSpPr>
            <a:spLocks noGrp="1"/>
          </p:cNvSpPr>
          <p:nvPr>
            <p:ph type="ftr" sz="quarter" idx="11"/>
          </p:nvPr>
        </p:nvSpPr>
        <p:spPr/>
        <p:txBody>
          <a:bodyPr/>
          <a:lstStyle/>
          <a:p>
            <a:r>
              <a:rPr lang="zh-TW" altLang="en-US" smtClean="0"/>
              <a:t>大數據天文學</a:t>
            </a:r>
            <a:endParaRPr lang="zh-TW" altLang="en-US"/>
          </a:p>
        </p:txBody>
      </p:sp>
      <p:sp>
        <p:nvSpPr>
          <p:cNvPr id="8" name="投影片編號版面配置區 7"/>
          <p:cNvSpPr>
            <a:spLocks noGrp="1"/>
          </p:cNvSpPr>
          <p:nvPr>
            <p:ph type="sldNum" sz="quarter" idx="12"/>
          </p:nvPr>
        </p:nvSpPr>
        <p:spPr/>
        <p:txBody>
          <a:bodyPr/>
          <a:lstStyle/>
          <a:p>
            <a:fld id="{38A5F2AF-A334-42F2-9F77-00EB03103450}" type="slidenum">
              <a:rPr lang="zh-TW" altLang="en-US" smtClean="0"/>
              <a:t>6</a:t>
            </a:fld>
            <a:endParaRPr lang="zh-TW" altLang="en-US"/>
          </a:p>
        </p:txBody>
      </p:sp>
    </p:spTree>
    <p:extLst>
      <p:ext uri="{BB962C8B-B14F-4D97-AF65-F5344CB8AC3E}">
        <p14:creationId xmlns:p14="http://schemas.microsoft.com/office/powerpoint/2010/main" val="31103729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3"/>
          </p:nvPr>
        </p:nvSpPr>
        <p:spPr/>
        <p:txBody>
          <a:bodyPr/>
          <a:lstStyle/>
          <a:p>
            <a:endParaRPr lang="zh-TW" altLang="en-US"/>
          </a:p>
        </p:txBody>
      </p:sp>
      <p:pic>
        <p:nvPicPr>
          <p:cNvPr id="36866" name="Picture 2"/>
          <p:cNvPicPr>
            <a:picLocks noChangeAspect="1" noChangeArrowheads="1"/>
          </p:cNvPicPr>
          <p:nvPr/>
        </p:nvPicPr>
        <p:blipFill>
          <a:blip r:embed="rId2">
            <a:lum bright="-30000" contrast="30000"/>
            <a:extLst>
              <a:ext uri="{28A0092B-C50C-407E-A947-70E740481C1C}">
                <a14:useLocalDpi xmlns:a14="http://schemas.microsoft.com/office/drawing/2010/main" val="0"/>
              </a:ext>
            </a:extLst>
          </a:blip>
          <a:srcRect/>
          <a:stretch>
            <a:fillRect/>
          </a:stretch>
        </p:blipFill>
        <p:spPr bwMode="auto">
          <a:xfrm>
            <a:off x="628860" y="548680"/>
            <a:ext cx="7895629" cy="6093296"/>
          </a:xfrm>
          <a:prstGeom prst="rect">
            <a:avLst/>
          </a:prstGeom>
          <a:noFill/>
          <a:ln>
            <a:noFill/>
          </a:ln>
          <a:effectLst/>
          <a:scene3d>
            <a:camera prst="orthographicFront">
              <a:rot lat="0" lon="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期版面配置區 3"/>
          <p:cNvSpPr>
            <a:spLocks noGrp="1"/>
          </p:cNvSpPr>
          <p:nvPr>
            <p:ph type="dt" sz="half" idx="10"/>
          </p:nvPr>
        </p:nvSpPr>
        <p:spPr/>
        <p:txBody>
          <a:bodyPr/>
          <a:lstStyle/>
          <a:p>
            <a:fld id="{6C50A343-8962-4769-8A24-D7AA7D7C107C}"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60</a:t>
            </a:fld>
            <a:endParaRPr lang="zh-TW" altLang="en-US"/>
          </a:p>
        </p:txBody>
      </p:sp>
    </p:spTree>
    <p:extLst>
      <p:ext uri="{BB962C8B-B14F-4D97-AF65-F5344CB8AC3E}">
        <p14:creationId xmlns:p14="http://schemas.microsoft.com/office/powerpoint/2010/main" val="3182520046"/>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043608" y="2394754"/>
            <a:ext cx="7109639" cy="1754326"/>
          </a:xfrm>
          <a:prstGeom prst="rect">
            <a:avLst/>
          </a:prstGeom>
          <a:noFill/>
        </p:spPr>
        <p:txBody>
          <a:bodyPr wrap="none" rtlCol="0">
            <a:spAutoFit/>
          </a:bodyPr>
          <a:lstStyle/>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如果能用聰明方法當然用聰明方法</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但有時笨方法卻更實用有效 </a:t>
            </a:r>
            <a:r>
              <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 name="日期版面配置區 1"/>
          <p:cNvSpPr>
            <a:spLocks noGrp="1"/>
          </p:cNvSpPr>
          <p:nvPr>
            <p:ph type="dt" sz="half" idx="10"/>
          </p:nvPr>
        </p:nvSpPr>
        <p:spPr/>
        <p:txBody>
          <a:bodyPr/>
          <a:lstStyle/>
          <a:p>
            <a:fld id="{A6E98560-6CD7-4224-8137-A45B6D93A15E}"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61</a:t>
            </a:fld>
            <a:endParaRPr lang="zh-TW" altLang="en-US"/>
          </a:p>
        </p:txBody>
      </p:sp>
    </p:spTree>
    <p:extLst>
      <p:ext uri="{BB962C8B-B14F-4D97-AF65-F5344CB8AC3E}">
        <p14:creationId xmlns:p14="http://schemas.microsoft.com/office/powerpoint/2010/main" val="18180251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標楷體" panose="03000509000000000000" pitchFamily="65" charset="-120"/>
                <a:ea typeface="標楷體" panose="03000509000000000000" pitchFamily="65" charset="-120"/>
                <a:cs typeface="Times New Roman" panose="02020603050405020304" pitchFamily="18" charset="0"/>
              </a:rPr>
              <a:t>誤差傳遞</a:t>
            </a:r>
            <a:endParaRPr lang="zh-TW" altLang="en-US" sz="36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sz="quarter" idx="13"/>
          </p:nvPr>
        </p:nvSpPr>
        <p:spPr/>
        <p:txBody>
          <a:bodyPr>
            <a:normAutofit lnSpcReduction="10000"/>
          </a:bodyPr>
          <a:lstStyle/>
          <a:p>
            <a:r>
              <a:rPr lang="zh-TW" altLang="en-US" sz="2400" dirty="0" smtClean="0">
                <a:latin typeface="標楷體" panose="03000509000000000000" pitchFamily="65" charset="-120"/>
                <a:ea typeface="標楷體" panose="03000509000000000000" pitchFamily="65" charset="-120"/>
              </a:rPr>
              <a:t>作天文研究時，我們絕少能從觀測原始資料，不做任何處裡就得到我們要的資訊。</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因此，對資料做一</a:t>
            </a:r>
            <a:r>
              <a:rPr lang="zh-TW" altLang="en-US" sz="2400" dirty="0">
                <a:latin typeface="標楷體" panose="03000509000000000000" pitchFamily="65" charset="-120"/>
                <a:ea typeface="標楷體" panose="03000509000000000000" pitchFamily="65" charset="-120"/>
              </a:rPr>
              <a:t>些</a:t>
            </a:r>
            <a:r>
              <a:rPr lang="zh-TW" altLang="en-US" sz="2400" dirty="0" smtClean="0">
                <a:latin typeface="標楷體" panose="03000509000000000000" pitchFamily="65" charset="-120"/>
                <a:ea typeface="標楷體" panose="03000509000000000000" pitchFamily="65" charset="-120"/>
              </a:rPr>
              <a:t>數學運算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加減乘除</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是難免的</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對資料做運算很簡單，但運算出來數值誤差為何</a:t>
            </a:r>
            <a:r>
              <a:rPr lang="en-US" altLang="zh-TW" sz="2400" dirty="0" smtClean="0">
                <a:latin typeface="標楷體" panose="03000509000000000000" pitchFamily="65" charset="-120"/>
                <a:ea typeface="標楷體" panose="03000509000000000000" pitchFamily="65" charset="-120"/>
              </a:rPr>
              <a:t>?</a:t>
            </a:r>
          </a:p>
          <a:p>
            <a:pPr lvl="1"/>
            <a:r>
              <a:rPr lang="zh-TW" altLang="en-US" sz="2400" dirty="0" smtClean="0">
                <a:latin typeface="標楷體" panose="03000509000000000000" pitchFamily="65" charset="-120"/>
                <a:ea typeface="標楷體" panose="03000509000000000000" pitchFamily="65" charset="-120"/>
              </a:rPr>
              <a:t>比如說</a:t>
            </a:r>
            <a:r>
              <a:rPr lang="en-US" altLang="zh-TW" sz="2400" dirty="0" smtClean="0">
                <a:latin typeface="標楷體" panose="03000509000000000000" pitchFamily="65" charset="-120"/>
                <a:ea typeface="標楷體" panose="03000509000000000000" pitchFamily="65" charset="-120"/>
              </a:rPr>
              <a:t>z=x+y</a:t>
            </a:r>
            <a:r>
              <a:rPr lang="zh-TW" altLang="en-US" sz="2400" dirty="0" smtClean="0">
                <a:latin typeface="標楷體" panose="03000509000000000000" pitchFamily="65" charset="-120"/>
                <a:ea typeface="標楷體" panose="03000509000000000000" pitchFamily="65" charset="-120"/>
              </a:rPr>
              <a:t>，</a:t>
            </a:r>
            <a:r>
              <a:rPr lang="en-US" altLang="zh-TW" sz="2400" dirty="0" smtClean="0">
                <a:latin typeface="標楷體" panose="03000509000000000000" pitchFamily="65" charset="-120"/>
                <a:ea typeface="標楷體" panose="03000509000000000000" pitchFamily="65" charset="-120"/>
              </a:rPr>
              <a:t>z</a:t>
            </a:r>
            <a:r>
              <a:rPr lang="zh-TW" altLang="en-US" sz="2400" dirty="0" smtClean="0">
                <a:latin typeface="標楷體" panose="03000509000000000000" pitchFamily="65" charset="-120"/>
                <a:ea typeface="標楷體" panose="03000509000000000000" pitchFamily="65" charset="-120"/>
              </a:rPr>
              <a:t>的誤差為何</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以上面的例子，原則上我們應該由</a:t>
            </a:r>
            <a:r>
              <a:rPr lang="en-US" altLang="zh-TW" sz="2400" dirty="0" smtClean="0">
                <a:latin typeface="標楷體" panose="03000509000000000000" pitchFamily="65" charset="-120"/>
                <a:ea typeface="標楷體" panose="03000509000000000000" pitchFamily="65" charset="-120"/>
              </a:rPr>
              <a:t>x</a:t>
            </a:r>
            <a:r>
              <a:rPr lang="zh-TW" altLang="en-US" sz="2400" dirty="0" smtClean="0">
                <a:latin typeface="標楷體" panose="03000509000000000000" pitchFamily="65" charset="-120"/>
                <a:ea typeface="標楷體" panose="03000509000000000000" pitchFamily="65" charset="-120"/>
              </a:rPr>
              <a:t>與</a:t>
            </a:r>
            <a:r>
              <a:rPr lang="en-US" altLang="zh-TW" sz="2400" dirty="0" smtClean="0">
                <a:latin typeface="標楷體" panose="03000509000000000000" pitchFamily="65" charset="-120"/>
                <a:ea typeface="標楷體" panose="03000509000000000000" pitchFamily="65" charset="-120"/>
              </a:rPr>
              <a:t>y</a:t>
            </a:r>
            <a:r>
              <a:rPr lang="zh-TW" altLang="en-US" sz="2400" dirty="0" smtClean="0">
                <a:latin typeface="標楷體" panose="03000509000000000000" pitchFamily="65" charset="-120"/>
                <a:ea typeface="標楷體" panose="03000509000000000000" pitchFamily="65" charset="-120"/>
              </a:rPr>
              <a:t>得機率分佈算得</a:t>
            </a:r>
            <a:r>
              <a:rPr lang="en-US" altLang="zh-TW" sz="2400" dirty="0" smtClean="0">
                <a:latin typeface="標楷體" panose="03000509000000000000" pitchFamily="65" charset="-120"/>
                <a:ea typeface="標楷體" panose="03000509000000000000" pitchFamily="65" charset="-120"/>
              </a:rPr>
              <a:t>z</a:t>
            </a:r>
            <a:r>
              <a:rPr lang="zh-TW" altLang="en-US" sz="2400" dirty="0" smtClean="0">
                <a:latin typeface="標楷體" panose="03000509000000000000" pitchFamily="65" charset="-120"/>
                <a:ea typeface="標楷體" panose="03000509000000000000" pitchFamily="65" charset="-120"/>
              </a:rPr>
              <a:t>的機率分佈，</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但是這太麻煩了</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，有“簡便”的</a:t>
            </a:r>
            <a:r>
              <a:rPr lang="zh-TW" altLang="en-US" sz="2400" dirty="0">
                <a:latin typeface="標楷體" panose="03000509000000000000" pitchFamily="65" charset="-120"/>
                <a:ea typeface="標楷體" panose="03000509000000000000" pitchFamily="65" charset="-120"/>
              </a:rPr>
              <a:t>方</a:t>
            </a:r>
            <a:r>
              <a:rPr lang="zh-TW" altLang="en-US" sz="2400" dirty="0" smtClean="0">
                <a:latin typeface="標楷體" panose="03000509000000000000" pitchFamily="65" charset="-120"/>
                <a:ea typeface="標楷體" panose="03000509000000000000" pitchFamily="65" charset="-120"/>
              </a:rPr>
              <a:t>法嗎？</a:t>
            </a: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a:stretch>
            <a:fillRect/>
          </a:stretch>
        </p:blipFill>
        <p:spPr>
          <a:xfrm>
            <a:off x="5292080" y="332656"/>
            <a:ext cx="916060" cy="1094804"/>
          </a:xfrm>
          <a:prstGeom prst="rect">
            <a:avLst/>
          </a:prstGeom>
        </p:spPr>
      </p:pic>
      <p:sp>
        <p:nvSpPr>
          <p:cNvPr id="4" name="日期版面配置區 3"/>
          <p:cNvSpPr>
            <a:spLocks noGrp="1"/>
          </p:cNvSpPr>
          <p:nvPr>
            <p:ph type="dt" sz="half" idx="10"/>
          </p:nvPr>
        </p:nvSpPr>
        <p:spPr/>
        <p:txBody>
          <a:bodyPr/>
          <a:lstStyle/>
          <a:p>
            <a:fld id="{B0C7D7AF-E4AC-4359-9245-41AA40445059}"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7" name="投影片編號版面配置區 6"/>
          <p:cNvSpPr>
            <a:spLocks noGrp="1"/>
          </p:cNvSpPr>
          <p:nvPr>
            <p:ph type="sldNum" sz="quarter" idx="12"/>
          </p:nvPr>
        </p:nvSpPr>
        <p:spPr/>
        <p:txBody>
          <a:bodyPr/>
          <a:lstStyle/>
          <a:p>
            <a:fld id="{38A5F2AF-A334-42F2-9F77-00EB03103450}" type="slidenum">
              <a:rPr lang="zh-TW" altLang="en-US" smtClean="0"/>
              <a:t>62</a:t>
            </a:fld>
            <a:endParaRPr lang="zh-TW" altLang="en-US"/>
          </a:p>
        </p:txBody>
      </p:sp>
    </p:spTree>
    <p:extLst>
      <p:ext uri="{BB962C8B-B14F-4D97-AF65-F5344CB8AC3E}">
        <p14:creationId xmlns:p14="http://schemas.microsoft.com/office/powerpoint/2010/main" val="3407602395"/>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誤差</a:t>
            </a:r>
            <a:r>
              <a:rPr lang="zh-TW" altLang="en-US" sz="3600" dirty="0" smtClean="0">
                <a:latin typeface="標楷體" panose="03000509000000000000" pitchFamily="65" charset="-120"/>
                <a:ea typeface="標楷體" panose="03000509000000000000" pitchFamily="65" charset="-120"/>
                <a:cs typeface="Times New Roman" panose="02020603050405020304" pitchFamily="18" charset="0"/>
              </a:rPr>
              <a:t>傳遞</a:t>
            </a:r>
            <a:r>
              <a:rPr lang="en-US" altLang="zh-TW" sz="36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smtClean="0">
                <a:latin typeface="標楷體" panose="03000509000000000000" pitchFamily="65" charset="-120"/>
                <a:ea typeface="標楷體" panose="03000509000000000000" pitchFamily="65" charset="-120"/>
                <a:cs typeface="Times New Roman" panose="02020603050405020304" pitchFamily="18" charset="0"/>
              </a:rPr>
              <a:t>近似法</a:t>
            </a:r>
            <a:endParaRPr lang="zh-TW" altLang="en-US" sz="3200" dirty="0"/>
          </a:p>
        </p:txBody>
      </p:sp>
      <p:sp>
        <p:nvSpPr>
          <p:cNvPr id="3" name="內容版面配置區 2"/>
          <p:cNvSpPr>
            <a:spLocks noGrp="1"/>
          </p:cNvSpPr>
          <p:nvPr>
            <p:ph sz="quarter" idx="13"/>
          </p:nvPr>
        </p:nvSpPr>
        <p:spPr>
          <a:xfrm>
            <a:off x="609600" y="1628800"/>
            <a:ext cx="7924800" cy="4968552"/>
          </a:xfrm>
        </p:spPr>
        <p:txBody>
          <a:bodyPr>
            <a:normAutofit lnSpcReduction="1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如果其分析方法能寫成解析函數，如</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且誤差很小時，則可用一階近似得到誤差傳遞公式</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其中</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σ</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xy</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x</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y</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covariance.</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532559293"/>
              </p:ext>
            </p:extLst>
          </p:nvPr>
        </p:nvGraphicFramePr>
        <p:xfrm>
          <a:off x="3275856" y="2039987"/>
          <a:ext cx="2359025" cy="2397125"/>
        </p:xfrm>
        <a:graphic>
          <a:graphicData uri="http://schemas.openxmlformats.org/presentationml/2006/ole">
            <mc:AlternateContent xmlns:mc="http://schemas.openxmlformats.org/markup-compatibility/2006">
              <mc:Choice xmlns:v="urn:schemas-microsoft-com:vml" Requires="v">
                <p:oleObj spid="_x0000_s12361" name="Equation" r:id="rId3" imgW="1498320" imgH="1371600" progId="Equation.DSMT4">
                  <p:embed/>
                </p:oleObj>
              </mc:Choice>
              <mc:Fallback>
                <p:oleObj name="Equation" r:id="rId3" imgW="1498320" imgH="1371600" progId="Equation.DSMT4">
                  <p:embed/>
                  <p:pic>
                    <p:nvPicPr>
                      <p:cNvPr id="0" name=""/>
                      <p:cNvPicPr>
                        <a:picLocks noChangeAspect="1" noChangeArrowheads="1"/>
                      </p:cNvPicPr>
                      <p:nvPr/>
                    </p:nvPicPr>
                    <p:blipFill>
                      <a:blip r:embed="rId4"/>
                      <a:srcRect/>
                      <a:stretch>
                        <a:fillRect/>
                      </a:stretch>
                    </p:blipFill>
                    <p:spPr bwMode="auto">
                      <a:xfrm>
                        <a:off x="3275856" y="2039987"/>
                        <a:ext cx="2359025" cy="2397125"/>
                      </a:xfrm>
                      <a:prstGeom prst="rect">
                        <a:avLst/>
                      </a:prstGeom>
                      <a:noFill/>
                      <a:ln>
                        <a:noFill/>
                      </a:ln>
                      <a:effec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1115091882"/>
              </p:ext>
            </p:extLst>
          </p:nvPr>
        </p:nvGraphicFramePr>
        <p:xfrm>
          <a:off x="288128" y="5085184"/>
          <a:ext cx="8567743" cy="752666"/>
        </p:xfrm>
        <a:graphic>
          <a:graphicData uri="http://schemas.openxmlformats.org/presentationml/2006/ole">
            <mc:AlternateContent xmlns:mc="http://schemas.openxmlformats.org/markup-compatibility/2006">
              <mc:Choice xmlns:v="urn:schemas-microsoft-com:vml" Requires="v">
                <p:oleObj spid="_x0000_s12362" name="Equation" r:id="rId5" imgW="6248160" imgH="495000" progId="Equation.DSMT4">
                  <p:embed/>
                </p:oleObj>
              </mc:Choice>
              <mc:Fallback>
                <p:oleObj name="Equation" r:id="rId5" imgW="6248160" imgH="495000" progId="Equation.DSMT4">
                  <p:embed/>
                  <p:pic>
                    <p:nvPicPr>
                      <p:cNvPr id="0" name=""/>
                      <p:cNvPicPr>
                        <a:picLocks noChangeAspect="1" noChangeArrowheads="1"/>
                      </p:cNvPicPr>
                      <p:nvPr/>
                    </p:nvPicPr>
                    <p:blipFill>
                      <a:blip r:embed="rId6"/>
                      <a:srcRect/>
                      <a:stretch>
                        <a:fillRect/>
                      </a:stretch>
                    </p:blipFill>
                    <p:spPr bwMode="auto">
                      <a:xfrm>
                        <a:off x="288128" y="5085184"/>
                        <a:ext cx="8567743" cy="752666"/>
                      </a:xfrm>
                      <a:prstGeom prst="rect">
                        <a:avLst/>
                      </a:prstGeom>
                      <a:noFill/>
                      <a:ln>
                        <a:noFill/>
                      </a:ln>
                      <a:effectLst/>
                    </p:spPr>
                  </p:pic>
                </p:oleObj>
              </mc:Fallback>
            </mc:AlternateContent>
          </a:graphicData>
        </a:graphic>
      </p:graphicFrame>
      <p:sp>
        <p:nvSpPr>
          <p:cNvPr id="5" name="日期版面配置區 4"/>
          <p:cNvSpPr>
            <a:spLocks noGrp="1"/>
          </p:cNvSpPr>
          <p:nvPr>
            <p:ph type="dt" sz="half" idx="10"/>
          </p:nvPr>
        </p:nvSpPr>
        <p:spPr/>
        <p:txBody>
          <a:bodyPr/>
          <a:lstStyle/>
          <a:p>
            <a:fld id="{50EC01A6-C08D-4051-A800-92639743F445}"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8" name="投影片編號版面配置區 7"/>
          <p:cNvSpPr>
            <a:spLocks noGrp="1"/>
          </p:cNvSpPr>
          <p:nvPr>
            <p:ph type="sldNum" sz="quarter" idx="12"/>
          </p:nvPr>
        </p:nvSpPr>
        <p:spPr/>
        <p:txBody>
          <a:bodyPr/>
          <a:lstStyle/>
          <a:p>
            <a:fld id="{38A5F2AF-A334-42F2-9F77-00EB03103450}" type="slidenum">
              <a:rPr lang="zh-TW" altLang="en-US" smtClean="0"/>
              <a:t>63</a:t>
            </a:fld>
            <a:endParaRPr lang="zh-TW" altLang="en-US"/>
          </a:p>
        </p:txBody>
      </p:sp>
    </p:spTree>
    <p:extLst>
      <p:ext uri="{BB962C8B-B14F-4D97-AF65-F5344CB8AC3E}">
        <p14:creationId xmlns:p14="http://schemas.microsoft.com/office/powerpoint/2010/main" val="966305199"/>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latin typeface="標楷體" panose="03000509000000000000" pitchFamily="65" charset="-120"/>
                <a:ea typeface="標楷體" panose="03000509000000000000" pitchFamily="65" charset="-120"/>
                <a:cs typeface="Times New Roman" panose="02020603050405020304" pitchFamily="18" charset="0"/>
              </a:rPr>
              <a:t>誤差</a:t>
            </a:r>
            <a:r>
              <a:rPr lang="zh-TW" altLang="en-US" sz="3600" dirty="0" smtClean="0">
                <a:latin typeface="標楷體" panose="03000509000000000000" pitchFamily="65" charset="-120"/>
                <a:ea typeface="標楷體" panose="03000509000000000000" pitchFamily="65" charset="-120"/>
                <a:cs typeface="Times New Roman" panose="02020603050405020304" pitchFamily="18" charset="0"/>
              </a:rPr>
              <a:t>傳遞</a:t>
            </a:r>
            <a:r>
              <a:rPr lang="en-US" altLang="zh-TW" sz="3600"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sz="3600" dirty="0" smtClean="0">
                <a:latin typeface="標楷體" panose="03000509000000000000" pitchFamily="65" charset="-120"/>
                <a:ea typeface="標楷體" panose="03000509000000000000" pitchFamily="65" charset="-120"/>
                <a:cs typeface="Times New Roman" panose="02020603050405020304" pitchFamily="18" charset="0"/>
              </a:rPr>
              <a:t>蒙地卡羅法</a:t>
            </a:r>
            <a:endParaRPr lang="zh-TW" altLang="en-US" sz="3600" dirty="0"/>
          </a:p>
        </p:txBody>
      </p:sp>
      <p:sp>
        <p:nvSpPr>
          <p:cNvPr id="3" name="內容版面配置區 2"/>
          <p:cNvSpPr>
            <a:spLocks noGrp="1"/>
          </p:cNvSpPr>
          <p:nvPr>
            <p:ph sz="quarter" idx="13"/>
          </p:nvPr>
        </p:nvSpPr>
        <p:spPr>
          <a:xfrm>
            <a:off x="609600" y="1600200"/>
            <a:ext cx="7924800" cy="4997152"/>
          </a:xfrm>
        </p:spPr>
        <p:txBody>
          <a:bodyPr>
            <a:normAutofit fontScale="925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如果分析方法過於複雜，或有時明知所得到數字</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f</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是輸入資料</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(x,y,z,……)</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的函數，但卻無法寫出明確的函數時，可用蒙地卡羅模擬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(Monte Carlo simulation)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f</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之誤差。</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蒙地卡羅法特性</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笨、耗時、有效、應用廣</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這好像是同一觀測能重複很多遍，然後由每次觀測分析出來得數字求出誤差，只不過這是在電腦中進行。</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需先知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或假設</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輸入資料</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x,y,z</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之機率分佈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，在模擬這些機率分佈取樣後，得到模擬之輸入資料，再將這些模擬資料做同樣的分析，就得到模擬出來的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f</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值。</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此過程要重複許多次，才能得到準確得誤差值，原則上重複越多越準。</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做</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次平均偏差約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次</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平均偏差</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04664"/>
            <a:ext cx="180020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10238C51-CB97-4991-BC3D-3789B006DB19}"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64</a:t>
            </a:fld>
            <a:endParaRPr lang="zh-TW" altLang="en-US"/>
          </a:p>
        </p:txBody>
      </p:sp>
    </p:spTree>
    <p:extLst>
      <p:ext uri="{BB962C8B-B14F-4D97-AF65-F5344CB8AC3E}">
        <p14:creationId xmlns:p14="http://schemas.microsoft.com/office/powerpoint/2010/main" val="32521594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1474906"/>
            <a:ext cx="5468164" cy="3970318"/>
          </a:xfrm>
          <a:prstGeom prst="rect">
            <a:avLst/>
          </a:prstGeom>
          <a:noFill/>
        </p:spPr>
        <p:txBody>
          <a:bodyPr wrap="none" rtlCol="0">
            <a:spAutoFit/>
          </a:bodyPr>
          <a:lstStyle/>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在使用某個分析方法前</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請先了解其背景</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及其適用的範圍</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否則碰到專家，你就</a:t>
            </a:r>
            <a:r>
              <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GG</a:t>
            </a:r>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了</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日期版面配置區 1"/>
          <p:cNvSpPr>
            <a:spLocks noGrp="1"/>
          </p:cNvSpPr>
          <p:nvPr>
            <p:ph type="dt" sz="half" idx="10"/>
          </p:nvPr>
        </p:nvSpPr>
        <p:spPr/>
        <p:txBody>
          <a:bodyPr/>
          <a:lstStyle/>
          <a:p>
            <a:fld id="{2677FD4C-DFBF-44A2-9B12-E43D8AAB3228}"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65</a:t>
            </a:fld>
            <a:endParaRPr lang="zh-TW" altLang="en-US"/>
          </a:p>
        </p:txBody>
      </p:sp>
    </p:spTree>
    <p:extLst>
      <p:ext uri="{BB962C8B-B14F-4D97-AF65-F5344CB8AC3E}">
        <p14:creationId xmlns:p14="http://schemas.microsoft.com/office/powerpoint/2010/main" val="22524009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1000"/>
                                        <p:tgtEl>
                                          <p:spTgt spid="4">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1000"/>
                                        <p:tgtEl>
                                          <p:spTgt spid="4">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分析方法中的機率統計</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—modeling data</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sz="quarter" idx="13"/>
          </p:nvPr>
        </p:nvSpPr>
        <p:spPr/>
        <p:txBody>
          <a:bodyPr>
            <a:norm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分析的方法有許多，但有一種方法很常見，就是</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modeling data</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，簡稱</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fitting</a:t>
            </a:r>
          </a:p>
          <a:p>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關於</a:t>
            </a:r>
            <a:r>
              <a:rPr lang="el-GR" altLang="zh-TW" sz="2400" dirty="0" smtClean="0">
                <a:latin typeface="標楷體" panose="03000509000000000000" pitchFamily="65" charset="-120"/>
                <a:ea typeface="標楷體" panose="03000509000000000000" pitchFamily="65" charset="-120"/>
                <a:cs typeface="Times New Roman" panose="02020603050405020304" pitchFamily="18" charset="0"/>
              </a:rPr>
              <a:t>χ</a:t>
            </a:r>
            <a:r>
              <a:rPr lang="en-US" altLang="zh-TW" sz="2400" baseline="30000" dirty="0" smtClean="0">
                <a:latin typeface="標楷體" panose="03000509000000000000" pitchFamily="65" charset="-120"/>
                <a:ea typeface="標楷體" panose="03000509000000000000" pitchFamily="65" charset="-120"/>
                <a:cs typeface="Times New Roman" panose="02020603050405020304" pitchFamily="18" charset="0"/>
              </a:rPr>
              <a:t>2</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fitting:</a:t>
            </a:r>
          </a:p>
          <a:p>
            <a:pPr lvl="1"/>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你可能聽過它、知道它甚至用過它，但你知道</a:t>
            </a:r>
            <a:endPar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endParaRPr>
          </a:p>
          <a:p>
            <a:pPr lvl="2"/>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能使用</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它</a:t>
            </a: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的先決條為何</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a:t>
            </a:r>
          </a:p>
          <a:p>
            <a:pPr lvl="2"/>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它背後所隱藏的機率統計意涵為何</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a:t>
            </a:r>
          </a:p>
          <a:p>
            <a:pPr lvl="1"/>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你可能都沒聽過。</a:t>
            </a:r>
            <a:endPar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那請聽我說</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5220072" y="4772557"/>
            <a:ext cx="3024336" cy="1884885"/>
          </a:xfrm>
          <a:prstGeom prst="rect">
            <a:avLst/>
          </a:prstGeom>
        </p:spPr>
      </p:pic>
      <p:sp>
        <p:nvSpPr>
          <p:cNvPr id="5" name="日期版面配置區 4"/>
          <p:cNvSpPr>
            <a:spLocks noGrp="1"/>
          </p:cNvSpPr>
          <p:nvPr>
            <p:ph type="dt" sz="half" idx="10"/>
          </p:nvPr>
        </p:nvSpPr>
        <p:spPr/>
        <p:txBody>
          <a:bodyPr/>
          <a:lstStyle/>
          <a:p>
            <a:fld id="{3B1478DB-D020-48E6-AE70-4C9C798A2D15}"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7" name="投影片編號版面配置區 6"/>
          <p:cNvSpPr>
            <a:spLocks noGrp="1"/>
          </p:cNvSpPr>
          <p:nvPr>
            <p:ph type="sldNum" sz="quarter" idx="12"/>
          </p:nvPr>
        </p:nvSpPr>
        <p:spPr/>
        <p:txBody>
          <a:bodyPr/>
          <a:lstStyle/>
          <a:p>
            <a:fld id="{38A5F2AF-A334-42F2-9F77-00EB03103450}" type="slidenum">
              <a:rPr lang="zh-TW" altLang="en-US" smtClean="0"/>
              <a:t>66</a:t>
            </a:fld>
            <a:endParaRPr lang="zh-TW" altLang="en-US"/>
          </a:p>
        </p:txBody>
      </p:sp>
    </p:spTree>
    <p:extLst>
      <p:ext uri="{BB962C8B-B14F-4D97-AF65-F5344CB8AC3E}">
        <p14:creationId xmlns:p14="http://schemas.microsoft.com/office/powerpoint/2010/main" val="114083097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3400" y="106363"/>
            <a:ext cx="8001000" cy="1090612"/>
          </a:xfrm>
        </p:spPr>
        <p:txBody>
          <a:bodyPr/>
          <a:lstStyle/>
          <a:p>
            <a:pPr algn="l" eaLnBrk="1" hangingPunct="1">
              <a:defRPr/>
            </a:pPr>
            <a:r>
              <a:rPr lang="zh-TW" altLang="en-US" sz="3600" dirty="0" smtClean="0">
                <a:latin typeface="標楷體" panose="03000509000000000000" pitchFamily="65" charset="-120"/>
                <a:ea typeface="標楷體" panose="03000509000000000000" pitchFamily="65" charset="-120"/>
              </a:rPr>
              <a:t>函數關</a:t>
            </a:r>
            <a:r>
              <a:rPr lang="zh-TW" altLang="en-US" sz="3600" dirty="0">
                <a:latin typeface="標楷體" panose="03000509000000000000" pitchFamily="65" charset="-120"/>
                <a:ea typeface="標楷體" panose="03000509000000000000" pitchFamily="65" charset="-120"/>
              </a:rPr>
              <a:t>係</a:t>
            </a:r>
            <a:endParaRPr lang="en-US" altLang="zh-TW" sz="3600" dirty="0" smtClean="0">
              <a:latin typeface="標楷體" panose="03000509000000000000" pitchFamily="65" charset="-120"/>
              <a:ea typeface="標楷體" panose="03000509000000000000" pitchFamily="65" charset="-120"/>
            </a:endParaRPr>
          </a:p>
        </p:txBody>
      </p:sp>
      <p:sp>
        <p:nvSpPr>
          <p:cNvPr id="3075" name="Rectangle 3"/>
          <p:cNvSpPr>
            <a:spLocks noGrp="1" noChangeArrowheads="1"/>
          </p:cNvSpPr>
          <p:nvPr>
            <p:ph type="body" idx="4294967295"/>
          </p:nvPr>
        </p:nvSpPr>
        <p:spPr>
          <a:xfrm>
            <a:off x="533400" y="1524000"/>
            <a:ext cx="8001000" cy="4857750"/>
          </a:xfrm>
          <a:prstGeom prst="rect">
            <a:avLst/>
          </a:prstGeom>
        </p:spPr>
        <p:txBody>
          <a:bodyPr/>
          <a:lstStyle/>
          <a:p>
            <a:pPr eaLnBrk="1" hangingPunct="1">
              <a:defRPr/>
            </a:pPr>
            <a:r>
              <a:rPr lang="zh-TW" altLang="en-US" sz="2400" dirty="0" smtClean="0">
                <a:latin typeface="標楷體" panose="03000509000000000000" pitchFamily="65" charset="-120"/>
                <a:ea typeface="標楷體" panose="03000509000000000000" pitchFamily="65" charset="-120"/>
              </a:rPr>
              <a:t>我們的觀測量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含誤差</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能是另外一個數的函數，研究這些數之間的函數關係讓我們對問題或觀測的天體有更進一步的了解。</a:t>
            </a:r>
            <a:endParaRPr lang="en-US" altLang="zh-TW" sz="2400" dirty="0" smtClean="0">
              <a:latin typeface="標楷體" panose="03000509000000000000" pitchFamily="65" charset="-120"/>
              <a:ea typeface="標楷體" panose="03000509000000000000" pitchFamily="65" charset="-120"/>
            </a:endParaRPr>
          </a:p>
          <a:p>
            <a:pPr eaLnBrk="1" hangingPunct="1">
              <a:defRPr/>
            </a:pPr>
            <a:r>
              <a:rPr lang="zh-TW" altLang="en-US" sz="2400" dirty="0" smtClean="0">
                <a:latin typeface="標楷體" panose="03000509000000000000" pitchFamily="65" charset="-120"/>
                <a:ea typeface="標楷體" panose="03000509000000000000" pitchFamily="65" charset="-120"/>
              </a:rPr>
              <a:t>舉例而言，如果從恆星上的輻射如同一個黑體輻射，它的光譜</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也就是強度對波長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或頻率、光子能量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可以</a:t>
            </a:r>
            <a:r>
              <a:rPr lang="zh-TW" altLang="en-US" sz="2400" dirty="0" smtClean="0">
                <a:latin typeface="標楷體" panose="03000509000000000000" pitchFamily="65" charset="-120"/>
                <a:ea typeface="標楷體" panose="03000509000000000000" pitchFamily="65" charset="-120"/>
              </a:rPr>
              <a:t>告訴我們</a:t>
            </a:r>
            <a:r>
              <a:rPr lang="en-US" altLang="zh-TW" sz="2400" dirty="0" smtClean="0">
                <a:latin typeface="標楷體" panose="03000509000000000000" pitchFamily="65" charset="-120"/>
                <a:ea typeface="標楷體" panose="03000509000000000000" pitchFamily="65" charset="-120"/>
              </a:rPr>
              <a:t>:</a:t>
            </a:r>
          </a:p>
          <a:p>
            <a:pPr lvl="1" eaLnBrk="1" hangingPunct="1">
              <a:defRPr/>
            </a:pPr>
            <a:r>
              <a:rPr lang="zh-TW" altLang="en-US" sz="2000" dirty="0" smtClean="0">
                <a:latin typeface="標楷體" panose="03000509000000000000" pitchFamily="65" charset="-120"/>
                <a:ea typeface="標楷體" panose="03000509000000000000" pitchFamily="65" charset="-120"/>
              </a:rPr>
              <a:t>恆星表面溫度</a:t>
            </a:r>
            <a:endParaRPr lang="en-US" altLang="zh-TW" sz="2000" dirty="0">
              <a:latin typeface="標楷體" panose="03000509000000000000" pitchFamily="65" charset="-120"/>
              <a:ea typeface="標楷體" panose="03000509000000000000" pitchFamily="65" charset="-120"/>
            </a:endParaRPr>
          </a:p>
          <a:p>
            <a:pPr lvl="1" eaLnBrk="1" hangingPunct="1">
              <a:defRPr/>
            </a:pPr>
            <a:r>
              <a:rPr lang="zh-TW" altLang="en-US" sz="2000" dirty="0" smtClean="0">
                <a:latin typeface="標楷體" panose="03000509000000000000" pitchFamily="65" charset="-120"/>
                <a:ea typeface="標楷體" panose="03000509000000000000" pitchFamily="65" charset="-120"/>
              </a:rPr>
              <a:t>接收到的輻射通量</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包含</a:t>
            </a:r>
            <a:r>
              <a:rPr lang="zh-TW" altLang="en-US" sz="2000" dirty="0">
                <a:latin typeface="標楷體" panose="03000509000000000000" pitchFamily="65" charset="-120"/>
                <a:ea typeface="標楷體" panose="03000509000000000000" pitchFamily="65" charset="-120"/>
              </a:rPr>
              <a:t>未</a:t>
            </a:r>
            <a:r>
              <a:rPr lang="zh-TW" altLang="en-US" sz="2000" dirty="0" smtClean="0">
                <a:latin typeface="標楷體" panose="03000509000000000000" pitchFamily="65" charset="-120"/>
                <a:ea typeface="標楷體" panose="03000509000000000000" pitchFamily="65" charset="-120"/>
              </a:rPr>
              <a:t>偵測</a:t>
            </a:r>
            <a:r>
              <a:rPr lang="zh-TW" altLang="en-US" sz="2000" dirty="0" smtClean="0">
                <a:latin typeface="標楷體" panose="03000509000000000000" pitchFamily="65" charset="-120"/>
                <a:ea typeface="標楷體" panose="03000509000000000000" pitchFamily="65" charset="-120"/>
              </a:rPr>
              <a:t>到部分</a:t>
            </a:r>
            <a:r>
              <a:rPr lang="en-US" altLang="zh-TW" sz="2000" dirty="0" smtClean="0">
                <a:latin typeface="標楷體" panose="03000509000000000000" pitchFamily="65" charset="-120"/>
                <a:ea typeface="標楷體" panose="03000509000000000000" pitchFamily="65" charset="-120"/>
              </a:rPr>
              <a:t>)</a:t>
            </a:r>
          </a:p>
          <a:p>
            <a:pPr lvl="1" eaLnBrk="1" hangingPunct="1">
              <a:defRPr/>
            </a:pPr>
            <a:r>
              <a:rPr lang="zh-TW" altLang="en-US" sz="2000" dirty="0" smtClean="0">
                <a:latin typeface="標楷體" panose="03000509000000000000" pitchFamily="65" charset="-120"/>
                <a:ea typeface="標楷體" panose="03000509000000000000" pitchFamily="65" charset="-120"/>
              </a:rPr>
              <a:t>恆星之發光功率 </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如果知道</a:t>
            </a:r>
            <a:r>
              <a:rPr lang="zh-TW" altLang="en-US" sz="2000" dirty="0" smtClean="0">
                <a:latin typeface="標楷體" panose="03000509000000000000" pitchFamily="65" charset="-120"/>
                <a:ea typeface="標楷體" panose="03000509000000000000" pitchFamily="65" charset="-120"/>
              </a:rPr>
              <a:t>距離的話</a:t>
            </a:r>
            <a:r>
              <a:rPr lang="en-US" altLang="zh-TW" sz="2000" dirty="0" smtClean="0">
                <a:latin typeface="標楷體" panose="03000509000000000000" pitchFamily="65" charset="-120"/>
                <a:ea typeface="標楷體" panose="03000509000000000000" pitchFamily="65" charset="-120"/>
              </a:rPr>
              <a:t>)</a:t>
            </a:r>
          </a:p>
          <a:p>
            <a:pPr lvl="1">
              <a:defRPr/>
            </a:pPr>
            <a:r>
              <a:rPr lang="zh-TW" altLang="en-US" sz="2000" dirty="0" smtClean="0">
                <a:latin typeface="標楷體" panose="03000509000000000000" pitchFamily="65" charset="-120"/>
                <a:ea typeface="標楷體" panose="03000509000000000000" pitchFamily="65" charset="-120"/>
              </a:rPr>
              <a:t>恆星半</a:t>
            </a:r>
            <a:r>
              <a:rPr lang="zh-TW" altLang="en-US" sz="2000" dirty="0">
                <a:latin typeface="標楷體" panose="03000509000000000000" pitchFamily="65" charset="-120"/>
                <a:ea typeface="標楷體" panose="03000509000000000000" pitchFamily="65" charset="-120"/>
              </a:rPr>
              <a:t>徑</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如果能取得</a:t>
            </a:r>
            <a:r>
              <a:rPr lang="zh-TW" altLang="en-US" sz="2000" dirty="0">
                <a:latin typeface="標楷體" panose="03000509000000000000" pitchFamily="65" charset="-120"/>
                <a:ea typeface="標楷體" panose="03000509000000000000" pitchFamily="65" charset="-120"/>
              </a:rPr>
              <a:t>恆星之</a:t>
            </a:r>
            <a:r>
              <a:rPr lang="zh-TW" altLang="en-US" sz="2000">
                <a:latin typeface="標楷體" panose="03000509000000000000" pitchFamily="65" charset="-120"/>
                <a:ea typeface="標楷體" panose="03000509000000000000" pitchFamily="65" charset="-120"/>
              </a:rPr>
              <a:t>發光</a:t>
            </a:r>
            <a:r>
              <a:rPr lang="zh-TW" altLang="en-US" sz="2000" smtClean="0">
                <a:latin typeface="標楷體" panose="03000509000000000000" pitchFamily="65" charset="-120"/>
                <a:ea typeface="標楷體" panose="03000509000000000000" pitchFamily="65" charset="-120"/>
              </a:rPr>
              <a:t>功率</a:t>
            </a:r>
            <a:r>
              <a:rPr lang="en-US" altLang="zh-TW" sz="200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p:txBody>
      </p:sp>
      <p:pic>
        <p:nvPicPr>
          <p:cNvPr id="22532" name="Picture 4" descr="black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3952874"/>
            <a:ext cx="2747476" cy="163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560" y="332655"/>
            <a:ext cx="1886719" cy="120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日期版面配置區 1"/>
          <p:cNvSpPr>
            <a:spLocks noGrp="1"/>
          </p:cNvSpPr>
          <p:nvPr>
            <p:ph type="dt" sz="half" idx="10"/>
          </p:nvPr>
        </p:nvSpPr>
        <p:spPr/>
        <p:txBody>
          <a:bodyPr/>
          <a:lstStyle/>
          <a:p>
            <a:fld id="{1B5E310F-7C0F-43B5-9235-1021019B3068}"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67</a:t>
            </a:fld>
            <a:endParaRPr lang="zh-TW" altLang="en-US"/>
          </a:p>
        </p:txBody>
      </p:sp>
    </p:spTree>
    <p:extLst>
      <p:ext uri="{BB962C8B-B14F-4D97-AF65-F5344CB8AC3E}">
        <p14:creationId xmlns:p14="http://schemas.microsoft.com/office/powerpoint/2010/main" val="2365339103"/>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06363"/>
            <a:ext cx="8001000" cy="1019175"/>
          </a:xfrm>
        </p:spPr>
        <p:txBody>
          <a:bodyPr/>
          <a:lstStyle/>
          <a:p>
            <a:pPr>
              <a:defRPr/>
            </a:pPr>
            <a:r>
              <a:rPr lang="zh-TW" altLang="en-US" sz="3600" dirty="0">
                <a:latin typeface="標楷體" panose="03000509000000000000" pitchFamily="65" charset="-120"/>
                <a:ea typeface="標楷體" panose="03000509000000000000" pitchFamily="65" charset="-120"/>
              </a:rPr>
              <a:t>函數關係</a:t>
            </a:r>
            <a:endParaRPr lang="en-US" altLang="zh-TW" sz="3600" dirty="0" smtClean="0">
              <a:latin typeface="Times New Roman" pitchFamily="18" charset="0"/>
            </a:endParaRPr>
          </a:p>
        </p:txBody>
      </p:sp>
      <p:sp>
        <p:nvSpPr>
          <p:cNvPr id="8195" name="Rectangle 3"/>
          <p:cNvSpPr>
            <a:spLocks noGrp="1" noChangeArrowheads="1"/>
          </p:cNvSpPr>
          <p:nvPr>
            <p:ph type="body" idx="4294967295"/>
          </p:nvPr>
        </p:nvSpPr>
        <p:spPr>
          <a:xfrm>
            <a:off x="539750" y="1268413"/>
            <a:ext cx="8001000" cy="681037"/>
          </a:xfrm>
          <a:prstGeom prst="rect">
            <a:avLst/>
          </a:prstGeom>
        </p:spPr>
        <p:txBody>
          <a:bodyPr/>
          <a:lstStyle/>
          <a:p>
            <a:pPr eaLnBrk="1" hangingPunct="1">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如果</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y</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是</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x</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的函數</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3556" name="Line 4"/>
          <p:cNvSpPr>
            <a:spLocks noChangeShapeType="1"/>
          </p:cNvSpPr>
          <p:nvPr/>
        </p:nvSpPr>
        <p:spPr bwMode="auto">
          <a:xfrm>
            <a:off x="2411413" y="558958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3557" name="Line 5"/>
          <p:cNvSpPr>
            <a:spLocks noChangeShapeType="1"/>
          </p:cNvSpPr>
          <p:nvPr/>
        </p:nvSpPr>
        <p:spPr bwMode="auto">
          <a:xfrm rot="-5400000">
            <a:off x="1042988" y="422116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3558" name="Freeform 8"/>
          <p:cNvSpPr>
            <a:spLocks/>
          </p:cNvSpPr>
          <p:nvPr/>
        </p:nvSpPr>
        <p:spPr bwMode="auto">
          <a:xfrm>
            <a:off x="2987675" y="3487738"/>
            <a:ext cx="3168650" cy="1597025"/>
          </a:xfrm>
          <a:custGeom>
            <a:avLst/>
            <a:gdLst>
              <a:gd name="T0" fmla="*/ 0 w 1996"/>
              <a:gd name="T1" fmla="*/ 1597025 h 1006"/>
              <a:gd name="T2" fmla="*/ 360363 w 1996"/>
              <a:gd name="T3" fmla="*/ 949325 h 1006"/>
              <a:gd name="T4" fmla="*/ 1152525 w 1996"/>
              <a:gd name="T5" fmla="*/ 301625 h 1006"/>
              <a:gd name="T6" fmla="*/ 2232025 w 1996"/>
              <a:gd name="T7" fmla="*/ 12700 h 1006"/>
              <a:gd name="T8" fmla="*/ 3168650 w 1996"/>
              <a:gd name="T9" fmla="*/ 228600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3559" name="Text Box 9"/>
          <p:cNvSpPr txBox="1">
            <a:spLocks noChangeArrowheads="1"/>
          </p:cNvSpPr>
          <p:nvPr/>
        </p:nvSpPr>
        <p:spPr bwMode="auto">
          <a:xfrm>
            <a:off x="6877050" y="53371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23560" name="Text Box 10"/>
          <p:cNvSpPr txBox="1">
            <a:spLocks noChangeArrowheads="1"/>
          </p:cNvSpPr>
          <p:nvPr/>
        </p:nvSpPr>
        <p:spPr bwMode="auto">
          <a:xfrm>
            <a:off x="2268538" y="23495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2" name="日期版面配置區 1"/>
          <p:cNvSpPr>
            <a:spLocks noGrp="1"/>
          </p:cNvSpPr>
          <p:nvPr>
            <p:ph type="dt" sz="half" idx="10"/>
          </p:nvPr>
        </p:nvSpPr>
        <p:spPr/>
        <p:txBody>
          <a:bodyPr/>
          <a:lstStyle/>
          <a:p>
            <a:fld id="{BFD5FF37-CAD9-4635-9C39-63603AE95324}"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68</a:t>
            </a:fld>
            <a:endParaRPr lang="zh-TW" altLang="en-US"/>
          </a:p>
        </p:txBody>
      </p:sp>
    </p:spTree>
    <p:extLst>
      <p:ext uri="{BB962C8B-B14F-4D97-AF65-F5344CB8AC3E}">
        <p14:creationId xmlns:p14="http://schemas.microsoft.com/office/powerpoint/2010/main" val="6744451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260350"/>
            <a:ext cx="8001000" cy="792163"/>
          </a:xfrm>
        </p:spPr>
        <p:txBody>
          <a:bodyPr/>
          <a:lstStyle/>
          <a:p>
            <a:pPr>
              <a:defRPr/>
            </a:pPr>
            <a:r>
              <a:rPr lang="zh-TW" altLang="en-US" sz="3600" dirty="0">
                <a:latin typeface="標楷體" panose="03000509000000000000" pitchFamily="65" charset="-120"/>
                <a:ea typeface="標楷體" panose="03000509000000000000" pitchFamily="65" charset="-120"/>
              </a:rPr>
              <a:t>函數關係</a:t>
            </a:r>
            <a:endParaRPr lang="en-US" altLang="zh-TW" sz="3600" dirty="0" smtClean="0">
              <a:latin typeface="Times New Roman" pitchFamily="18" charset="0"/>
            </a:endParaRPr>
          </a:p>
        </p:txBody>
      </p:sp>
      <p:sp>
        <p:nvSpPr>
          <p:cNvPr id="9219" name="Rectangle 3"/>
          <p:cNvSpPr>
            <a:spLocks noGrp="1" noChangeArrowheads="1"/>
          </p:cNvSpPr>
          <p:nvPr>
            <p:ph type="body" idx="4294967295"/>
          </p:nvPr>
        </p:nvSpPr>
        <p:spPr>
          <a:xfrm>
            <a:off x="539750" y="1341438"/>
            <a:ext cx="8215313" cy="609600"/>
          </a:xfrm>
          <a:prstGeom prst="rect">
            <a:avLst/>
          </a:prstGeom>
        </p:spPr>
        <p:txBody>
          <a:bodyPr/>
          <a:lstStyle/>
          <a:p>
            <a:pPr eaLnBrk="1" hangingPunct="1">
              <a:defRPr/>
            </a:pPr>
            <a:r>
              <a:rPr lang="zh-TW" altLang="en-US" sz="2400" dirty="0" smtClean="0">
                <a:latin typeface="標楷體" panose="03000509000000000000" pitchFamily="65" charset="-120"/>
                <a:ea typeface="標楷體" panose="03000509000000000000" pitchFamily="65" charset="-120"/>
              </a:rPr>
              <a:t>然而，你只能做有限次數觀測</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取樣</a:t>
            </a:r>
            <a:r>
              <a:rPr lang="en-US" altLang="zh-TW" sz="2400" dirty="0" smtClean="0">
                <a:latin typeface="標楷體" panose="03000509000000000000" pitchFamily="65" charset="-120"/>
                <a:ea typeface="標楷體" panose="03000509000000000000" pitchFamily="65" charset="-120"/>
              </a:rPr>
              <a:t>)……</a:t>
            </a:r>
          </a:p>
        </p:txBody>
      </p:sp>
      <p:sp>
        <p:nvSpPr>
          <p:cNvPr id="24580" name="Line 4"/>
          <p:cNvSpPr>
            <a:spLocks noChangeShapeType="1"/>
          </p:cNvSpPr>
          <p:nvPr/>
        </p:nvSpPr>
        <p:spPr bwMode="auto">
          <a:xfrm>
            <a:off x="2411413" y="558958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4581" name="Line 5"/>
          <p:cNvSpPr>
            <a:spLocks noChangeShapeType="1"/>
          </p:cNvSpPr>
          <p:nvPr/>
        </p:nvSpPr>
        <p:spPr bwMode="auto">
          <a:xfrm rot="-5400000">
            <a:off x="1042988" y="422116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4582" name="Freeform 6"/>
          <p:cNvSpPr>
            <a:spLocks/>
          </p:cNvSpPr>
          <p:nvPr/>
        </p:nvSpPr>
        <p:spPr bwMode="auto">
          <a:xfrm>
            <a:off x="2987675" y="3487738"/>
            <a:ext cx="3168650" cy="1597025"/>
          </a:xfrm>
          <a:custGeom>
            <a:avLst/>
            <a:gdLst>
              <a:gd name="T0" fmla="*/ 0 w 1996"/>
              <a:gd name="T1" fmla="*/ 1597025 h 1006"/>
              <a:gd name="T2" fmla="*/ 360363 w 1996"/>
              <a:gd name="T3" fmla="*/ 949325 h 1006"/>
              <a:gd name="T4" fmla="*/ 1152525 w 1996"/>
              <a:gd name="T5" fmla="*/ 301625 h 1006"/>
              <a:gd name="T6" fmla="*/ 2232025 w 1996"/>
              <a:gd name="T7" fmla="*/ 12700 h 1006"/>
              <a:gd name="T8" fmla="*/ 3168650 w 1996"/>
              <a:gd name="T9" fmla="*/ 228600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4583" name="Text Box 7"/>
          <p:cNvSpPr txBox="1">
            <a:spLocks noChangeArrowheads="1"/>
          </p:cNvSpPr>
          <p:nvPr/>
        </p:nvSpPr>
        <p:spPr bwMode="auto">
          <a:xfrm>
            <a:off x="6877050" y="53371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24584" name="Text Box 8"/>
          <p:cNvSpPr txBox="1">
            <a:spLocks noChangeArrowheads="1"/>
          </p:cNvSpPr>
          <p:nvPr/>
        </p:nvSpPr>
        <p:spPr bwMode="auto">
          <a:xfrm>
            <a:off x="2268538" y="23495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24585" name="Oval 9"/>
          <p:cNvSpPr>
            <a:spLocks noChangeArrowheads="1"/>
          </p:cNvSpPr>
          <p:nvPr/>
        </p:nvSpPr>
        <p:spPr bwMode="auto">
          <a:xfrm>
            <a:off x="3016250" y="481171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4586" name="Oval 10"/>
          <p:cNvSpPr>
            <a:spLocks noChangeArrowheads="1"/>
          </p:cNvSpPr>
          <p:nvPr/>
        </p:nvSpPr>
        <p:spPr bwMode="auto">
          <a:xfrm>
            <a:off x="3348038" y="42926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4587" name="Oval 11"/>
          <p:cNvSpPr>
            <a:spLocks noChangeArrowheads="1"/>
          </p:cNvSpPr>
          <p:nvPr/>
        </p:nvSpPr>
        <p:spPr bwMode="auto">
          <a:xfrm>
            <a:off x="3708400" y="3933825"/>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4588" name="Oval 12"/>
          <p:cNvSpPr>
            <a:spLocks noChangeArrowheads="1"/>
          </p:cNvSpPr>
          <p:nvPr/>
        </p:nvSpPr>
        <p:spPr bwMode="auto">
          <a:xfrm>
            <a:off x="4240213" y="36449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4589" name="Oval 13"/>
          <p:cNvSpPr>
            <a:spLocks noChangeArrowheads="1"/>
          </p:cNvSpPr>
          <p:nvPr/>
        </p:nvSpPr>
        <p:spPr bwMode="auto">
          <a:xfrm>
            <a:off x="5003800" y="344328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4590" name="Oval 14"/>
          <p:cNvSpPr>
            <a:spLocks noChangeArrowheads="1"/>
          </p:cNvSpPr>
          <p:nvPr/>
        </p:nvSpPr>
        <p:spPr bwMode="auto">
          <a:xfrm>
            <a:off x="5795963" y="35433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 name="日期版面配置區 1"/>
          <p:cNvSpPr>
            <a:spLocks noGrp="1"/>
          </p:cNvSpPr>
          <p:nvPr>
            <p:ph type="dt" sz="half" idx="10"/>
          </p:nvPr>
        </p:nvSpPr>
        <p:spPr/>
        <p:txBody>
          <a:bodyPr/>
          <a:lstStyle/>
          <a:p>
            <a:fld id="{6C279A42-FB0B-4528-A2D0-1A327CF84921}"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69</a:t>
            </a:fld>
            <a:endParaRPr lang="zh-TW" altLang="en-US"/>
          </a:p>
        </p:txBody>
      </p:sp>
    </p:spTree>
    <p:extLst>
      <p:ext uri="{BB962C8B-B14F-4D97-AF65-F5344CB8AC3E}">
        <p14:creationId xmlns:p14="http://schemas.microsoft.com/office/powerpoint/2010/main" val="88771474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188640"/>
            <a:ext cx="7924800" cy="796950"/>
          </a:xfrm>
        </p:spPr>
        <p:txBody>
          <a:bodyPr/>
          <a:lstStyle/>
          <a:p>
            <a:r>
              <a:rPr lang="zh-TW" altLang="en-US" sz="3600" dirty="0">
                <a:latin typeface="標楷體" panose="03000509000000000000" pitchFamily="65" charset="-120"/>
                <a:ea typeface="標楷體" panose="03000509000000000000" pitchFamily="65" charset="-120"/>
              </a:rPr>
              <a:t>取樣問題再探討</a:t>
            </a:r>
          </a:p>
        </p:txBody>
      </p:sp>
      <p:sp>
        <p:nvSpPr>
          <p:cNvPr id="3" name="內容版面配置區 2"/>
          <p:cNvSpPr>
            <a:spLocks noGrp="1"/>
          </p:cNvSpPr>
          <p:nvPr>
            <p:ph sz="quarter" idx="13"/>
          </p:nvPr>
        </p:nvSpPr>
        <p:spPr>
          <a:xfrm>
            <a:off x="609600" y="1268760"/>
            <a:ext cx="7924800" cy="5040560"/>
          </a:xfrm>
        </p:spPr>
        <p:txBody>
          <a:bodyPr>
            <a:norm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當取樣數越多時，所得的值會越</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接近</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真實</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的值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降低統計誤差</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取樣</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次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應該</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比</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次接近真實的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值</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取樣不能偏頗，否則數據可能無意義，或需更進一步處理</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如上述男女比例問題</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，如取樣</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對象為</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陸軍</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旅，取得的數字可能為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100:1</a:t>
            </a: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此稱之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selection effect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，或取樣的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bias</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此數字不能代表全台男女比例。</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此數字無</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用，或必須取得其他數字</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如男女進入軍隊的比例</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，再經分析後才能估算全台男女比例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圖片 3"/>
          <p:cNvPicPr>
            <a:picLocks noChangeAspect="1"/>
          </p:cNvPicPr>
          <p:nvPr/>
        </p:nvPicPr>
        <p:blipFill>
          <a:blip r:embed="rId2"/>
          <a:stretch>
            <a:fillRect/>
          </a:stretch>
        </p:blipFill>
        <p:spPr>
          <a:xfrm>
            <a:off x="4932040" y="283045"/>
            <a:ext cx="1511351" cy="985715"/>
          </a:xfrm>
          <a:prstGeom prst="rect">
            <a:avLst/>
          </a:prstGeom>
        </p:spPr>
      </p:pic>
      <p:sp>
        <p:nvSpPr>
          <p:cNvPr id="5" name="日期版面配置區 4"/>
          <p:cNvSpPr>
            <a:spLocks noGrp="1"/>
          </p:cNvSpPr>
          <p:nvPr>
            <p:ph type="dt" sz="half" idx="10"/>
          </p:nvPr>
        </p:nvSpPr>
        <p:spPr/>
        <p:txBody>
          <a:bodyPr/>
          <a:lstStyle/>
          <a:p>
            <a:fld id="{69DC49FF-E758-4B1D-8252-D8FA0B8FEF02}"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7" name="投影片編號版面配置區 6"/>
          <p:cNvSpPr>
            <a:spLocks noGrp="1"/>
          </p:cNvSpPr>
          <p:nvPr>
            <p:ph type="sldNum" sz="quarter" idx="12"/>
          </p:nvPr>
        </p:nvSpPr>
        <p:spPr/>
        <p:txBody>
          <a:bodyPr/>
          <a:lstStyle/>
          <a:p>
            <a:fld id="{38A5F2AF-A334-42F2-9F77-00EB03103450}" type="slidenum">
              <a:rPr lang="zh-TW" altLang="en-US" smtClean="0"/>
              <a:t>7</a:t>
            </a:fld>
            <a:endParaRPr lang="zh-TW" altLang="en-US"/>
          </a:p>
        </p:txBody>
      </p:sp>
    </p:spTree>
    <p:extLst>
      <p:ext uri="{BB962C8B-B14F-4D97-AF65-F5344CB8AC3E}">
        <p14:creationId xmlns:p14="http://schemas.microsoft.com/office/powerpoint/2010/main" val="19455289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106363"/>
            <a:ext cx="8001000" cy="801687"/>
          </a:xfrm>
        </p:spPr>
        <p:txBody>
          <a:bodyPr/>
          <a:lstStyle/>
          <a:p>
            <a:pPr>
              <a:defRPr/>
            </a:pPr>
            <a:r>
              <a:rPr lang="zh-TW" altLang="en-US" sz="3600" dirty="0">
                <a:latin typeface="標楷體" panose="03000509000000000000" pitchFamily="65" charset="-120"/>
                <a:ea typeface="標楷體" panose="03000509000000000000" pitchFamily="65" charset="-120"/>
              </a:rPr>
              <a:t>函數關係</a:t>
            </a:r>
            <a:endParaRPr lang="en-US" altLang="zh-TW" sz="3600" dirty="0" smtClean="0">
              <a:latin typeface="Times New Roman" pitchFamily="18" charset="0"/>
            </a:endParaRPr>
          </a:p>
        </p:txBody>
      </p:sp>
      <p:sp>
        <p:nvSpPr>
          <p:cNvPr id="10243" name="Rectangle 3"/>
          <p:cNvSpPr>
            <a:spLocks noGrp="1" noChangeArrowheads="1"/>
          </p:cNvSpPr>
          <p:nvPr>
            <p:ph type="body" idx="4294967295"/>
          </p:nvPr>
        </p:nvSpPr>
        <p:spPr>
          <a:xfrm>
            <a:off x="533400" y="1524000"/>
            <a:ext cx="8001000" cy="536575"/>
          </a:xfrm>
          <a:prstGeom prst="rect">
            <a:avLst/>
          </a:prstGeom>
        </p:spPr>
        <p:txBody>
          <a:bodyPr/>
          <a:lstStyle/>
          <a:p>
            <a:pPr eaLnBrk="1" hangingPunct="1">
              <a:defRPr/>
            </a:pPr>
            <a:r>
              <a:rPr lang="zh-TW" altLang="en-US" sz="2400" dirty="0" smtClean="0">
                <a:latin typeface="標楷體" panose="03000509000000000000" pitchFamily="65" charset="-120"/>
                <a:ea typeface="標楷體" panose="03000509000000000000" pitchFamily="65" charset="-120"/>
              </a:rPr>
              <a:t>沒有</a:t>
            </a:r>
            <a:r>
              <a:rPr lang="zh-TW" altLang="en-US" sz="2400" dirty="0">
                <a:latin typeface="標楷體" panose="03000509000000000000" pitchFamily="65" charset="-120"/>
                <a:ea typeface="標楷體" panose="03000509000000000000" pitchFamily="65" charset="-120"/>
              </a:rPr>
              <a:t>量</a:t>
            </a:r>
            <a:r>
              <a:rPr lang="zh-TW" altLang="en-US" sz="2400" dirty="0" smtClean="0">
                <a:latin typeface="標楷體" panose="03000509000000000000" pitchFamily="65" charset="-120"/>
                <a:ea typeface="標楷體" panose="03000509000000000000" pitchFamily="65" charset="-120"/>
              </a:rPr>
              <a:t>測無誤差，所以</a:t>
            </a:r>
            <a:r>
              <a:rPr lang="zh-TW" altLang="en-US" sz="2400" dirty="0">
                <a:latin typeface="標楷體" panose="03000509000000000000" pitchFamily="65" charset="-120"/>
                <a:ea typeface="標楷體" panose="03000509000000000000" pitchFamily="65" charset="-120"/>
              </a:rPr>
              <a:t>加</a:t>
            </a:r>
            <a:r>
              <a:rPr lang="zh-TW" altLang="en-US" sz="2400" dirty="0" smtClean="0">
                <a:latin typeface="標楷體" panose="03000509000000000000" pitchFamily="65" charset="-120"/>
                <a:ea typeface="標楷體" panose="03000509000000000000" pitchFamily="65" charset="-120"/>
              </a:rPr>
              <a:t>進誤差</a:t>
            </a:r>
            <a:r>
              <a:rPr lang="en-US" altLang="zh-TW" sz="2400" dirty="0" smtClean="0">
                <a:latin typeface="標楷體" panose="03000509000000000000" pitchFamily="65" charset="-120"/>
                <a:ea typeface="標楷體" panose="03000509000000000000" pitchFamily="65" charset="-120"/>
              </a:rPr>
              <a:t>…..</a:t>
            </a:r>
          </a:p>
        </p:txBody>
      </p:sp>
      <p:sp>
        <p:nvSpPr>
          <p:cNvPr id="25604" name="Rectangle 4"/>
          <p:cNvSpPr>
            <a:spLocks noChangeArrowheads="1"/>
          </p:cNvSpPr>
          <p:nvPr/>
        </p:nvSpPr>
        <p:spPr bwMode="auto">
          <a:xfrm>
            <a:off x="571500" y="6021388"/>
            <a:ext cx="80010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FontTx/>
              <a:buChar char="•"/>
            </a:pPr>
            <a:r>
              <a:rPr lang="zh-TW" altLang="en-US" sz="2400" dirty="0" smtClean="0">
                <a:latin typeface="標楷體" panose="03000509000000000000" pitchFamily="65" charset="-120"/>
                <a:ea typeface="標楷體" panose="03000509000000000000" pitchFamily="65" charset="-120"/>
              </a:rPr>
              <a:t>然而這不切實際，誤差不</a:t>
            </a:r>
            <a:r>
              <a:rPr lang="zh-TW" altLang="en-US" sz="2400" dirty="0">
                <a:latin typeface="標楷體" panose="03000509000000000000" pitchFamily="65" charset="-120"/>
                <a:ea typeface="標楷體" panose="03000509000000000000" pitchFamily="65" charset="-120"/>
              </a:rPr>
              <a:t>是</a:t>
            </a:r>
            <a:r>
              <a:rPr lang="zh-TW" altLang="en-US" sz="2400" dirty="0" smtClean="0">
                <a:latin typeface="標楷體" panose="03000509000000000000" pitchFamily="65" charset="-120"/>
                <a:ea typeface="標楷體" panose="03000509000000000000" pitchFamily="65" charset="-120"/>
              </a:rPr>
              <a:t>加根棍子就成的</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p:txBody>
      </p:sp>
      <p:sp>
        <p:nvSpPr>
          <p:cNvPr id="25605" name="Line 5"/>
          <p:cNvSpPr>
            <a:spLocks noChangeShapeType="1"/>
          </p:cNvSpPr>
          <p:nvPr/>
        </p:nvSpPr>
        <p:spPr bwMode="auto">
          <a:xfrm>
            <a:off x="2411413" y="558958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5606" name="Line 6"/>
          <p:cNvSpPr>
            <a:spLocks noChangeShapeType="1"/>
          </p:cNvSpPr>
          <p:nvPr/>
        </p:nvSpPr>
        <p:spPr bwMode="auto">
          <a:xfrm rot="-5400000">
            <a:off x="1042988" y="422116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5607" name="Freeform 7"/>
          <p:cNvSpPr>
            <a:spLocks/>
          </p:cNvSpPr>
          <p:nvPr/>
        </p:nvSpPr>
        <p:spPr bwMode="auto">
          <a:xfrm>
            <a:off x="2987675" y="3487738"/>
            <a:ext cx="3168650" cy="1597025"/>
          </a:xfrm>
          <a:custGeom>
            <a:avLst/>
            <a:gdLst>
              <a:gd name="T0" fmla="*/ 0 w 1996"/>
              <a:gd name="T1" fmla="*/ 1597025 h 1006"/>
              <a:gd name="T2" fmla="*/ 360363 w 1996"/>
              <a:gd name="T3" fmla="*/ 949325 h 1006"/>
              <a:gd name="T4" fmla="*/ 1152525 w 1996"/>
              <a:gd name="T5" fmla="*/ 301625 h 1006"/>
              <a:gd name="T6" fmla="*/ 2232025 w 1996"/>
              <a:gd name="T7" fmla="*/ 12700 h 1006"/>
              <a:gd name="T8" fmla="*/ 3168650 w 1996"/>
              <a:gd name="T9" fmla="*/ 228600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5608" name="Text Box 8"/>
          <p:cNvSpPr txBox="1">
            <a:spLocks noChangeArrowheads="1"/>
          </p:cNvSpPr>
          <p:nvPr/>
        </p:nvSpPr>
        <p:spPr bwMode="auto">
          <a:xfrm>
            <a:off x="6877050" y="53371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25609" name="Text Box 9"/>
          <p:cNvSpPr txBox="1">
            <a:spLocks noChangeArrowheads="1"/>
          </p:cNvSpPr>
          <p:nvPr/>
        </p:nvSpPr>
        <p:spPr bwMode="auto">
          <a:xfrm>
            <a:off x="2268538" y="23495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25610" name="Oval 10"/>
          <p:cNvSpPr>
            <a:spLocks noChangeArrowheads="1"/>
          </p:cNvSpPr>
          <p:nvPr/>
        </p:nvSpPr>
        <p:spPr bwMode="auto">
          <a:xfrm>
            <a:off x="3016250" y="481171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5611" name="Oval 11"/>
          <p:cNvSpPr>
            <a:spLocks noChangeArrowheads="1"/>
          </p:cNvSpPr>
          <p:nvPr/>
        </p:nvSpPr>
        <p:spPr bwMode="auto">
          <a:xfrm>
            <a:off x="3348038" y="42926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5612" name="Oval 12"/>
          <p:cNvSpPr>
            <a:spLocks noChangeArrowheads="1"/>
          </p:cNvSpPr>
          <p:nvPr/>
        </p:nvSpPr>
        <p:spPr bwMode="auto">
          <a:xfrm>
            <a:off x="3708400" y="3933825"/>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5613" name="Oval 13"/>
          <p:cNvSpPr>
            <a:spLocks noChangeArrowheads="1"/>
          </p:cNvSpPr>
          <p:nvPr/>
        </p:nvSpPr>
        <p:spPr bwMode="auto">
          <a:xfrm>
            <a:off x="4240213" y="36449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5614" name="Oval 14"/>
          <p:cNvSpPr>
            <a:spLocks noChangeArrowheads="1"/>
          </p:cNvSpPr>
          <p:nvPr/>
        </p:nvSpPr>
        <p:spPr bwMode="auto">
          <a:xfrm>
            <a:off x="5003800" y="344328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5615" name="Oval 15"/>
          <p:cNvSpPr>
            <a:spLocks noChangeArrowheads="1"/>
          </p:cNvSpPr>
          <p:nvPr/>
        </p:nvSpPr>
        <p:spPr bwMode="auto">
          <a:xfrm>
            <a:off x="5795963" y="35433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25616" name="Group 22"/>
          <p:cNvGrpSpPr>
            <a:grpSpLocks/>
          </p:cNvGrpSpPr>
          <p:nvPr/>
        </p:nvGrpSpPr>
        <p:grpSpPr bwMode="auto">
          <a:xfrm>
            <a:off x="3030538" y="4652963"/>
            <a:ext cx="144462" cy="431800"/>
            <a:chOff x="975" y="2795"/>
            <a:chExt cx="91" cy="272"/>
          </a:xfrm>
        </p:grpSpPr>
        <p:sp>
          <p:nvSpPr>
            <p:cNvPr id="25637" name="Line 18"/>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38" name="Line 20"/>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39" name="Line 21"/>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5617" name="Group 23"/>
          <p:cNvGrpSpPr>
            <a:grpSpLocks/>
          </p:cNvGrpSpPr>
          <p:nvPr/>
        </p:nvGrpSpPr>
        <p:grpSpPr bwMode="auto">
          <a:xfrm>
            <a:off x="3348038" y="4149725"/>
            <a:ext cx="144462" cy="431800"/>
            <a:chOff x="975" y="2795"/>
            <a:chExt cx="91" cy="272"/>
          </a:xfrm>
        </p:grpSpPr>
        <p:sp>
          <p:nvSpPr>
            <p:cNvPr id="25634" name="Line 24"/>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35" name="Line 25"/>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36" name="Line 26"/>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5618" name="Group 27"/>
          <p:cNvGrpSpPr>
            <a:grpSpLocks/>
          </p:cNvGrpSpPr>
          <p:nvPr/>
        </p:nvGrpSpPr>
        <p:grpSpPr bwMode="auto">
          <a:xfrm>
            <a:off x="3722688" y="3787775"/>
            <a:ext cx="144462" cy="431800"/>
            <a:chOff x="975" y="2795"/>
            <a:chExt cx="91" cy="272"/>
          </a:xfrm>
        </p:grpSpPr>
        <p:sp>
          <p:nvSpPr>
            <p:cNvPr id="25631" name="Line 28"/>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32" name="Line 29"/>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33" name="Line 30"/>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5619" name="Group 31"/>
          <p:cNvGrpSpPr>
            <a:grpSpLocks/>
          </p:cNvGrpSpPr>
          <p:nvPr/>
        </p:nvGrpSpPr>
        <p:grpSpPr bwMode="auto">
          <a:xfrm>
            <a:off x="4254500" y="3500438"/>
            <a:ext cx="144463" cy="431800"/>
            <a:chOff x="975" y="2795"/>
            <a:chExt cx="91" cy="272"/>
          </a:xfrm>
        </p:grpSpPr>
        <p:sp>
          <p:nvSpPr>
            <p:cNvPr id="25628" name="Line 32"/>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9" name="Line 33"/>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30" name="Line 34"/>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5620" name="Group 35"/>
          <p:cNvGrpSpPr>
            <a:grpSpLocks/>
          </p:cNvGrpSpPr>
          <p:nvPr/>
        </p:nvGrpSpPr>
        <p:grpSpPr bwMode="auto">
          <a:xfrm>
            <a:off x="5003800" y="3284538"/>
            <a:ext cx="144463" cy="431800"/>
            <a:chOff x="975" y="2795"/>
            <a:chExt cx="91" cy="272"/>
          </a:xfrm>
        </p:grpSpPr>
        <p:sp>
          <p:nvSpPr>
            <p:cNvPr id="25625" name="Line 3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6" name="Line 3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7" name="Line 3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5621" name="Group 39"/>
          <p:cNvGrpSpPr>
            <a:grpSpLocks/>
          </p:cNvGrpSpPr>
          <p:nvPr/>
        </p:nvGrpSpPr>
        <p:grpSpPr bwMode="auto">
          <a:xfrm>
            <a:off x="5810250" y="3429000"/>
            <a:ext cx="144463" cy="431800"/>
            <a:chOff x="975" y="2795"/>
            <a:chExt cx="91" cy="272"/>
          </a:xfrm>
        </p:grpSpPr>
        <p:sp>
          <p:nvSpPr>
            <p:cNvPr id="25622" name="Line 40"/>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3" name="Line 41"/>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5624" name="Line 42"/>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 name="日期版面配置區 1"/>
          <p:cNvSpPr>
            <a:spLocks noGrp="1"/>
          </p:cNvSpPr>
          <p:nvPr>
            <p:ph type="dt" sz="half" idx="10"/>
          </p:nvPr>
        </p:nvSpPr>
        <p:spPr/>
        <p:txBody>
          <a:bodyPr/>
          <a:lstStyle/>
          <a:p>
            <a:fld id="{A7126729-5C0E-46C5-A411-7A3B0C7D3363}"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70</a:t>
            </a:fld>
            <a:endParaRPr lang="zh-TW" altLang="en-US"/>
          </a:p>
        </p:txBody>
      </p:sp>
    </p:spTree>
    <p:extLst>
      <p:ext uri="{BB962C8B-B14F-4D97-AF65-F5344CB8AC3E}">
        <p14:creationId xmlns:p14="http://schemas.microsoft.com/office/powerpoint/2010/main" val="33999743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06363"/>
            <a:ext cx="8001000" cy="946150"/>
          </a:xfrm>
        </p:spPr>
        <p:txBody>
          <a:bodyPr/>
          <a:lstStyle/>
          <a:p>
            <a:pPr>
              <a:defRPr/>
            </a:pPr>
            <a:r>
              <a:rPr lang="zh-TW" altLang="en-US" sz="3600" dirty="0">
                <a:latin typeface="標楷體" panose="03000509000000000000" pitchFamily="65" charset="-120"/>
                <a:ea typeface="標楷體" panose="03000509000000000000" pitchFamily="65" charset="-120"/>
              </a:rPr>
              <a:t>函數關係</a:t>
            </a:r>
            <a:endParaRPr lang="en-US" altLang="zh-TW" sz="3600" dirty="0" smtClean="0">
              <a:latin typeface="Times New Roman" pitchFamily="18" charset="0"/>
            </a:endParaRPr>
          </a:p>
        </p:txBody>
      </p:sp>
      <p:sp>
        <p:nvSpPr>
          <p:cNvPr id="11267" name="Rectangle 3"/>
          <p:cNvSpPr>
            <a:spLocks noGrp="1" noChangeArrowheads="1"/>
          </p:cNvSpPr>
          <p:nvPr>
            <p:ph type="body" idx="4294967295"/>
          </p:nvPr>
        </p:nvSpPr>
        <p:spPr>
          <a:xfrm>
            <a:off x="571500" y="1268413"/>
            <a:ext cx="8001000" cy="681037"/>
          </a:xfrm>
          <a:prstGeom prst="rect">
            <a:avLst/>
          </a:prstGeom>
        </p:spPr>
        <p:txBody>
          <a:bodyPr/>
          <a:lstStyle/>
          <a:p>
            <a:pPr eaLnBrk="1" hangingPunct="1">
              <a:defRPr/>
            </a:pPr>
            <a:r>
              <a:rPr lang="zh-TW" altLang="en-US" sz="2400" dirty="0" smtClean="0">
                <a:latin typeface="標楷體" panose="03000509000000000000" pitchFamily="65" charset="-120"/>
                <a:ea typeface="標楷體" panose="03000509000000000000" pitchFamily="65" charset="-120"/>
              </a:rPr>
              <a:t>這難起來比較合理</a:t>
            </a:r>
            <a:r>
              <a:rPr lang="en-US" altLang="zh-TW" sz="2400" dirty="0" smtClean="0">
                <a:latin typeface="標楷體" panose="03000509000000000000" pitchFamily="65" charset="-120"/>
                <a:ea typeface="標楷體" panose="03000509000000000000" pitchFamily="65" charset="-120"/>
              </a:rPr>
              <a:t>……</a:t>
            </a:r>
          </a:p>
        </p:txBody>
      </p:sp>
      <p:sp>
        <p:nvSpPr>
          <p:cNvPr id="26628" name="Line 4"/>
          <p:cNvSpPr>
            <a:spLocks noChangeShapeType="1"/>
          </p:cNvSpPr>
          <p:nvPr/>
        </p:nvSpPr>
        <p:spPr bwMode="auto">
          <a:xfrm>
            <a:off x="2411413" y="558958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6629" name="Line 5"/>
          <p:cNvSpPr>
            <a:spLocks noChangeShapeType="1"/>
          </p:cNvSpPr>
          <p:nvPr/>
        </p:nvSpPr>
        <p:spPr bwMode="auto">
          <a:xfrm rot="-5400000">
            <a:off x="1042988" y="422116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6630" name="Freeform 6"/>
          <p:cNvSpPr>
            <a:spLocks/>
          </p:cNvSpPr>
          <p:nvPr/>
        </p:nvSpPr>
        <p:spPr bwMode="auto">
          <a:xfrm>
            <a:off x="2987675" y="3487738"/>
            <a:ext cx="3168650" cy="1597025"/>
          </a:xfrm>
          <a:custGeom>
            <a:avLst/>
            <a:gdLst>
              <a:gd name="T0" fmla="*/ 0 w 1996"/>
              <a:gd name="T1" fmla="*/ 1597025 h 1006"/>
              <a:gd name="T2" fmla="*/ 360363 w 1996"/>
              <a:gd name="T3" fmla="*/ 949325 h 1006"/>
              <a:gd name="T4" fmla="*/ 1152525 w 1996"/>
              <a:gd name="T5" fmla="*/ 301625 h 1006"/>
              <a:gd name="T6" fmla="*/ 2232025 w 1996"/>
              <a:gd name="T7" fmla="*/ 12700 h 1006"/>
              <a:gd name="T8" fmla="*/ 3168650 w 1996"/>
              <a:gd name="T9" fmla="*/ 228600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6631" name="Text Box 7"/>
          <p:cNvSpPr txBox="1">
            <a:spLocks noChangeArrowheads="1"/>
          </p:cNvSpPr>
          <p:nvPr/>
        </p:nvSpPr>
        <p:spPr bwMode="auto">
          <a:xfrm>
            <a:off x="6877050" y="53371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26632" name="Text Box 8"/>
          <p:cNvSpPr txBox="1">
            <a:spLocks noChangeArrowheads="1"/>
          </p:cNvSpPr>
          <p:nvPr/>
        </p:nvSpPr>
        <p:spPr bwMode="auto">
          <a:xfrm>
            <a:off x="2268538" y="23495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26633" name="Oval 9"/>
          <p:cNvSpPr>
            <a:spLocks noChangeArrowheads="1"/>
          </p:cNvSpPr>
          <p:nvPr/>
        </p:nvSpPr>
        <p:spPr bwMode="auto">
          <a:xfrm>
            <a:off x="3016250" y="457993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4" name="Oval 10"/>
          <p:cNvSpPr>
            <a:spLocks noChangeArrowheads="1"/>
          </p:cNvSpPr>
          <p:nvPr/>
        </p:nvSpPr>
        <p:spPr bwMode="auto">
          <a:xfrm>
            <a:off x="3348038" y="393382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5" name="Oval 11"/>
          <p:cNvSpPr>
            <a:spLocks noChangeArrowheads="1"/>
          </p:cNvSpPr>
          <p:nvPr/>
        </p:nvSpPr>
        <p:spPr bwMode="auto">
          <a:xfrm>
            <a:off x="3708400" y="3860800"/>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6" name="Oval 12"/>
          <p:cNvSpPr>
            <a:spLocks noChangeArrowheads="1"/>
          </p:cNvSpPr>
          <p:nvPr/>
        </p:nvSpPr>
        <p:spPr bwMode="auto">
          <a:xfrm>
            <a:off x="4240213" y="371633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7" name="Oval 13"/>
          <p:cNvSpPr>
            <a:spLocks noChangeArrowheads="1"/>
          </p:cNvSpPr>
          <p:nvPr/>
        </p:nvSpPr>
        <p:spPr bwMode="auto">
          <a:xfrm>
            <a:off x="5003800" y="378936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8" name="Oval 14"/>
          <p:cNvSpPr>
            <a:spLocks noChangeArrowheads="1"/>
          </p:cNvSpPr>
          <p:nvPr/>
        </p:nvSpPr>
        <p:spPr bwMode="auto">
          <a:xfrm>
            <a:off x="5795963" y="36449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26639" name="Group 15"/>
          <p:cNvGrpSpPr>
            <a:grpSpLocks/>
          </p:cNvGrpSpPr>
          <p:nvPr/>
        </p:nvGrpSpPr>
        <p:grpSpPr bwMode="auto">
          <a:xfrm>
            <a:off x="3030538" y="4437063"/>
            <a:ext cx="144462" cy="431800"/>
            <a:chOff x="975" y="2795"/>
            <a:chExt cx="91" cy="272"/>
          </a:xfrm>
        </p:grpSpPr>
        <p:sp>
          <p:nvSpPr>
            <p:cNvPr id="26660" name="Line 1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61" name="Line 1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62" name="Line 1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0" name="Group 19"/>
          <p:cNvGrpSpPr>
            <a:grpSpLocks/>
          </p:cNvGrpSpPr>
          <p:nvPr/>
        </p:nvGrpSpPr>
        <p:grpSpPr bwMode="auto">
          <a:xfrm>
            <a:off x="3348038" y="3789363"/>
            <a:ext cx="144462" cy="431800"/>
            <a:chOff x="975" y="2795"/>
            <a:chExt cx="91" cy="272"/>
          </a:xfrm>
        </p:grpSpPr>
        <p:sp>
          <p:nvSpPr>
            <p:cNvPr id="26657" name="Line 20"/>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8" name="Line 21"/>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9" name="Line 22"/>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1" name="Group 23"/>
          <p:cNvGrpSpPr>
            <a:grpSpLocks/>
          </p:cNvGrpSpPr>
          <p:nvPr/>
        </p:nvGrpSpPr>
        <p:grpSpPr bwMode="auto">
          <a:xfrm>
            <a:off x="3722688" y="3717925"/>
            <a:ext cx="144462" cy="431800"/>
            <a:chOff x="975" y="2795"/>
            <a:chExt cx="91" cy="272"/>
          </a:xfrm>
        </p:grpSpPr>
        <p:sp>
          <p:nvSpPr>
            <p:cNvPr id="26654" name="Line 24"/>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5" name="Line 25"/>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6" name="Line 26"/>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2" name="Group 27"/>
          <p:cNvGrpSpPr>
            <a:grpSpLocks/>
          </p:cNvGrpSpPr>
          <p:nvPr/>
        </p:nvGrpSpPr>
        <p:grpSpPr bwMode="auto">
          <a:xfrm>
            <a:off x="4254500" y="3573463"/>
            <a:ext cx="144463" cy="431800"/>
            <a:chOff x="975" y="2795"/>
            <a:chExt cx="91" cy="272"/>
          </a:xfrm>
        </p:grpSpPr>
        <p:sp>
          <p:nvSpPr>
            <p:cNvPr id="26651" name="Line 28"/>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2" name="Line 29"/>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3" name="Line 30"/>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3" name="Group 31"/>
          <p:cNvGrpSpPr>
            <a:grpSpLocks/>
          </p:cNvGrpSpPr>
          <p:nvPr/>
        </p:nvGrpSpPr>
        <p:grpSpPr bwMode="auto">
          <a:xfrm>
            <a:off x="5003800" y="3644900"/>
            <a:ext cx="144463" cy="431800"/>
            <a:chOff x="975" y="2795"/>
            <a:chExt cx="91" cy="272"/>
          </a:xfrm>
        </p:grpSpPr>
        <p:sp>
          <p:nvSpPr>
            <p:cNvPr id="26648" name="Line 32"/>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49" name="Line 33"/>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0" name="Line 34"/>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4" name="Group 35"/>
          <p:cNvGrpSpPr>
            <a:grpSpLocks/>
          </p:cNvGrpSpPr>
          <p:nvPr/>
        </p:nvGrpSpPr>
        <p:grpSpPr bwMode="auto">
          <a:xfrm>
            <a:off x="5810250" y="3500438"/>
            <a:ext cx="144463" cy="431800"/>
            <a:chOff x="975" y="2795"/>
            <a:chExt cx="91" cy="272"/>
          </a:xfrm>
        </p:grpSpPr>
        <p:sp>
          <p:nvSpPr>
            <p:cNvPr id="26645" name="Line 3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46" name="Line 3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47" name="Line 3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 name="日期版面配置區 1"/>
          <p:cNvSpPr>
            <a:spLocks noGrp="1"/>
          </p:cNvSpPr>
          <p:nvPr>
            <p:ph type="dt" sz="half" idx="10"/>
          </p:nvPr>
        </p:nvSpPr>
        <p:spPr/>
        <p:txBody>
          <a:bodyPr/>
          <a:lstStyle/>
          <a:p>
            <a:fld id="{F0BEFA69-2304-482A-B473-CBE5CEE75B0D}"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71</a:t>
            </a:fld>
            <a:endParaRPr lang="zh-TW" altLang="en-US"/>
          </a:p>
        </p:txBody>
      </p:sp>
    </p:spTree>
    <p:extLst>
      <p:ext uri="{BB962C8B-B14F-4D97-AF65-F5344CB8AC3E}">
        <p14:creationId xmlns:p14="http://schemas.microsoft.com/office/powerpoint/2010/main" val="1012835331"/>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06363"/>
            <a:ext cx="8001000" cy="874712"/>
          </a:xfrm>
        </p:spPr>
        <p:txBody>
          <a:bodyPr/>
          <a:lstStyle/>
          <a:p>
            <a:pPr>
              <a:defRPr/>
            </a:pPr>
            <a:r>
              <a:rPr lang="zh-TW" altLang="en-US" sz="3600" dirty="0">
                <a:latin typeface="標楷體" panose="03000509000000000000" pitchFamily="65" charset="-120"/>
                <a:ea typeface="標楷體" panose="03000509000000000000" pitchFamily="65" charset="-120"/>
              </a:rPr>
              <a:t>函數關係</a:t>
            </a:r>
            <a:endParaRPr lang="en-US" altLang="zh-TW" sz="3600" dirty="0" smtClean="0">
              <a:latin typeface="Times New Roman" pitchFamily="18" charset="0"/>
            </a:endParaRPr>
          </a:p>
        </p:txBody>
      </p:sp>
      <p:sp>
        <p:nvSpPr>
          <p:cNvPr id="12291" name="Rectangle 3"/>
          <p:cNvSpPr>
            <a:spLocks noGrp="1" noChangeArrowheads="1"/>
          </p:cNvSpPr>
          <p:nvPr>
            <p:ph type="body" idx="4294967295"/>
          </p:nvPr>
        </p:nvSpPr>
        <p:spPr>
          <a:xfrm>
            <a:off x="571500" y="1268413"/>
            <a:ext cx="8001000" cy="896937"/>
          </a:xfrm>
          <a:prstGeom prst="rect">
            <a:avLst/>
          </a:prstGeom>
        </p:spPr>
        <p:txBody>
          <a:bodyPr>
            <a:normAutofit lnSpcReduction="10000"/>
          </a:bodyPr>
          <a:lstStyle/>
          <a:p>
            <a:pPr eaLnBrk="1" hangingPunct="1">
              <a:defRPr/>
            </a:pPr>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事實上，你根本不知道這個函數，你所有的只有觀測資料</a:t>
            </a:r>
            <a:r>
              <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rPr>
              <a:t>…..</a:t>
            </a:r>
          </a:p>
          <a:p>
            <a:pPr eaLnBrk="1" hangingPunct="1">
              <a:defRPr/>
            </a:pPr>
            <a:endParaRPr lang="en-US" altLang="zh-TW" sz="2400" dirty="0" smtClean="0">
              <a:latin typeface="Times New Roman" pitchFamily="18" charset="0"/>
            </a:endParaRPr>
          </a:p>
        </p:txBody>
      </p:sp>
      <p:sp>
        <p:nvSpPr>
          <p:cNvPr id="27652" name="Line 4"/>
          <p:cNvSpPr>
            <a:spLocks noChangeShapeType="1"/>
          </p:cNvSpPr>
          <p:nvPr/>
        </p:nvSpPr>
        <p:spPr bwMode="auto">
          <a:xfrm>
            <a:off x="2411413" y="558958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7653" name="Line 5"/>
          <p:cNvSpPr>
            <a:spLocks noChangeShapeType="1"/>
          </p:cNvSpPr>
          <p:nvPr/>
        </p:nvSpPr>
        <p:spPr bwMode="auto">
          <a:xfrm rot="-5400000">
            <a:off x="1042988" y="422116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7654" name="Text Box 7"/>
          <p:cNvSpPr txBox="1">
            <a:spLocks noChangeArrowheads="1"/>
          </p:cNvSpPr>
          <p:nvPr/>
        </p:nvSpPr>
        <p:spPr bwMode="auto">
          <a:xfrm>
            <a:off x="6877050" y="53371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27655" name="Text Box 8"/>
          <p:cNvSpPr txBox="1">
            <a:spLocks noChangeArrowheads="1"/>
          </p:cNvSpPr>
          <p:nvPr/>
        </p:nvSpPr>
        <p:spPr bwMode="auto">
          <a:xfrm>
            <a:off x="2268538" y="23495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27656" name="Oval 9"/>
          <p:cNvSpPr>
            <a:spLocks noChangeArrowheads="1"/>
          </p:cNvSpPr>
          <p:nvPr/>
        </p:nvSpPr>
        <p:spPr bwMode="auto">
          <a:xfrm>
            <a:off x="3016250" y="457993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7657" name="Oval 10"/>
          <p:cNvSpPr>
            <a:spLocks noChangeArrowheads="1"/>
          </p:cNvSpPr>
          <p:nvPr/>
        </p:nvSpPr>
        <p:spPr bwMode="auto">
          <a:xfrm>
            <a:off x="3348038" y="393382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7658" name="Oval 11"/>
          <p:cNvSpPr>
            <a:spLocks noChangeArrowheads="1"/>
          </p:cNvSpPr>
          <p:nvPr/>
        </p:nvSpPr>
        <p:spPr bwMode="auto">
          <a:xfrm>
            <a:off x="3708400" y="3860800"/>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7659" name="Oval 12"/>
          <p:cNvSpPr>
            <a:spLocks noChangeArrowheads="1"/>
          </p:cNvSpPr>
          <p:nvPr/>
        </p:nvSpPr>
        <p:spPr bwMode="auto">
          <a:xfrm>
            <a:off x="4240213" y="371633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7660" name="Oval 13"/>
          <p:cNvSpPr>
            <a:spLocks noChangeArrowheads="1"/>
          </p:cNvSpPr>
          <p:nvPr/>
        </p:nvSpPr>
        <p:spPr bwMode="auto">
          <a:xfrm>
            <a:off x="5003800" y="378936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7661" name="Oval 14"/>
          <p:cNvSpPr>
            <a:spLocks noChangeArrowheads="1"/>
          </p:cNvSpPr>
          <p:nvPr/>
        </p:nvSpPr>
        <p:spPr bwMode="auto">
          <a:xfrm>
            <a:off x="5795963" y="36449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27662" name="Group 15"/>
          <p:cNvGrpSpPr>
            <a:grpSpLocks/>
          </p:cNvGrpSpPr>
          <p:nvPr/>
        </p:nvGrpSpPr>
        <p:grpSpPr bwMode="auto">
          <a:xfrm>
            <a:off x="3030538" y="4437063"/>
            <a:ext cx="144462" cy="431800"/>
            <a:chOff x="975" y="2795"/>
            <a:chExt cx="91" cy="272"/>
          </a:xfrm>
        </p:grpSpPr>
        <p:sp>
          <p:nvSpPr>
            <p:cNvPr id="27683" name="Line 1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84" name="Line 1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85" name="Line 1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7663" name="Group 19"/>
          <p:cNvGrpSpPr>
            <a:grpSpLocks/>
          </p:cNvGrpSpPr>
          <p:nvPr/>
        </p:nvGrpSpPr>
        <p:grpSpPr bwMode="auto">
          <a:xfrm>
            <a:off x="3348038" y="3789363"/>
            <a:ext cx="144462" cy="431800"/>
            <a:chOff x="975" y="2795"/>
            <a:chExt cx="91" cy="272"/>
          </a:xfrm>
        </p:grpSpPr>
        <p:sp>
          <p:nvSpPr>
            <p:cNvPr id="27680" name="Line 20"/>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81" name="Line 21"/>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82" name="Line 22"/>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7664" name="Group 23"/>
          <p:cNvGrpSpPr>
            <a:grpSpLocks/>
          </p:cNvGrpSpPr>
          <p:nvPr/>
        </p:nvGrpSpPr>
        <p:grpSpPr bwMode="auto">
          <a:xfrm>
            <a:off x="3722688" y="3717925"/>
            <a:ext cx="144462" cy="431800"/>
            <a:chOff x="975" y="2795"/>
            <a:chExt cx="91" cy="272"/>
          </a:xfrm>
        </p:grpSpPr>
        <p:sp>
          <p:nvSpPr>
            <p:cNvPr id="27677" name="Line 24"/>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8" name="Line 25"/>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9" name="Line 26"/>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7665" name="Group 27"/>
          <p:cNvGrpSpPr>
            <a:grpSpLocks/>
          </p:cNvGrpSpPr>
          <p:nvPr/>
        </p:nvGrpSpPr>
        <p:grpSpPr bwMode="auto">
          <a:xfrm>
            <a:off x="4254500" y="3573463"/>
            <a:ext cx="144463" cy="431800"/>
            <a:chOff x="975" y="2795"/>
            <a:chExt cx="91" cy="272"/>
          </a:xfrm>
        </p:grpSpPr>
        <p:sp>
          <p:nvSpPr>
            <p:cNvPr id="27674" name="Line 28"/>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5" name="Line 29"/>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6" name="Line 30"/>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7666" name="Group 31"/>
          <p:cNvGrpSpPr>
            <a:grpSpLocks/>
          </p:cNvGrpSpPr>
          <p:nvPr/>
        </p:nvGrpSpPr>
        <p:grpSpPr bwMode="auto">
          <a:xfrm>
            <a:off x="5003800" y="3644900"/>
            <a:ext cx="144463" cy="431800"/>
            <a:chOff x="975" y="2795"/>
            <a:chExt cx="91" cy="272"/>
          </a:xfrm>
        </p:grpSpPr>
        <p:sp>
          <p:nvSpPr>
            <p:cNvPr id="27671" name="Line 32"/>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2" name="Line 33"/>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3" name="Line 34"/>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7667" name="Group 35"/>
          <p:cNvGrpSpPr>
            <a:grpSpLocks/>
          </p:cNvGrpSpPr>
          <p:nvPr/>
        </p:nvGrpSpPr>
        <p:grpSpPr bwMode="auto">
          <a:xfrm>
            <a:off x="5810250" y="3500438"/>
            <a:ext cx="144463" cy="431800"/>
            <a:chOff x="975" y="2795"/>
            <a:chExt cx="91" cy="272"/>
          </a:xfrm>
        </p:grpSpPr>
        <p:sp>
          <p:nvSpPr>
            <p:cNvPr id="27668" name="Line 3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69" name="Line 3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7670" name="Line 3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 name="日期版面配置區 1"/>
          <p:cNvSpPr>
            <a:spLocks noGrp="1"/>
          </p:cNvSpPr>
          <p:nvPr>
            <p:ph type="dt" sz="half" idx="10"/>
          </p:nvPr>
        </p:nvSpPr>
        <p:spPr/>
        <p:txBody>
          <a:bodyPr/>
          <a:lstStyle/>
          <a:p>
            <a:fld id="{C1BF10FF-F1C0-4B7F-ACCB-62D77EDD8C71}"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72</a:t>
            </a:fld>
            <a:endParaRPr lang="zh-TW" altLang="en-US"/>
          </a:p>
        </p:txBody>
      </p:sp>
    </p:spTree>
    <p:extLst>
      <p:ext uri="{BB962C8B-B14F-4D97-AF65-F5344CB8AC3E}">
        <p14:creationId xmlns:p14="http://schemas.microsoft.com/office/powerpoint/2010/main" val="36527606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3400" y="106363"/>
            <a:ext cx="8001000" cy="946150"/>
          </a:xfrm>
        </p:spPr>
        <p:txBody>
          <a:bodyPr/>
          <a:lstStyle/>
          <a:p>
            <a:pPr algn="l" eaLnBrk="1" hangingPunct="1">
              <a:defRPr/>
            </a:pPr>
            <a:r>
              <a:rPr lang="en-US" altLang="zh-TW" sz="3600" dirty="0" smtClean="0">
                <a:latin typeface="Times New Roman" pitchFamily="18" charset="0"/>
              </a:rPr>
              <a:t>Modeling the Data</a:t>
            </a:r>
          </a:p>
        </p:txBody>
      </p:sp>
      <p:sp>
        <p:nvSpPr>
          <p:cNvPr id="13315" name="Rectangle 3"/>
          <p:cNvSpPr>
            <a:spLocks noGrp="1" noChangeArrowheads="1"/>
          </p:cNvSpPr>
          <p:nvPr>
            <p:ph type="body" idx="4294967295"/>
          </p:nvPr>
        </p:nvSpPr>
        <p:spPr>
          <a:xfrm>
            <a:off x="571500" y="1341438"/>
            <a:ext cx="8001000" cy="5073650"/>
          </a:xfrm>
          <a:prstGeom prst="rect">
            <a:avLst/>
          </a:prstGeom>
        </p:spPr>
        <p:txBody>
          <a:bodyPr>
            <a:normAutofit fontScale="92500" lnSpcReduction="10000"/>
          </a:bodyPr>
          <a:lstStyle/>
          <a:p>
            <a:pPr eaLnBrk="1" hangingPunct="1">
              <a:defRPr/>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Modeling the data (or fitting the data) :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找出一個最好的函數</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模型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來描述觀測資料。</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函數的</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型態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如黑體輻射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必須先給定，所要訂的只是它的參數</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如溫度</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事實上，我們觀測的主要目的可能就是取得這些參數</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這個函數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模型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可以從以下方式取得</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eaLnBrk="1" hangingPunct="1">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理論模型</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預測</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經驗</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方程式</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eaLnBrk="1" hangingPunct="1">
              <a:defRPr/>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從</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圖</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上</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猜</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一個模型中最好的參數也許可以很好描述觀測資料。</a:t>
            </a:r>
            <a:endParaRPr lang="en-US" altLang="zh-TW" sz="2400" dirty="0">
              <a:latin typeface="Times New Roman" panose="02020603050405020304" pitchFamily="18" charset="0"/>
            </a:endParaRPr>
          </a:p>
          <a:p>
            <a:pPr eaLnBrk="1" hangingPunct="1">
              <a:defRP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但也可能在一個模型中，就算是最好的參數也不能很好的描述觀測資料。</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eaLnBrk="1" hangingPunct="1">
              <a:buNone/>
              <a:defRPr/>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 name="圖片 2"/>
          <p:cNvPicPr>
            <a:picLocks noChangeAspect="1"/>
          </p:cNvPicPr>
          <p:nvPr/>
        </p:nvPicPr>
        <p:blipFill>
          <a:blip r:embed="rId3"/>
          <a:stretch>
            <a:fillRect/>
          </a:stretch>
        </p:blipFill>
        <p:spPr>
          <a:xfrm>
            <a:off x="6300192" y="188640"/>
            <a:ext cx="1428750" cy="1071563"/>
          </a:xfrm>
          <a:prstGeom prst="rect">
            <a:avLst/>
          </a:prstGeom>
        </p:spPr>
      </p:pic>
      <p:sp>
        <p:nvSpPr>
          <p:cNvPr id="2" name="日期版面配置區 1"/>
          <p:cNvSpPr>
            <a:spLocks noGrp="1"/>
          </p:cNvSpPr>
          <p:nvPr>
            <p:ph type="dt" sz="half" idx="10"/>
          </p:nvPr>
        </p:nvSpPr>
        <p:spPr/>
        <p:txBody>
          <a:bodyPr/>
          <a:lstStyle/>
          <a:p>
            <a:fld id="{B7BFD56E-363C-4B8E-A352-8CBEC16122D0}" type="datetime1">
              <a:rPr lang="zh-TW" altLang="en-US" smtClean="0"/>
              <a:t>2015/9/8</a:t>
            </a:fld>
            <a:endParaRPr lang="zh-TW" altLang="en-US"/>
          </a:p>
        </p:txBody>
      </p:sp>
      <p:sp>
        <p:nvSpPr>
          <p:cNvPr id="4" name="頁尾版面配置區 3"/>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73</a:t>
            </a:fld>
            <a:endParaRPr lang="zh-TW" altLang="en-US"/>
          </a:p>
        </p:txBody>
      </p:sp>
    </p:spTree>
    <p:extLst>
      <p:ext uri="{BB962C8B-B14F-4D97-AF65-F5344CB8AC3E}">
        <p14:creationId xmlns:p14="http://schemas.microsoft.com/office/powerpoint/2010/main" val="2746251001"/>
      </p:ext>
    </p:extLst>
  </p:cSld>
  <p:clrMapOvr>
    <a:masterClrMapping/>
  </p:clrMapOvr>
  <mc:AlternateContent xmlns:mc="http://schemas.openxmlformats.org/markup-compatibility/2006" xmlns:p14="http://schemas.microsoft.com/office/powerpoint/2010/main">
    <mc:Choice Requires="p14">
      <p:transition spd="slow" p14:dur="1500">
        <p14:ripple dir="rd"/>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06363"/>
            <a:ext cx="8001000" cy="874712"/>
          </a:xfrm>
        </p:spPr>
        <p:txBody>
          <a:bodyPr/>
          <a:lstStyle/>
          <a:p>
            <a:pPr>
              <a:defRPr/>
            </a:pPr>
            <a:r>
              <a:rPr lang="en-US" altLang="zh-TW" sz="3600" dirty="0">
                <a:latin typeface="Times New Roman" pitchFamily="18" charset="0"/>
              </a:rPr>
              <a:t>Modeling the Data</a:t>
            </a:r>
            <a:endParaRPr lang="en-US" altLang="zh-TW" sz="3600" dirty="0" smtClean="0">
              <a:latin typeface="Times New Roman" pitchFamily="18" charset="0"/>
            </a:endParaRPr>
          </a:p>
        </p:txBody>
      </p:sp>
      <p:sp>
        <p:nvSpPr>
          <p:cNvPr id="14339" name="Rectangle 3"/>
          <p:cNvSpPr>
            <a:spLocks noGrp="1" noChangeArrowheads="1"/>
          </p:cNvSpPr>
          <p:nvPr>
            <p:ph type="body" idx="4294967295"/>
          </p:nvPr>
        </p:nvSpPr>
        <p:spPr>
          <a:xfrm>
            <a:off x="571500" y="1268413"/>
            <a:ext cx="8001000" cy="609600"/>
          </a:xfrm>
          <a:prstGeom prst="rect">
            <a:avLst/>
          </a:prstGeom>
        </p:spPr>
        <p:txBody>
          <a:bodyPr/>
          <a:lstStyle/>
          <a:p>
            <a:pPr eaLnBrk="1" hangingPunct="1">
              <a:defRPr/>
            </a:pPr>
            <a:r>
              <a:rPr lang="zh-TW" altLang="en-US" sz="2400" dirty="0" smtClean="0">
                <a:latin typeface="標楷體" panose="03000509000000000000" pitchFamily="65" charset="-120"/>
                <a:ea typeface="標楷體" panose="03000509000000000000" pitchFamily="65" charset="-120"/>
              </a:rPr>
              <a:t>尋找最好的參數</a:t>
            </a:r>
            <a:r>
              <a:rPr lang="en-US" altLang="zh-TW" sz="2400" dirty="0" smtClean="0">
                <a:latin typeface="標楷體" panose="03000509000000000000" pitchFamily="65" charset="-120"/>
                <a:ea typeface="標楷體" panose="03000509000000000000" pitchFamily="65" charset="-120"/>
              </a:rPr>
              <a:t>……</a:t>
            </a:r>
          </a:p>
        </p:txBody>
      </p:sp>
      <p:sp>
        <p:nvSpPr>
          <p:cNvPr id="29700" name="Line 4"/>
          <p:cNvSpPr>
            <a:spLocks noChangeShapeType="1"/>
          </p:cNvSpPr>
          <p:nvPr/>
        </p:nvSpPr>
        <p:spPr bwMode="auto">
          <a:xfrm>
            <a:off x="2411413" y="558958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9701" name="Line 5"/>
          <p:cNvSpPr>
            <a:spLocks noChangeShapeType="1"/>
          </p:cNvSpPr>
          <p:nvPr/>
        </p:nvSpPr>
        <p:spPr bwMode="auto">
          <a:xfrm rot="-5400000">
            <a:off x="1042988" y="422116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9702" name="Freeform 6"/>
          <p:cNvSpPr>
            <a:spLocks/>
          </p:cNvSpPr>
          <p:nvPr/>
        </p:nvSpPr>
        <p:spPr bwMode="auto">
          <a:xfrm>
            <a:off x="2987675" y="3487738"/>
            <a:ext cx="3168650" cy="1597025"/>
          </a:xfrm>
          <a:custGeom>
            <a:avLst/>
            <a:gdLst>
              <a:gd name="T0" fmla="*/ 0 w 1996"/>
              <a:gd name="T1" fmla="*/ 1597025 h 1006"/>
              <a:gd name="T2" fmla="*/ 360363 w 1996"/>
              <a:gd name="T3" fmla="*/ 949325 h 1006"/>
              <a:gd name="T4" fmla="*/ 1152525 w 1996"/>
              <a:gd name="T5" fmla="*/ 301625 h 1006"/>
              <a:gd name="T6" fmla="*/ 2232025 w 1996"/>
              <a:gd name="T7" fmla="*/ 12700 h 1006"/>
              <a:gd name="T8" fmla="*/ 3168650 w 1996"/>
              <a:gd name="T9" fmla="*/ 228600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9703" name="Text Box 7"/>
          <p:cNvSpPr txBox="1">
            <a:spLocks noChangeArrowheads="1"/>
          </p:cNvSpPr>
          <p:nvPr/>
        </p:nvSpPr>
        <p:spPr bwMode="auto">
          <a:xfrm>
            <a:off x="6877050" y="53371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29704" name="Text Box 8"/>
          <p:cNvSpPr txBox="1">
            <a:spLocks noChangeArrowheads="1"/>
          </p:cNvSpPr>
          <p:nvPr/>
        </p:nvSpPr>
        <p:spPr bwMode="auto">
          <a:xfrm>
            <a:off x="2268538" y="23495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29705" name="Oval 9"/>
          <p:cNvSpPr>
            <a:spLocks noChangeArrowheads="1"/>
          </p:cNvSpPr>
          <p:nvPr/>
        </p:nvSpPr>
        <p:spPr bwMode="auto">
          <a:xfrm>
            <a:off x="3016250" y="457993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9706" name="Oval 10"/>
          <p:cNvSpPr>
            <a:spLocks noChangeArrowheads="1"/>
          </p:cNvSpPr>
          <p:nvPr/>
        </p:nvSpPr>
        <p:spPr bwMode="auto">
          <a:xfrm>
            <a:off x="3348038" y="393382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9707" name="Oval 11"/>
          <p:cNvSpPr>
            <a:spLocks noChangeArrowheads="1"/>
          </p:cNvSpPr>
          <p:nvPr/>
        </p:nvSpPr>
        <p:spPr bwMode="auto">
          <a:xfrm>
            <a:off x="3708400" y="3860800"/>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9708" name="Oval 12"/>
          <p:cNvSpPr>
            <a:spLocks noChangeArrowheads="1"/>
          </p:cNvSpPr>
          <p:nvPr/>
        </p:nvSpPr>
        <p:spPr bwMode="auto">
          <a:xfrm>
            <a:off x="4240213" y="371633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9709" name="Oval 13"/>
          <p:cNvSpPr>
            <a:spLocks noChangeArrowheads="1"/>
          </p:cNvSpPr>
          <p:nvPr/>
        </p:nvSpPr>
        <p:spPr bwMode="auto">
          <a:xfrm>
            <a:off x="5003800" y="378936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9710" name="Oval 14"/>
          <p:cNvSpPr>
            <a:spLocks noChangeArrowheads="1"/>
          </p:cNvSpPr>
          <p:nvPr/>
        </p:nvSpPr>
        <p:spPr bwMode="auto">
          <a:xfrm>
            <a:off x="5795963" y="36449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29711" name="Group 15"/>
          <p:cNvGrpSpPr>
            <a:grpSpLocks/>
          </p:cNvGrpSpPr>
          <p:nvPr/>
        </p:nvGrpSpPr>
        <p:grpSpPr bwMode="auto">
          <a:xfrm>
            <a:off x="3030538" y="4437063"/>
            <a:ext cx="144462" cy="431800"/>
            <a:chOff x="975" y="2795"/>
            <a:chExt cx="91" cy="272"/>
          </a:xfrm>
        </p:grpSpPr>
        <p:sp>
          <p:nvSpPr>
            <p:cNvPr id="29737" name="Line 1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38" name="Line 1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39" name="Line 1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9712" name="Group 19"/>
          <p:cNvGrpSpPr>
            <a:grpSpLocks/>
          </p:cNvGrpSpPr>
          <p:nvPr/>
        </p:nvGrpSpPr>
        <p:grpSpPr bwMode="auto">
          <a:xfrm>
            <a:off x="3348038" y="3789363"/>
            <a:ext cx="144462" cy="431800"/>
            <a:chOff x="975" y="2795"/>
            <a:chExt cx="91" cy="272"/>
          </a:xfrm>
        </p:grpSpPr>
        <p:sp>
          <p:nvSpPr>
            <p:cNvPr id="29734" name="Line 20"/>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35" name="Line 21"/>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36" name="Line 22"/>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9713" name="Group 23"/>
          <p:cNvGrpSpPr>
            <a:grpSpLocks/>
          </p:cNvGrpSpPr>
          <p:nvPr/>
        </p:nvGrpSpPr>
        <p:grpSpPr bwMode="auto">
          <a:xfrm>
            <a:off x="3722688" y="3717925"/>
            <a:ext cx="144462" cy="431800"/>
            <a:chOff x="975" y="2795"/>
            <a:chExt cx="91" cy="272"/>
          </a:xfrm>
        </p:grpSpPr>
        <p:sp>
          <p:nvSpPr>
            <p:cNvPr id="29731" name="Line 24"/>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32" name="Line 25"/>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33" name="Line 26"/>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9714" name="Group 27"/>
          <p:cNvGrpSpPr>
            <a:grpSpLocks/>
          </p:cNvGrpSpPr>
          <p:nvPr/>
        </p:nvGrpSpPr>
        <p:grpSpPr bwMode="auto">
          <a:xfrm>
            <a:off x="4254500" y="3573463"/>
            <a:ext cx="144463" cy="431800"/>
            <a:chOff x="975" y="2795"/>
            <a:chExt cx="91" cy="272"/>
          </a:xfrm>
        </p:grpSpPr>
        <p:sp>
          <p:nvSpPr>
            <p:cNvPr id="29728" name="Line 28"/>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29" name="Line 29"/>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30" name="Line 30"/>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9715" name="Group 31"/>
          <p:cNvGrpSpPr>
            <a:grpSpLocks/>
          </p:cNvGrpSpPr>
          <p:nvPr/>
        </p:nvGrpSpPr>
        <p:grpSpPr bwMode="auto">
          <a:xfrm>
            <a:off x="5003800" y="3644900"/>
            <a:ext cx="144463" cy="431800"/>
            <a:chOff x="975" y="2795"/>
            <a:chExt cx="91" cy="272"/>
          </a:xfrm>
        </p:grpSpPr>
        <p:sp>
          <p:nvSpPr>
            <p:cNvPr id="29725" name="Line 32"/>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26" name="Line 33"/>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27" name="Line 34"/>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9716" name="Group 35"/>
          <p:cNvGrpSpPr>
            <a:grpSpLocks/>
          </p:cNvGrpSpPr>
          <p:nvPr/>
        </p:nvGrpSpPr>
        <p:grpSpPr bwMode="auto">
          <a:xfrm>
            <a:off x="5810250" y="3500438"/>
            <a:ext cx="144463" cy="431800"/>
            <a:chOff x="975" y="2795"/>
            <a:chExt cx="91" cy="272"/>
          </a:xfrm>
        </p:grpSpPr>
        <p:sp>
          <p:nvSpPr>
            <p:cNvPr id="29722" name="Line 3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23" name="Line 3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9724" name="Line 3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9717" name="Freeform 39"/>
          <p:cNvSpPr>
            <a:spLocks/>
          </p:cNvSpPr>
          <p:nvPr/>
        </p:nvSpPr>
        <p:spPr bwMode="auto">
          <a:xfrm>
            <a:off x="3132138" y="4437063"/>
            <a:ext cx="3168650" cy="720725"/>
          </a:xfrm>
          <a:custGeom>
            <a:avLst/>
            <a:gdLst>
              <a:gd name="T0" fmla="*/ 0 w 1996"/>
              <a:gd name="T1" fmla="*/ 720725 h 1006"/>
              <a:gd name="T2" fmla="*/ 360363 w 1996"/>
              <a:gd name="T3" fmla="*/ 428423 h 1006"/>
              <a:gd name="T4" fmla="*/ 1152525 w 1996"/>
              <a:gd name="T5" fmla="*/ 136121 h 1006"/>
              <a:gd name="T6" fmla="*/ 2232025 w 1996"/>
              <a:gd name="T7" fmla="*/ 5731 h 1006"/>
              <a:gd name="T8" fmla="*/ 3168650 w 1996"/>
              <a:gd name="T9" fmla="*/ 103165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9718" name="Line 40"/>
          <p:cNvSpPr>
            <a:spLocks noChangeShapeType="1"/>
          </p:cNvSpPr>
          <p:nvPr/>
        </p:nvSpPr>
        <p:spPr bwMode="auto">
          <a:xfrm flipH="1">
            <a:off x="6156325" y="3860800"/>
            <a:ext cx="1008063" cy="504825"/>
          </a:xfrm>
          <a:prstGeom prst="line">
            <a:avLst/>
          </a:prstGeom>
          <a:noFill/>
          <a:ln w="25400">
            <a:solidFill>
              <a:srgbClr val="FFCC00"/>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9719" name="Line 41"/>
          <p:cNvSpPr>
            <a:spLocks noChangeShapeType="1"/>
          </p:cNvSpPr>
          <p:nvPr/>
        </p:nvSpPr>
        <p:spPr bwMode="auto">
          <a:xfrm flipH="1">
            <a:off x="5580063" y="2565400"/>
            <a:ext cx="647700" cy="863600"/>
          </a:xfrm>
          <a:prstGeom prst="line">
            <a:avLst/>
          </a:prstGeom>
          <a:noFill/>
          <a:ln w="25400">
            <a:solidFill>
              <a:srgbClr val="FFCC00"/>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9720" name="Text Box 42"/>
          <p:cNvSpPr txBox="1">
            <a:spLocks noChangeArrowheads="1"/>
          </p:cNvSpPr>
          <p:nvPr/>
        </p:nvSpPr>
        <p:spPr bwMode="auto">
          <a:xfrm>
            <a:off x="6588125" y="3379788"/>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400" dirty="0" smtClean="0">
                <a:latin typeface="標楷體" panose="03000509000000000000" pitchFamily="65" charset="-120"/>
                <a:ea typeface="標楷體" panose="03000509000000000000" pitchFamily="65" charset="-120"/>
              </a:rPr>
              <a:t>不適當的參數</a:t>
            </a:r>
            <a:endParaRPr lang="en-US" altLang="zh-TW" sz="2400" dirty="0">
              <a:latin typeface="標楷體" panose="03000509000000000000" pitchFamily="65" charset="-120"/>
              <a:ea typeface="標楷體" panose="03000509000000000000" pitchFamily="65" charset="-120"/>
            </a:endParaRPr>
          </a:p>
        </p:txBody>
      </p:sp>
      <p:sp>
        <p:nvSpPr>
          <p:cNvPr id="29721" name="Text Box 43"/>
          <p:cNvSpPr txBox="1">
            <a:spLocks noChangeArrowheads="1"/>
          </p:cNvSpPr>
          <p:nvPr/>
        </p:nvSpPr>
        <p:spPr bwMode="auto">
          <a:xfrm>
            <a:off x="5292725" y="2060575"/>
            <a:ext cx="1800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400" dirty="0">
                <a:latin typeface="Times New Roman" panose="02020603050405020304" pitchFamily="18" charset="0"/>
              </a:rPr>
              <a:t> </a:t>
            </a:r>
            <a:r>
              <a:rPr lang="zh-TW" altLang="en-US" sz="2400" dirty="0" smtClean="0">
                <a:latin typeface="標楷體" panose="03000509000000000000" pitchFamily="65" charset="-120"/>
                <a:ea typeface="標楷體" panose="03000509000000000000" pitchFamily="65" charset="-120"/>
              </a:rPr>
              <a:t>適當的</a:t>
            </a:r>
            <a:r>
              <a:rPr lang="zh-TW" altLang="en-US" sz="2400" dirty="0">
                <a:latin typeface="標楷體" panose="03000509000000000000" pitchFamily="65" charset="-120"/>
                <a:ea typeface="標楷體" panose="03000509000000000000" pitchFamily="65" charset="-120"/>
              </a:rPr>
              <a:t>參數</a:t>
            </a:r>
            <a:endParaRPr lang="en-US" altLang="zh-TW" sz="2400" dirty="0">
              <a:latin typeface="標楷體" panose="03000509000000000000" pitchFamily="65" charset="-120"/>
              <a:ea typeface="標楷體" panose="03000509000000000000" pitchFamily="65" charset="-120"/>
            </a:endParaRPr>
          </a:p>
        </p:txBody>
      </p:sp>
      <p:sp>
        <p:nvSpPr>
          <p:cNvPr id="2" name="日期版面配置區 1"/>
          <p:cNvSpPr>
            <a:spLocks noGrp="1"/>
          </p:cNvSpPr>
          <p:nvPr>
            <p:ph type="dt" sz="half" idx="10"/>
          </p:nvPr>
        </p:nvSpPr>
        <p:spPr/>
        <p:txBody>
          <a:bodyPr/>
          <a:lstStyle/>
          <a:p>
            <a:fld id="{02DC1798-D25D-4B51-B75E-6A4983441C26}"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74</a:t>
            </a:fld>
            <a:endParaRPr lang="zh-TW" altLang="en-US"/>
          </a:p>
        </p:txBody>
      </p:sp>
    </p:spTree>
    <p:extLst>
      <p:ext uri="{BB962C8B-B14F-4D97-AF65-F5344CB8AC3E}">
        <p14:creationId xmlns:p14="http://schemas.microsoft.com/office/powerpoint/2010/main" val="3647995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06363"/>
            <a:ext cx="8001000" cy="801687"/>
          </a:xfrm>
        </p:spPr>
        <p:txBody>
          <a:bodyPr/>
          <a:lstStyle/>
          <a:p>
            <a:pPr algn="l" eaLnBrk="1" hangingPunct="1">
              <a:defRPr/>
            </a:pPr>
            <a:r>
              <a:rPr lang="en-US" altLang="zh-TW" sz="3600" dirty="0" smtClean="0">
                <a:latin typeface="Times New Roman" pitchFamily="18" charset="0"/>
              </a:rPr>
              <a:t>Modeling the Data</a:t>
            </a:r>
          </a:p>
        </p:txBody>
      </p:sp>
      <p:sp>
        <p:nvSpPr>
          <p:cNvPr id="15363" name="Rectangle 3"/>
          <p:cNvSpPr>
            <a:spLocks noGrp="1" noChangeArrowheads="1"/>
          </p:cNvSpPr>
          <p:nvPr>
            <p:ph type="body" idx="4294967295"/>
          </p:nvPr>
        </p:nvSpPr>
        <p:spPr>
          <a:xfrm>
            <a:off x="571500" y="1196975"/>
            <a:ext cx="8001000" cy="609600"/>
          </a:xfrm>
          <a:prstGeom prst="rect">
            <a:avLst/>
          </a:prstGeom>
        </p:spPr>
        <p:txBody>
          <a:bodyPr/>
          <a:lstStyle/>
          <a:p>
            <a:pPr eaLnBrk="1" hangingPunct="1">
              <a:defRPr/>
            </a:pPr>
            <a:r>
              <a:rPr lang="zh-TW" altLang="en-US" sz="2400" dirty="0" smtClean="0">
                <a:latin typeface="標楷體" panose="03000509000000000000" pitchFamily="65" charset="-120"/>
                <a:ea typeface="標楷體" panose="03000509000000000000" pitchFamily="65" charset="-120"/>
              </a:rPr>
              <a:t>不洽當的模型</a:t>
            </a:r>
            <a:r>
              <a:rPr lang="en-US" altLang="zh-TW" sz="2400" dirty="0" smtClean="0">
                <a:latin typeface="標楷體" panose="03000509000000000000" pitchFamily="65" charset="-120"/>
                <a:ea typeface="標楷體" panose="03000509000000000000" pitchFamily="65" charset="-120"/>
              </a:rPr>
              <a:t>……</a:t>
            </a:r>
          </a:p>
        </p:txBody>
      </p:sp>
      <p:sp>
        <p:nvSpPr>
          <p:cNvPr id="30724" name="Line 4"/>
          <p:cNvSpPr>
            <a:spLocks noChangeShapeType="1"/>
          </p:cNvSpPr>
          <p:nvPr/>
        </p:nvSpPr>
        <p:spPr bwMode="auto">
          <a:xfrm>
            <a:off x="2411413" y="558958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30725" name="Line 5"/>
          <p:cNvSpPr>
            <a:spLocks noChangeShapeType="1"/>
          </p:cNvSpPr>
          <p:nvPr/>
        </p:nvSpPr>
        <p:spPr bwMode="auto">
          <a:xfrm rot="-5400000">
            <a:off x="1042988" y="422116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30726" name="Freeform 6"/>
          <p:cNvSpPr>
            <a:spLocks/>
          </p:cNvSpPr>
          <p:nvPr/>
        </p:nvSpPr>
        <p:spPr bwMode="auto">
          <a:xfrm flipV="1">
            <a:off x="2987675" y="2997200"/>
            <a:ext cx="3168650" cy="1597025"/>
          </a:xfrm>
          <a:custGeom>
            <a:avLst/>
            <a:gdLst>
              <a:gd name="T0" fmla="*/ 0 w 1996"/>
              <a:gd name="T1" fmla="*/ 1597025 h 1006"/>
              <a:gd name="T2" fmla="*/ 360363 w 1996"/>
              <a:gd name="T3" fmla="*/ 949325 h 1006"/>
              <a:gd name="T4" fmla="*/ 1152525 w 1996"/>
              <a:gd name="T5" fmla="*/ 301625 h 1006"/>
              <a:gd name="T6" fmla="*/ 2232025 w 1996"/>
              <a:gd name="T7" fmla="*/ 12700 h 1006"/>
              <a:gd name="T8" fmla="*/ 3168650 w 1996"/>
              <a:gd name="T9" fmla="*/ 228600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30727" name="Text Box 7"/>
          <p:cNvSpPr txBox="1">
            <a:spLocks noChangeArrowheads="1"/>
          </p:cNvSpPr>
          <p:nvPr/>
        </p:nvSpPr>
        <p:spPr bwMode="auto">
          <a:xfrm>
            <a:off x="6877050" y="53371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30728" name="Text Box 8"/>
          <p:cNvSpPr txBox="1">
            <a:spLocks noChangeArrowheads="1"/>
          </p:cNvSpPr>
          <p:nvPr/>
        </p:nvSpPr>
        <p:spPr bwMode="auto">
          <a:xfrm>
            <a:off x="2268538" y="23495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30729" name="Oval 9"/>
          <p:cNvSpPr>
            <a:spLocks noChangeArrowheads="1"/>
          </p:cNvSpPr>
          <p:nvPr/>
        </p:nvSpPr>
        <p:spPr bwMode="auto">
          <a:xfrm>
            <a:off x="3016250" y="457993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0730" name="Oval 10"/>
          <p:cNvSpPr>
            <a:spLocks noChangeArrowheads="1"/>
          </p:cNvSpPr>
          <p:nvPr/>
        </p:nvSpPr>
        <p:spPr bwMode="auto">
          <a:xfrm>
            <a:off x="3348038" y="393382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0731" name="Oval 11"/>
          <p:cNvSpPr>
            <a:spLocks noChangeArrowheads="1"/>
          </p:cNvSpPr>
          <p:nvPr/>
        </p:nvSpPr>
        <p:spPr bwMode="auto">
          <a:xfrm>
            <a:off x="3708400" y="3860800"/>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0732" name="Oval 12"/>
          <p:cNvSpPr>
            <a:spLocks noChangeArrowheads="1"/>
          </p:cNvSpPr>
          <p:nvPr/>
        </p:nvSpPr>
        <p:spPr bwMode="auto">
          <a:xfrm>
            <a:off x="4240213" y="371633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0733" name="Oval 13"/>
          <p:cNvSpPr>
            <a:spLocks noChangeArrowheads="1"/>
          </p:cNvSpPr>
          <p:nvPr/>
        </p:nvSpPr>
        <p:spPr bwMode="auto">
          <a:xfrm>
            <a:off x="5003800" y="378936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0734" name="Oval 14"/>
          <p:cNvSpPr>
            <a:spLocks noChangeArrowheads="1"/>
          </p:cNvSpPr>
          <p:nvPr/>
        </p:nvSpPr>
        <p:spPr bwMode="auto">
          <a:xfrm>
            <a:off x="5795963" y="36449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30735" name="Group 15"/>
          <p:cNvGrpSpPr>
            <a:grpSpLocks/>
          </p:cNvGrpSpPr>
          <p:nvPr/>
        </p:nvGrpSpPr>
        <p:grpSpPr bwMode="auto">
          <a:xfrm>
            <a:off x="3030538" y="4437063"/>
            <a:ext cx="144462" cy="431800"/>
            <a:chOff x="975" y="2795"/>
            <a:chExt cx="91" cy="272"/>
          </a:xfrm>
        </p:grpSpPr>
        <p:sp>
          <p:nvSpPr>
            <p:cNvPr id="30758" name="Line 1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59" name="Line 1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60" name="Line 1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0736" name="Group 19"/>
          <p:cNvGrpSpPr>
            <a:grpSpLocks/>
          </p:cNvGrpSpPr>
          <p:nvPr/>
        </p:nvGrpSpPr>
        <p:grpSpPr bwMode="auto">
          <a:xfrm>
            <a:off x="3348038" y="3789363"/>
            <a:ext cx="144462" cy="431800"/>
            <a:chOff x="975" y="2795"/>
            <a:chExt cx="91" cy="272"/>
          </a:xfrm>
        </p:grpSpPr>
        <p:sp>
          <p:nvSpPr>
            <p:cNvPr id="30755" name="Line 20"/>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56" name="Line 21"/>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57" name="Line 22"/>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0737" name="Group 23"/>
          <p:cNvGrpSpPr>
            <a:grpSpLocks/>
          </p:cNvGrpSpPr>
          <p:nvPr/>
        </p:nvGrpSpPr>
        <p:grpSpPr bwMode="auto">
          <a:xfrm>
            <a:off x="3722688" y="3717925"/>
            <a:ext cx="144462" cy="431800"/>
            <a:chOff x="975" y="2795"/>
            <a:chExt cx="91" cy="272"/>
          </a:xfrm>
        </p:grpSpPr>
        <p:sp>
          <p:nvSpPr>
            <p:cNvPr id="30752" name="Line 24"/>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53" name="Line 25"/>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54" name="Line 26"/>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0738" name="Group 27"/>
          <p:cNvGrpSpPr>
            <a:grpSpLocks/>
          </p:cNvGrpSpPr>
          <p:nvPr/>
        </p:nvGrpSpPr>
        <p:grpSpPr bwMode="auto">
          <a:xfrm>
            <a:off x="4254500" y="3573463"/>
            <a:ext cx="144463" cy="431800"/>
            <a:chOff x="975" y="2795"/>
            <a:chExt cx="91" cy="272"/>
          </a:xfrm>
        </p:grpSpPr>
        <p:sp>
          <p:nvSpPr>
            <p:cNvPr id="30749" name="Line 28"/>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50" name="Line 29"/>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51" name="Line 30"/>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0739" name="Group 31"/>
          <p:cNvGrpSpPr>
            <a:grpSpLocks/>
          </p:cNvGrpSpPr>
          <p:nvPr/>
        </p:nvGrpSpPr>
        <p:grpSpPr bwMode="auto">
          <a:xfrm>
            <a:off x="5003800" y="3644900"/>
            <a:ext cx="144463" cy="431800"/>
            <a:chOff x="975" y="2795"/>
            <a:chExt cx="91" cy="272"/>
          </a:xfrm>
        </p:grpSpPr>
        <p:sp>
          <p:nvSpPr>
            <p:cNvPr id="30746" name="Line 32"/>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47" name="Line 33"/>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48" name="Line 34"/>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0740" name="Group 35"/>
          <p:cNvGrpSpPr>
            <a:grpSpLocks/>
          </p:cNvGrpSpPr>
          <p:nvPr/>
        </p:nvGrpSpPr>
        <p:grpSpPr bwMode="auto">
          <a:xfrm>
            <a:off x="5810250" y="3500438"/>
            <a:ext cx="144463" cy="431800"/>
            <a:chOff x="975" y="2795"/>
            <a:chExt cx="91" cy="272"/>
          </a:xfrm>
        </p:grpSpPr>
        <p:sp>
          <p:nvSpPr>
            <p:cNvPr id="30743" name="Line 3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44" name="Line 3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0745" name="Line 3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30741" name="Line 39"/>
          <p:cNvSpPr>
            <a:spLocks noChangeShapeType="1"/>
          </p:cNvSpPr>
          <p:nvPr/>
        </p:nvSpPr>
        <p:spPr bwMode="auto">
          <a:xfrm flipH="1">
            <a:off x="3132138" y="2276475"/>
            <a:ext cx="935037" cy="792163"/>
          </a:xfrm>
          <a:prstGeom prst="line">
            <a:avLst/>
          </a:prstGeom>
          <a:noFill/>
          <a:ln w="25400">
            <a:solidFill>
              <a:srgbClr val="FFCC00"/>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30742" name="Text Box 40"/>
          <p:cNvSpPr txBox="1">
            <a:spLocks noChangeArrowheads="1"/>
          </p:cNvSpPr>
          <p:nvPr/>
        </p:nvSpPr>
        <p:spPr bwMode="auto">
          <a:xfrm>
            <a:off x="900113" y="1916113"/>
            <a:ext cx="64171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就算是最好的參數也不能很好地描述觀測資</a:t>
            </a: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料</a:t>
            </a:r>
            <a:r>
              <a:rPr lang="en-US" altLang="zh-TW" sz="2400" dirty="0" smtClean="0">
                <a:latin typeface="Times New Roman" panose="02020603050405020304" pitchFamily="18" charset="0"/>
              </a:rPr>
              <a:t>.</a:t>
            </a:r>
            <a:endParaRPr lang="en-US" altLang="zh-TW" sz="2400" dirty="0">
              <a:latin typeface="Times New Roman" panose="02020603050405020304" pitchFamily="18" charset="0"/>
            </a:endParaRPr>
          </a:p>
        </p:txBody>
      </p:sp>
      <p:sp>
        <p:nvSpPr>
          <p:cNvPr id="2" name="日期版面配置區 1"/>
          <p:cNvSpPr>
            <a:spLocks noGrp="1"/>
          </p:cNvSpPr>
          <p:nvPr>
            <p:ph type="dt" sz="half" idx="10"/>
          </p:nvPr>
        </p:nvSpPr>
        <p:spPr/>
        <p:txBody>
          <a:bodyPr/>
          <a:lstStyle/>
          <a:p>
            <a:fld id="{C7B8E23F-6F65-484A-80F2-96716B6EDA4E}"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75</a:t>
            </a:fld>
            <a:endParaRPr lang="zh-TW" altLang="en-US"/>
          </a:p>
        </p:txBody>
      </p:sp>
    </p:spTree>
    <p:extLst>
      <p:ext uri="{BB962C8B-B14F-4D97-AF65-F5344CB8AC3E}">
        <p14:creationId xmlns:p14="http://schemas.microsoft.com/office/powerpoint/2010/main" val="5329967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106363"/>
            <a:ext cx="8001000" cy="946150"/>
          </a:xfrm>
        </p:spPr>
        <p:txBody>
          <a:bodyPr/>
          <a:lstStyle/>
          <a:p>
            <a:pPr algn="l" eaLnBrk="1" hangingPunct="1">
              <a:defRPr/>
            </a:pPr>
            <a:r>
              <a:rPr lang="en-US" altLang="zh-TW" sz="3600" dirty="0" smtClean="0">
                <a:latin typeface="Times New Roman" pitchFamily="18" charset="0"/>
              </a:rPr>
              <a:t>Modeling the Data</a:t>
            </a:r>
          </a:p>
        </p:txBody>
      </p:sp>
      <p:sp>
        <p:nvSpPr>
          <p:cNvPr id="16387" name="Rectangle 3"/>
          <p:cNvSpPr>
            <a:spLocks noGrp="1" noChangeArrowheads="1"/>
          </p:cNvSpPr>
          <p:nvPr>
            <p:ph type="body" idx="4294967295"/>
          </p:nvPr>
        </p:nvSpPr>
        <p:spPr>
          <a:xfrm>
            <a:off x="533400" y="1125538"/>
            <a:ext cx="8001000" cy="1079500"/>
          </a:xfrm>
          <a:prstGeom prst="rect">
            <a:avLst/>
          </a:prstGeom>
        </p:spPr>
        <p:txBody>
          <a:bodyPr/>
          <a:lstStyle/>
          <a:p>
            <a:pPr eaLnBrk="1" hangingPunct="1">
              <a:defRPr/>
            </a:pPr>
            <a:r>
              <a:rPr lang="zh-TW" altLang="en-US" sz="2400" dirty="0" smtClean="0">
                <a:latin typeface="標楷體" panose="03000509000000000000" pitchFamily="65" charset="-120"/>
                <a:ea typeface="標楷體" panose="03000509000000000000" pitchFamily="65" charset="-120"/>
              </a:rPr>
              <a:t>也有可能二種不同的模型都能很好的描述觀測資料</a:t>
            </a:r>
            <a:r>
              <a:rPr lang="en-US" altLang="zh-TW" sz="2400" dirty="0" smtClean="0">
                <a:latin typeface="標楷體" panose="03000509000000000000" pitchFamily="65" charset="-120"/>
                <a:ea typeface="標楷體" panose="03000509000000000000" pitchFamily="65" charset="-120"/>
              </a:rPr>
              <a:t>……</a:t>
            </a:r>
          </a:p>
        </p:txBody>
      </p:sp>
      <p:sp>
        <p:nvSpPr>
          <p:cNvPr id="31748" name="Line 4"/>
          <p:cNvSpPr>
            <a:spLocks noChangeShapeType="1"/>
          </p:cNvSpPr>
          <p:nvPr/>
        </p:nvSpPr>
        <p:spPr bwMode="auto">
          <a:xfrm>
            <a:off x="2411413" y="558958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31749" name="Line 5"/>
          <p:cNvSpPr>
            <a:spLocks noChangeShapeType="1"/>
          </p:cNvSpPr>
          <p:nvPr/>
        </p:nvSpPr>
        <p:spPr bwMode="auto">
          <a:xfrm rot="-5400000">
            <a:off x="1042988" y="422116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31750" name="Freeform 6"/>
          <p:cNvSpPr>
            <a:spLocks/>
          </p:cNvSpPr>
          <p:nvPr/>
        </p:nvSpPr>
        <p:spPr bwMode="auto">
          <a:xfrm>
            <a:off x="2987675" y="3487738"/>
            <a:ext cx="3168650" cy="1597025"/>
          </a:xfrm>
          <a:custGeom>
            <a:avLst/>
            <a:gdLst>
              <a:gd name="T0" fmla="*/ 0 w 1996"/>
              <a:gd name="T1" fmla="*/ 1597025 h 1006"/>
              <a:gd name="T2" fmla="*/ 360363 w 1996"/>
              <a:gd name="T3" fmla="*/ 949325 h 1006"/>
              <a:gd name="T4" fmla="*/ 1152525 w 1996"/>
              <a:gd name="T5" fmla="*/ 301625 h 1006"/>
              <a:gd name="T6" fmla="*/ 2232025 w 1996"/>
              <a:gd name="T7" fmla="*/ 12700 h 1006"/>
              <a:gd name="T8" fmla="*/ 3168650 w 1996"/>
              <a:gd name="T9" fmla="*/ 228600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31751" name="Text Box 7"/>
          <p:cNvSpPr txBox="1">
            <a:spLocks noChangeArrowheads="1"/>
          </p:cNvSpPr>
          <p:nvPr/>
        </p:nvSpPr>
        <p:spPr bwMode="auto">
          <a:xfrm>
            <a:off x="6877050" y="533717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31752" name="Text Box 8"/>
          <p:cNvSpPr txBox="1">
            <a:spLocks noChangeArrowheads="1"/>
          </p:cNvSpPr>
          <p:nvPr/>
        </p:nvSpPr>
        <p:spPr bwMode="auto">
          <a:xfrm>
            <a:off x="2268538" y="234950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31753" name="Oval 9"/>
          <p:cNvSpPr>
            <a:spLocks noChangeArrowheads="1"/>
          </p:cNvSpPr>
          <p:nvPr/>
        </p:nvSpPr>
        <p:spPr bwMode="auto">
          <a:xfrm>
            <a:off x="3016250" y="457993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1754" name="Oval 10"/>
          <p:cNvSpPr>
            <a:spLocks noChangeArrowheads="1"/>
          </p:cNvSpPr>
          <p:nvPr/>
        </p:nvSpPr>
        <p:spPr bwMode="auto">
          <a:xfrm>
            <a:off x="3348038" y="393382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1755" name="Oval 11"/>
          <p:cNvSpPr>
            <a:spLocks noChangeArrowheads="1"/>
          </p:cNvSpPr>
          <p:nvPr/>
        </p:nvSpPr>
        <p:spPr bwMode="auto">
          <a:xfrm>
            <a:off x="3708400" y="3860800"/>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1756" name="Oval 12"/>
          <p:cNvSpPr>
            <a:spLocks noChangeArrowheads="1"/>
          </p:cNvSpPr>
          <p:nvPr/>
        </p:nvSpPr>
        <p:spPr bwMode="auto">
          <a:xfrm>
            <a:off x="4240213" y="371633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1757" name="Oval 13"/>
          <p:cNvSpPr>
            <a:spLocks noChangeArrowheads="1"/>
          </p:cNvSpPr>
          <p:nvPr/>
        </p:nvSpPr>
        <p:spPr bwMode="auto">
          <a:xfrm>
            <a:off x="5003800" y="378936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31758" name="Oval 14"/>
          <p:cNvSpPr>
            <a:spLocks noChangeArrowheads="1"/>
          </p:cNvSpPr>
          <p:nvPr/>
        </p:nvSpPr>
        <p:spPr bwMode="auto">
          <a:xfrm>
            <a:off x="5795963" y="364490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31759" name="Group 15"/>
          <p:cNvGrpSpPr>
            <a:grpSpLocks/>
          </p:cNvGrpSpPr>
          <p:nvPr/>
        </p:nvGrpSpPr>
        <p:grpSpPr bwMode="auto">
          <a:xfrm>
            <a:off x="3030538" y="4437063"/>
            <a:ext cx="144462" cy="431800"/>
            <a:chOff x="975" y="2795"/>
            <a:chExt cx="91" cy="272"/>
          </a:xfrm>
        </p:grpSpPr>
        <p:sp>
          <p:nvSpPr>
            <p:cNvPr id="31781" name="Line 1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82" name="Line 1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83" name="Line 1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1760" name="Group 19"/>
          <p:cNvGrpSpPr>
            <a:grpSpLocks/>
          </p:cNvGrpSpPr>
          <p:nvPr/>
        </p:nvGrpSpPr>
        <p:grpSpPr bwMode="auto">
          <a:xfrm>
            <a:off x="3348038" y="3789363"/>
            <a:ext cx="144462" cy="431800"/>
            <a:chOff x="975" y="2795"/>
            <a:chExt cx="91" cy="272"/>
          </a:xfrm>
        </p:grpSpPr>
        <p:sp>
          <p:nvSpPr>
            <p:cNvPr id="31778" name="Line 20"/>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79" name="Line 21"/>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80" name="Line 22"/>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1761" name="Group 23"/>
          <p:cNvGrpSpPr>
            <a:grpSpLocks/>
          </p:cNvGrpSpPr>
          <p:nvPr/>
        </p:nvGrpSpPr>
        <p:grpSpPr bwMode="auto">
          <a:xfrm>
            <a:off x="3722688" y="3717925"/>
            <a:ext cx="144462" cy="431800"/>
            <a:chOff x="975" y="2795"/>
            <a:chExt cx="91" cy="272"/>
          </a:xfrm>
        </p:grpSpPr>
        <p:sp>
          <p:nvSpPr>
            <p:cNvPr id="31775" name="Line 24"/>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76" name="Line 25"/>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77" name="Line 26"/>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1762" name="Group 27"/>
          <p:cNvGrpSpPr>
            <a:grpSpLocks/>
          </p:cNvGrpSpPr>
          <p:nvPr/>
        </p:nvGrpSpPr>
        <p:grpSpPr bwMode="auto">
          <a:xfrm>
            <a:off x="4254500" y="3573463"/>
            <a:ext cx="144463" cy="431800"/>
            <a:chOff x="975" y="2795"/>
            <a:chExt cx="91" cy="272"/>
          </a:xfrm>
        </p:grpSpPr>
        <p:sp>
          <p:nvSpPr>
            <p:cNvPr id="31772" name="Line 28"/>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73" name="Line 29"/>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74" name="Line 30"/>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1763" name="Group 31"/>
          <p:cNvGrpSpPr>
            <a:grpSpLocks/>
          </p:cNvGrpSpPr>
          <p:nvPr/>
        </p:nvGrpSpPr>
        <p:grpSpPr bwMode="auto">
          <a:xfrm>
            <a:off x="5003800" y="3644900"/>
            <a:ext cx="144463" cy="431800"/>
            <a:chOff x="975" y="2795"/>
            <a:chExt cx="91" cy="272"/>
          </a:xfrm>
        </p:grpSpPr>
        <p:sp>
          <p:nvSpPr>
            <p:cNvPr id="31769" name="Line 32"/>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70" name="Line 33"/>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71" name="Line 34"/>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31764" name="Group 35"/>
          <p:cNvGrpSpPr>
            <a:grpSpLocks/>
          </p:cNvGrpSpPr>
          <p:nvPr/>
        </p:nvGrpSpPr>
        <p:grpSpPr bwMode="auto">
          <a:xfrm>
            <a:off x="5810250" y="3500438"/>
            <a:ext cx="144463" cy="431800"/>
            <a:chOff x="975" y="2795"/>
            <a:chExt cx="91" cy="272"/>
          </a:xfrm>
        </p:grpSpPr>
        <p:sp>
          <p:nvSpPr>
            <p:cNvPr id="31766" name="Line 3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67" name="Line 3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31768" name="Line 3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31765" name="Freeform 39"/>
          <p:cNvSpPr>
            <a:spLocks/>
          </p:cNvSpPr>
          <p:nvPr/>
        </p:nvSpPr>
        <p:spPr bwMode="auto">
          <a:xfrm>
            <a:off x="2843213" y="3429000"/>
            <a:ext cx="3313112" cy="1439863"/>
          </a:xfrm>
          <a:custGeom>
            <a:avLst/>
            <a:gdLst>
              <a:gd name="T0" fmla="*/ 0 w 2087"/>
              <a:gd name="T1" fmla="*/ 1439863 h 907"/>
              <a:gd name="T2" fmla="*/ 288925 w 2087"/>
              <a:gd name="T3" fmla="*/ 1152525 h 907"/>
              <a:gd name="T4" fmla="*/ 720725 w 2087"/>
              <a:gd name="T5" fmla="*/ 504825 h 907"/>
              <a:gd name="T6" fmla="*/ 1081087 w 2087"/>
              <a:gd name="T7" fmla="*/ 360363 h 907"/>
              <a:gd name="T8" fmla="*/ 1584325 w 2087"/>
              <a:gd name="T9" fmla="*/ 504825 h 907"/>
              <a:gd name="T10" fmla="*/ 2376487 w 2087"/>
              <a:gd name="T11" fmla="*/ 504825 h 907"/>
              <a:gd name="T12" fmla="*/ 3313112 w 2087"/>
              <a:gd name="T13" fmla="*/ 0 h 907"/>
              <a:gd name="T14" fmla="*/ 0 60000 65536"/>
              <a:gd name="T15" fmla="*/ 0 60000 65536"/>
              <a:gd name="T16" fmla="*/ 0 60000 65536"/>
              <a:gd name="T17" fmla="*/ 0 60000 65536"/>
              <a:gd name="T18" fmla="*/ 0 60000 65536"/>
              <a:gd name="T19" fmla="*/ 0 60000 65536"/>
              <a:gd name="T20" fmla="*/ 0 60000 65536"/>
              <a:gd name="T21" fmla="*/ 0 w 2087"/>
              <a:gd name="T22" fmla="*/ 0 h 907"/>
              <a:gd name="T23" fmla="*/ 2087 w 2087"/>
              <a:gd name="T24" fmla="*/ 907 h 9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87" h="907">
                <a:moveTo>
                  <a:pt x="0" y="907"/>
                </a:moveTo>
                <a:cubicBezTo>
                  <a:pt x="53" y="865"/>
                  <a:pt x="106" y="824"/>
                  <a:pt x="182" y="726"/>
                </a:cubicBezTo>
                <a:cubicBezTo>
                  <a:pt x="258" y="628"/>
                  <a:pt x="371" y="401"/>
                  <a:pt x="454" y="318"/>
                </a:cubicBezTo>
                <a:cubicBezTo>
                  <a:pt x="537" y="235"/>
                  <a:pt x="590" y="227"/>
                  <a:pt x="681" y="227"/>
                </a:cubicBezTo>
                <a:cubicBezTo>
                  <a:pt x="772" y="227"/>
                  <a:pt x="862" y="303"/>
                  <a:pt x="998" y="318"/>
                </a:cubicBezTo>
                <a:cubicBezTo>
                  <a:pt x="1134" y="333"/>
                  <a:pt x="1315" y="371"/>
                  <a:pt x="1497" y="318"/>
                </a:cubicBezTo>
                <a:cubicBezTo>
                  <a:pt x="1679" y="265"/>
                  <a:pt x="1883" y="132"/>
                  <a:pt x="2087" y="0"/>
                </a:cubicBez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 name="日期版面配置區 1"/>
          <p:cNvSpPr>
            <a:spLocks noGrp="1"/>
          </p:cNvSpPr>
          <p:nvPr>
            <p:ph type="dt" sz="half" idx="10"/>
          </p:nvPr>
        </p:nvSpPr>
        <p:spPr/>
        <p:txBody>
          <a:bodyPr/>
          <a:lstStyle/>
          <a:p>
            <a:fld id="{4D3844D4-617C-465A-8FF1-5846AB291C1E}"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4" name="投影片編號版面配置區 3"/>
          <p:cNvSpPr>
            <a:spLocks noGrp="1"/>
          </p:cNvSpPr>
          <p:nvPr>
            <p:ph type="sldNum" sz="quarter" idx="12"/>
          </p:nvPr>
        </p:nvSpPr>
        <p:spPr/>
        <p:txBody>
          <a:bodyPr/>
          <a:lstStyle/>
          <a:p>
            <a:fld id="{38A5F2AF-A334-42F2-9F77-00EB03103450}" type="slidenum">
              <a:rPr lang="zh-TW" altLang="en-US" smtClean="0"/>
              <a:t>76</a:t>
            </a:fld>
            <a:endParaRPr lang="zh-TW" altLang="en-US"/>
          </a:p>
        </p:txBody>
      </p:sp>
    </p:spTree>
    <p:extLst>
      <p:ext uri="{BB962C8B-B14F-4D97-AF65-F5344CB8AC3E}">
        <p14:creationId xmlns:p14="http://schemas.microsoft.com/office/powerpoint/2010/main" val="202606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538510"/>
            <a:ext cx="8001000" cy="730250"/>
          </a:xfrm>
        </p:spPr>
        <p:txBody>
          <a:bodyPr/>
          <a:lstStyle/>
          <a:p>
            <a:pPr algn="l" eaLnBrk="1" hangingPunct="1">
              <a:defRPr/>
            </a:pPr>
            <a:r>
              <a:rPr lang="zh-TW" altLang="en-US" sz="3600" cap="none" dirty="0" smtClean="0">
                <a:latin typeface="Times New Roman" panose="02020603050405020304" pitchFamily="18" charset="0"/>
                <a:ea typeface="標楷體" panose="03000509000000000000" pitchFamily="65" charset="-120"/>
                <a:cs typeface="Times New Roman" panose="02020603050405020304" pitchFamily="18" charset="0"/>
              </a:rPr>
              <a:t>這是你聽過的</a:t>
            </a:r>
            <a:r>
              <a:rPr lang="el-GR" altLang="zh-TW" sz="3600" cap="none" dirty="0" smtClean="0">
                <a:latin typeface="Times New Roman" pitchFamily="18" charset="0"/>
                <a:ea typeface="標楷體" panose="03000509000000000000" pitchFamily="65" charset="-120"/>
                <a:cs typeface="Times New Roman" pitchFamily="18" charset="0"/>
              </a:rPr>
              <a:t>χ</a:t>
            </a:r>
            <a:r>
              <a:rPr lang="en-US" altLang="zh-TW" sz="36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  Fitting</a:t>
            </a:r>
            <a:endParaRPr lang="el-GR" altLang="zh-TW" sz="3600" dirty="0" smtClean="0">
              <a:latin typeface="Times New Roman" pitchFamily="18" charset="0"/>
              <a:ea typeface="標楷體" panose="03000509000000000000" pitchFamily="65" charset="-120"/>
              <a:cs typeface="Times New Roman" pitchFamily="18" charset="0"/>
            </a:endParaRPr>
          </a:p>
        </p:txBody>
      </p:sp>
      <p:graphicFrame>
        <p:nvGraphicFramePr>
          <p:cNvPr id="35844" name="Object 2"/>
          <p:cNvGraphicFramePr>
            <a:graphicFrameLocks noChangeAspect="1"/>
          </p:cNvGraphicFramePr>
          <p:nvPr/>
        </p:nvGraphicFramePr>
        <p:xfrm>
          <a:off x="1538288" y="1557338"/>
          <a:ext cx="5203825" cy="1019175"/>
        </p:xfrm>
        <a:graphic>
          <a:graphicData uri="http://schemas.openxmlformats.org/presentationml/2006/ole">
            <mc:AlternateContent xmlns:mc="http://schemas.openxmlformats.org/markup-compatibility/2006">
              <mc:Choice xmlns:v="urn:schemas-microsoft-com:vml" Requires="v">
                <p:oleObj spid="_x0000_s13390" name="Equation" r:id="rId3" imgW="2324100" imgH="508000" progId="Equation.DSMT4">
                  <p:embed/>
                </p:oleObj>
              </mc:Choice>
              <mc:Fallback>
                <p:oleObj name="Equation" r:id="rId3" imgW="2324100" imgH="508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288" y="1557338"/>
                        <a:ext cx="5203825" cy="101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45" name="Rectangle 7"/>
          <p:cNvSpPr>
            <a:spLocks noChangeArrowheads="1"/>
          </p:cNvSpPr>
          <p:nvPr/>
        </p:nvSpPr>
        <p:spPr bwMode="auto">
          <a:xfrm>
            <a:off x="468313" y="2780928"/>
            <a:ext cx="8001000" cy="107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FontTx/>
              <a:buChar char="•"/>
            </a:pPr>
            <a:r>
              <a:rPr lang="el-GR" altLang="zh-TW" sz="2400" dirty="0">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fitting :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最好的參數會</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讓</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最小</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20000"/>
              </a:spcBef>
              <a:buFontTx/>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因此，至</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少</a:t>
            </a:r>
            <a:endParaRPr lang="el-GR"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35846" name="Object 3"/>
          <p:cNvGraphicFramePr>
            <a:graphicFrameLocks noChangeAspect="1"/>
          </p:cNvGraphicFramePr>
          <p:nvPr>
            <p:extLst>
              <p:ext uri="{D42A27DB-BD31-4B8C-83A1-F6EECF244321}">
                <p14:modId xmlns:p14="http://schemas.microsoft.com/office/powerpoint/2010/main" val="1502925440"/>
              </p:ext>
            </p:extLst>
          </p:nvPr>
        </p:nvGraphicFramePr>
        <p:xfrm>
          <a:off x="2386013" y="3933056"/>
          <a:ext cx="3668712" cy="915987"/>
        </p:xfrm>
        <a:graphic>
          <a:graphicData uri="http://schemas.openxmlformats.org/presentationml/2006/ole">
            <mc:AlternateContent xmlns:mc="http://schemas.openxmlformats.org/markup-compatibility/2006">
              <mc:Choice xmlns:v="urn:schemas-microsoft-com:vml" Requires="v">
                <p:oleObj spid="_x0000_s13391" name="Equation" r:id="rId5" imgW="1638300" imgH="457200" progId="Equation.DSMT4">
                  <p:embed/>
                </p:oleObj>
              </mc:Choice>
              <mc:Fallback>
                <p:oleObj name="Equation" r:id="rId5" imgW="163830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6013" y="3933056"/>
                        <a:ext cx="3668712" cy="91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7"/>
          <p:cNvSpPr>
            <a:spLocks noChangeArrowheads="1"/>
          </p:cNvSpPr>
          <p:nvPr/>
        </p:nvSpPr>
        <p:spPr bwMode="auto">
          <a:xfrm>
            <a:off x="498630" y="4869408"/>
            <a:ext cx="8001000" cy="1079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FontTx/>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可求得最好的參數。</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spcBef>
                <a:spcPct val="20000"/>
              </a:spcBef>
              <a:buFontTx/>
              <a:buChar char="•"/>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但這</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怎麼來的</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spcBef>
                <a:spcPct val="20000"/>
              </a:spcBef>
              <a:buFontTx/>
              <a:buChar char="•"/>
            </a:pP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2" name="圖片 1"/>
          <p:cNvPicPr>
            <a:picLocks noChangeAspect="1"/>
          </p:cNvPicPr>
          <p:nvPr/>
        </p:nvPicPr>
        <p:blipFill>
          <a:blip r:embed="rId7"/>
          <a:stretch>
            <a:fillRect/>
          </a:stretch>
        </p:blipFill>
        <p:spPr>
          <a:xfrm>
            <a:off x="7162402" y="538510"/>
            <a:ext cx="1371998" cy="1371998"/>
          </a:xfrm>
          <a:prstGeom prst="rect">
            <a:avLst/>
          </a:prstGeom>
        </p:spPr>
      </p:pic>
      <p:sp>
        <p:nvSpPr>
          <p:cNvPr id="3" name="日期版面配置區 2"/>
          <p:cNvSpPr>
            <a:spLocks noGrp="1"/>
          </p:cNvSpPr>
          <p:nvPr>
            <p:ph type="dt" sz="half" idx="10"/>
          </p:nvPr>
        </p:nvSpPr>
        <p:spPr/>
        <p:txBody>
          <a:bodyPr/>
          <a:lstStyle/>
          <a:p>
            <a:fld id="{03B21119-FB0B-4AB7-98CB-8D213DA30BAB}" type="datetime1">
              <a:rPr lang="zh-TW" altLang="en-US" smtClean="0"/>
              <a:t>2015/9/8</a:t>
            </a:fld>
            <a:endParaRPr lang="zh-TW" altLang="en-US"/>
          </a:p>
        </p:txBody>
      </p:sp>
      <p:sp>
        <p:nvSpPr>
          <p:cNvPr id="4" name="頁尾版面配置區 3"/>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77</a:t>
            </a:fld>
            <a:endParaRPr lang="zh-TW" altLang="en-US"/>
          </a:p>
        </p:txBody>
      </p:sp>
    </p:spTree>
    <p:extLst>
      <p:ext uri="{BB962C8B-B14F-4D97-AF65-F5344CB8AC3E}">
        <p14:creationId xmlns:p14="http://schemas.microsoft.com/office/powerpoint/2010/main" val="4203772573"/>
      </p:ext>
    </p:extLst>
  </p:cSld>
  <p:clrMapOvr>
    <a:masterClrMapping/>
  </p:clrMapOvr>
  <p:transition spd="med">
    <p:pull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260648"/>
            <a:ext cx="7924800" cy="1143000"/>
          </a:xfrm>
        </p:spPr>
        <p:txBody>
          <a:bodyPr/>
          <a:lstStyle/>
          <a:p>
            <a:r>
              <a:rPr lang="el-GR" altLang="zh-TW" sz="3600" cap="none" dirty="0">
                <a:latin typeface="Times New Roman" pitchFamily="18" charset="0"/>
                <a:ea typeface="標楷體" panose="03000509000000000000" pitchFamily="65" charset="-120"/>
                <a:cs typeface="Times New Roman" pitchFamily="18" charset="0"/>
              </a:rPr>
              <a:t>χ</a:t>
            </a:r>
            <a:r>
              <a:rPr lang="en-US" altLang="zh-TW" sz="36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  Fitting</a:t>
            </a:r>
            <a:endParaRPr lang="zh-TW" altLang="en-US" sz="3600" dirty="0"/>
          </a:p>
        </p:txBody>
      </p:sp>
      <p:sp>
        <p:nvSpPr>
          <p:cNvPr id="3" name="內容版面配置區 2"/>
          <p:cNvSpPr>
            <a:spLocks noGrp="1"/>
          </p:cNvSpPr>
          <p:nvPr>
            <p:ph sz="quarter" idx="13"/>
          </p:nvPr>
        </p:nvSpPr>
        <p:spPr/>
        <p:txBody>
          <a:bodyPr>
            <a:normAutofit/>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要做</a:t>
            </a:r>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fitting</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，下面二個條件必須先成立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資料點相互間必須獨立。</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資料點誤差之機率分佈為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Gaussian</a:t>
            </a: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再根據</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maximum likelihood</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原則</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在這個觀測資料的其況下，最有可能的模型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參數組合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將機率最大化，相當於將</a:t>
            </a:r>
            <a:r>
              <a:rPr lang="el-GR" altLang="zh-TW" sz="2400" dirty="0" smtClean="0">
                <a:latin typeface="Times New Roman" pitchFamily="18" charset="0"/>
                <a:ea typeface="標楷體" panose="03000509000000000000" pitchFamily="65" charset="-120"/>
                <a:cs typeface="Times New Roman" pitchFamily="18" charset="0"/>
              </a:rPr>
              <a:t>χ</a:t>
            </a:r>
            <a:r>
              <a:rPr lang="en-US"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最小化。</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日期版面配置區 3"/>
          <p:cNvSpPr>
            <a:spLocks noGrp="1"/>
          </p:cNvSpPr>
          <p:nvPr>
            <p:ph type="dt" sz="half" idx="10"/>
          </p:nvPr>
        </p:nvSpPr>
        <p:spPr/>
        <p:txBody>
          <a:bodyPr/>
          <a:lstStyle/>
          <a:p>
            <a:fld id="{718010B5-C417-4748-9BF6-18D6AC5CDC97}"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78</a:t>
            </a:fld>
            <a:endParaRPr lang="zh-TW" altLang="en-US"/>
          </a:p>
        </p:txBody>
      </p:sp>
    </p:spTree>
    <p:extLst>
      <p:ext uri="{BB962C8B-B14F-4D97-AF65-F5344CB8AC3E}">
        <p14:creationId xmlns:p14="http://schemas.microsoft.com/office/powerpoint/2010/main" val="403338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106363"/>
            <a:ext cx="8001000" cy="946150"/>
          </a:xfrm>
        </p:spPr>
        <p:txBody>
          <a:bodyPr/>
          <a:lstStyle/>
          <a:p>
            <a:pPr>
              <a:defRPr/>
            </a:pPr>
            <a:r>
              <a:rPr lang="el-GR" altLang="zh-TW" sz="3600" cap="none" dirty="0">
                <a:latin typeface="Times New Roman" pitchFamily="18" charset="0"/>
                <a:ea typeface="標楷體" panose="03000509000000000000" pitchFamily="65" charset="-120"/>
                <a:cs typeface="Times New Roman" pitchFamily="18" charset="0"/>
              </a:rPr>
              <a:t>χ</a:t>
            </a:r>
            <a:r>
              <a:rPr lang="en-US" altLang="zh-TW" sz="36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3600" dirty="0">
                <a:latin typeface="Times New Roman" panose="02020603050405020304" pitchFamily="18" charset="0"/>
                <a:ea typeface="標楷體" panose="03000509000000000000" pitchFamily="65" charset="-120"/>
                <a:cs typeface="Times New Roman" panose="02020603050405020304" pitchFamily="18" charset="0"/>
              </a:rPr>
              <a:t>  Fitting</a:t>
            </a:r>
            <a:endParaRPr lang="en-US" altLang="zh-TW" sz="3600" dirty="0" smtClean="0">
              <a:latin typeface="Times New Roman" pitchFamily="18" charset="0"/>
            </a:endParaRPr>
          </a:p>
        </p:txBody>
      </p:sp>
      <p:sp>
        <p:nvSpPr>
          <p:cNvPr id="26628" name="Line 4"/>
          <p:cNvSpPr>
            <a:spLocks noChangeShapeType="1"/>
          </p:cNvSpPr>
          <p:nvPr/>
        </p:nvSpPr>
        <p:spPr bwMode="auto">
          <a:xfrm>
            <a:off x="2411413" y="4148808"/>
            <a:ext cx="4321175"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6629" name="Line 5"/>
          <p:cNvSpPr>
            <a:spLocks noChangeShapeType="1"/>
          </p:cNvSpPr>
          <p:nvPr/>
        </p:nvSpPr>
        <p:spPr bwMode="auto">
          <a:xfrm rot="-5400000">
            <a:off x="1042988" y="2780383"/>
            <a:ext cx="2736850" cy="0"/>
          </a:xfrm>
          <a:prstGeom prst="line">
            <a:avLst/>
          </a:prstGeom>
          <a:noFill/>
          <a:ln w="19050">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zh-TW" altLang="en-US"/>
          </a:p>
        </p:txBody>
      </p:sp>
      <p:sp>
        <p:nvSpPr>
          <p:cNvPr id="26630" name="Freeform 6"/>
          <p:cNvSpPr>
            <a:spLocks/>
          </p:cNvSpPr>
          <p:nvPr/>
        </p:nvSpPr>
        <p:spPr bwMode="auto">
          <a:xfrm>
            <a:off x="2987675" y="2046958"/>
            <a:ext cx="3168650" cy="1597025"/>
          </a:xfrm>
          <a:custGeom>
            <a:avLst/>
            <a:gdLst>
              <a:gd name="T0" fmla="*/ 0 w 1996"/>
              <a:gd name="T1" fmla="*/ 1597025 h 1006"/>
              <a:gd name="T2" fmla="*/ 360363 w 1996"/>
              <a:gd name="T3" fmla="*/ 949325 h 1006"/>
              <a:gd name="T4" fmla="*/ 1152525 w 1996"/>
              <a:gd name="T5" fmla="*/ 301625 h 1006"/>
              <a:gd name="T6" fmla="*/ 2232025 w 1996"/>
              <a:gd name="T7" fmla="*/ 12700 h 1006"/>
              <a:gd name="T8" fmla="*/ 3168650 w 1996"/>
              <a:gd name="T9" fmla="*/ 228600 h 1006"/>
              <a:gd name="T10" fmla="*/ 0 60000 65536"/>
              <a:gd name="T11" fmla="*/ 0 60000 65536"/>
              <a:gd name="T12" fmla="*/ 0 60000 65536"/>
              <a:gd name="T13" fmla="*/ 0 60000 65536"/>
              <a:gd name="T14" fmla="*/ 0 60000 65536"/>
              <a:gd name="T15" fmla="*/ 0 w 1996"/>
              <a:gd name="T16" fmla="*/ 0 h 1006"/>
              <a:gd name="T17" fmla="*/ 1996 w 1996"/>
              <a:gd name="T18" fmla="*/ 1006 h 1006"/>
            </a:gdLst>
            <a:ahLst/>
            <a:cxnLst>
              <a:cxn ang="T10">
                <a:pos x="T0" y="T1"/>
              </a:cxn>
              <a:cxn ang="T11">
                <a:pos x="T2" y="T3"/>
              </a:cxn>
              <a:cxn ang="T12">
                <a:pos x="T4" y="T5"/>
              </a:cxn>
              <a:cxn ang="T13">
                <a:pos x="T6" y="T7"/>
              </a:cxn>
              <a:cxn ang="T14">
                <a:pos x="T8" y="T9"/>
              </a:cxn>
            </a:cxnLst>
            <a:rect l="T15" t="T16" r="T17" b="T18"/>
            <a:pathLst>
              <a:path w="1996" h="1006">
                <a:moveTo>
                  <a:pt x="0" y="1006"/>
                </a:moveTo>
                <a:cubicBezTo>
                  <a:pt x="53" y="870"/>
                  <a:pt x="106" y="734"/>
                  <a:pt x="227" y="598"/>
                </a:cubicBezTo>
                <a:cubicBezTo>
                  <a:pt x="348" y="462"/>
                  <a:pt x="530" y="288"/>
                  <a:pt x="726" y="190"/>
                </a:cubicBezTo>
                <a:cubicBezTo>
                  <a:pt x="922" y="92"/>
                  <a:pt x="1194" y="16"/>
                  <a:pt x="1406" y="8"/>
                </a:cubicBezTo>
                <a:cubicBezTo>
                  <a:pt x="1618" y="0"/>
                  <a:pt x="1807" y="72"/>
                  <a:pt x="1996" y="144"/>
                </a:cubicBezTo>
              </a:path>
            </a:pathLst>
          </a:custGeom>
          <a:noFill/>
          <a:ln w="254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6631" name="Text Box 7"/>
          <p:cNvSpPr txBox="1">
            <a:spLocks noChangeArrowheads="1"/>
          </p:cNvSpPr>
          <p:nvPr/>
        </p:nvSpPr>
        <p:spPr bwMode="auto">
          <a:xfrm>
            <a:off x="6877050" y="389639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x</a:t>
            </a:r>
          </a:p>
        </p:txBody>
      </p:sp>
      <p:sp>
        <p:nvSpPr>
          <p:cNvPr id="26632" name="Text Box 8"/>
          <p:cNvSpPr txBox="1">
            <a:spLocks noChangeArrowheads="1"/>
          </p:cNvSpPr>
          <p:nvPr/>
        </p:nvSpPr>
        <p:spPr bwMode="auto">
          <a:xfrm>
            <a:off x="2268538" y="908720"/>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2000" dirty="0">
                <a:latin typeface="Times New Roman" panose="02020603050405020304" pitchFamily="18" charset="0"/>
              </a:rPr>
              <a:t>y</a:t>
            </a:r>
          </a:p>
        </p:txBody>
      </p:sp>
      <p:sp>
        <p:nvSpPr>
          <p:cNvPr id="26633" name="Oval 9"/>
          <p:cNvSpPr>
            <a:spLocks noChangeArrowheads="1"/>
          </p:cNvSpPr>
          <p:nvPr/>
        </p:nvSpPr>
        <p:spPr bwMode="auto">
          <a:xfrm>
            <a:off x="3016250" y="3139158"/>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4" name="Oval 10"/>
          <p:cNvSpPr>
            <a:spLocks noChangeArrowheads="1"/>
          </p:cNvSpPr>
          <p:nvPr/>
        </p:nvSpPr>
        <p:spPr bwMode="auto">
          <a:xfrm>
            <a:off x="3348038" y="2493045"/>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5" name="Oval 11"/>
          <p:cNvSpPr>
            <a:spLocks noChangeArrowheads="1"/>
          </p:cNvSpPr>
          <p:nvPr/>
        </p:nvSpPr>
        <p:spPr bwMode="auto">
          <a:xfrm>
            <a:off x="3708400" y="2420020"/>
            <a:ext cx="144463"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6" name="Oval 12"/>
          <p:cNvSpPr>
            <a:spLocks noChangeArrowheads="1"/>
          </p:cNvSpPr>
          <p:nvPr/>
        </p:nvSpPr>
        <p:spPr bwMode="auto">
          <a:xfrm>
            <a:off x="4240213" y="2275558"/>
            <a:ext cx="144462"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7" name="Oval 13"/>
          <p:cNvSpPr>
            <a:spLocks noChangeArrowheads="1"/>
          </p:cNvSpPr>
          <p:nvPr/>
        </p:nvSpPr>
        <p:spPr bwMode="auto">
          <a:xfrm>
            <a:off x="5003800" y="2348583"/>
            <a:ext cx="144463" cy="144462"/>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sp>
        <p:nvSpPr>
          <p:cNvPr id="26638" name="Oval 14"/>
          <p:cNvSpPr>
            <a:spLocks noChangeArrowheads="1"/>
          </p:cNvSpPr>
          <p:nvPr/>
        </p:nvSpPr>
        <p:spPr bwMode="auto">
          <a:xfrm>
            <a:off x="5795963" y="2204120"/>
            <a:ext cx="144462" cy="14446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TW" altLang="en-US"/>
          </a:p>
        </p:txBody>
      </p:sp>
      <p:grpSp>
        <p:nvGrpSpPr>
          <p:cNvPr id="26639" name="Group 15"/>
          <p:cNvGrpSpPr>
            <a:grpSpLocks/>
          </p:cNvGrpSpPr>
          <p:nvPr/>
        </p:nvGrpSpPr>
        <p:grpSpPr bwMode="auto">
          <a:xfrm>
            <a:off x="3030538" y="2996283"/>
            <a:ext cx="144462" cy="431800"/>
            <a:chOff x="975" y="2795"/>
            <a:chExt cx="91" cy="272"/>
          </a:xfrm>
        </p:grpSpPr>
        <p:sp>
          <p:nvSpPr>
            <p:cNvPr id="26660" name="Line 1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61" name="Line 1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62" name="Line 1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0" name="Group 19"/>
          <p:cNvGrpSpPr>
            <a:grpSpLocks/>
          </p:cNvGrpSpPr>
          <p:nvPr/>
        </p:nvGrpSpPr>
        <p:grpSpPr bwMode="auto">
          <a:xfrm>
            <a:off x="3348038" y="2348583"/>
            <a:ext cx="144462" cy="431800"/>
            <a:chOff x="975" y="2795"/>
            <a:chExt cx="91" cy="272"/>
          </a:xfrm>
        </p:grpSpPr>
        <p:sp>
          <p:nvSpPr>
            <p:cNvPr id="26657" name="Line 20"/>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8" name="Line 21"/>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9" name="Line 22"/>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1" name="Group 23"/>
          <p:cNvGrpSpPr>
            <a:grpSpLocks/>
          </p:cNvGrpSpPr>
          <p:nvPr/>
        </p:nvGrpSpPr>
        <p:grpSpPr bwMode="auto">
          <a:xfrm>
            <a:off x="3722688" y="2277145"/>
            <a:ext cx="144462" cy="431800"/>
            <a:chOff x="975" y="2795"/>
            <a:chExt cx="91" cy="272"/>
          </a:xfrm>
        </p:grpSpPr>
        <p:sp>
          <p:nvSpPr>
            <p:cNvPr id="26654" name="Line 24"/>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5" name="Line 25"/>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6" name="Line 26"/>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2" name="Group 27"/>
          <p:cNvGrpSpPr>
            <a:grpSpLocks/>
          </p:cNvGrpSpPr>
          <p:nvPr/>
        </p:nvGrpSpPr>
        <p:grpSpPr bwMode="auto">
          <a:xfrm>
            <a:off x="4254500" y="2132683"/>
            <a:ext cx="144463" cy="431800"/>
            <a:chOff x="975" y="2795"/>
            <a:chExt cx="91" cy="272"/>
          </a:xfrm>
        </p:grpSpPr>
        <p:sp>
          <p:nvSpPr>
            <p:cNvPr id="26651" name="Line 28"/>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2" name="Line 29"/>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3" name="Line 30"/>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3" name="Group 31"/>
          <p:cNvGrpSpPr>
            <a:grpSpLocks/>
          </p:cNvGrpSpPr>
          <p:nvPr/>
        </p:nvGrpSpPr>
        <p:grpSpPr bwMode="auto">
          <a:xfrm>
            <a:off x="5003800" y="2204120"/>
            <a:ext cx="144463" cy="431800"/>
            <a:chOff x="975" y="2795"/>
            <a:chExt cx="91" cy="272"/>
          </a:xfrm>
        </p:grpSpPr>
        <p:sp>
          <p:nvSpPr>
            <p:cNvPr id="26648" name="Line 32"/>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49" name="Line 33"/>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50" name="Line 34"/>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6644" name="Group 35"/>
          <p:cNvGrpSpPr>
            <a:grpSpLocks/>
          </p:cNvGrpSpPr>
          <p:nvPr/>
        </p:nvGrpSpPr>
        <p:grpSpPr bwMode="auto">
          <a:xfrm>
            <a:off x="5810250" y="2059658"/>
            <a:ext cx="144463" cy="431800"/>
            <a:chOff x="975" y="2795"/>
            <a:chExt cx="91" cy="272"/>
          </a:xfrm>
        </p:grpSpPr>
        <p:sp>
          <p:nvSpPr>
            <p:cNvPr id="26645" name="Line 36"/>
            <p:cNvSpPr>
              <a:spLocks noChangeShapeType="1"/>
            </p:cNvSpPr>
            <p:nvPr/>
          </p:nvSpPr>
          <p:spPr bwMode="auto">
            <a:xfrm>
              <a:off x="975" y="3067"/>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46" name="Line 37"/>
            <p:cNvSpPr>
              <a:spLocks noChangeShapeType="1"/>
            </p:cNvSpPr>
            <p:nvPr/>
          </p:nvSpPr>
          <p:spPr bwMode="auto">
            <a:xfrm>
              <a:off x="975" y="2795"/>
              <a:ext cx="91"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6647" name="Line 38"/>
            <p:cNvSpPr>
              <a:spLocks noChangeShapeType="1"/>
            </p:cNvSpPr>
            <p:nvPr/>
          </p:nvSpPr>
          <p:spPr bwMode="auto">
            <a:xfrm>
              <a:off x="1011" y="2795"/>
              <a:ext cx="0" cy="27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aphicFrame>
        <p:nvGraphicFramePr>
          <p:cNvPr id="39" name="物件 38"/>
          <p:cNvGraphicFramePr>
            <a:graphicFrameLocks noChangeAspect="1"/>
          </p:cNvGraphicFramePr>
          <p:nvPr>
            <p:extLst>
              <p:ext uri="{D42A27DB-BD31-4B8C-83A1-F6EECF244321}">
                <p14:modId xmlns:p14="http://schemas.microsoft.com/office/powerpoint/2010/main" val="2906722370"/>
              </p:ext>
            </p:extLst>
          </p:nvPr>
        </p:nvGraphicFramePr>
        <p:xfrm>
          <a:off x="504825" y="2638425"/>
          <a:ext cx="1419225" cy="725488"/>
        </p:xfrm>
        <a:graphic>
          <a:graphicData uri="http://schemas.openxmlformats.org/presentationml/2006/ole">
            <mc:AlternateContent xmlns:mc="http://schemas.openxmlformats.org/markup-compatibility/2006">
              <mc:Choice xmlns:v="urn:schemas-microsoft-com:vml" Requires="v">
                <p:oleObj spid="_x0000_s14631" name="Equation" r:id="rId3" imgW="939600" imgH="431640" progId="Equation.DSMT4">
                  <p:embed/>
                </p:oleObj>
              </mc:Choice>
              <mc:Fallback>
                <p:oleObj name="Equation" r:id="rId3" imgW="939600" imgH="431640" progId="Equation.DSMT4">
                  <p:embed/>
                  <p:pic>
                    <p:nvPicPr>
                      <p:cNvPr id="0" name=""/>
                      <p:cNvPicPr>
                        <a:picLocks noChangeAspect="1" noChangeArrowheads="1"/>
                      </p:cNvPicPr>
                      <p:nvPr/>
                    </p:nvPicPr>
                    <p:blipFill>
                      <a:blip r:embed="rId4"/>
                      <a:srcRect/>
                      <a:stretch>
                        <a:fillRect/>
                      </a:stretch>
                    </p:blipFill>
                    <p:spPr bwMode="auto">
                      <a:xfrm>
                        <a:off x="504825" y="2638425"/>
                        <a:ext cx="1419225" cy="725488"/>
                      </a:xfrm>
                      <a:prstGeom prst="rect">
                        <a:avLst/>
                      </a:prstGeom>
                      <a:noFill/>
                      <a:ln>
                        <a:noFill/>
                      </a:ln>
                      <a:extLst/>
                    </p:spPr>
                  </p:pic>
                </p:oleObj>
              </mc:Fallback>
            </mc:AlternateContent>
          </a:graphicData>
        </a:graphic>
      </p:graphicFrame>
      <p:graphicFrame>
        <p:nvGraphicFramePr>
          <p:cNvPr id="40" name="物件 39"/>
          <p:cNvGraphicFramePr>
            <a:graphicFrameLocks noChangeAspect="1"/>
          </p:cNvGraphicFramePr>
          <p:nvPr>
            <p:extLst>
              <p:ext uri="{D42A27DB-BD31-4B8C-83A1-F6EECF244321}">
                <p14:modId xmlns:p14="http://schemas.microsoft.com/office/powerpoint/2010/main" val="2879795496"/>
              </p:ext>
            </p:extLst>
          </p:nvPr>
        </p:nvGraphicFramePr>
        <p:xfrm>
          <a:off x="827584" y="1700213"/>
          <a:ext cx="1476375" cy="725487"/>
        </p:xfrm>
        <a:graphic>
          <a:graphicData uri="http://schemas.openxmlformats.org/presentationml/2006/ole">
            <mc:AlternateContent xmlns:mc="http://schemas.openxmlformats.org/markup-compatibility/2006">
              <mc:Choice xmlns:v="urn:schemas-microsoft-com:vml" Requires="v">
                <p:oleObj spid="_x0000_s14632" name="Equation" r:id="rId5" imgW="977760" imgH="431640" progId="Equation.DSMT4">
                  <p:embed/>
                </p:oleObj>
              </mc:Choice>
              <mc:Fallback>
                <p:oleObj name="Equation" r:id="rId5" imgW="977760" imgH="431640" progId="Equation.DSMT4">
                  <p:embed/>
                  <p:pic>
                    <p:nvPicPr>
                      <p:cNvPr id="0" name=""/>
                      <p:cNvPicPr>
                        <a:picLocks noChangeAspect="1" noChangeArrowheads="1"/>
                      </p:cNvPicPr>
                      <p:nvPr/>
                    </p:nvPicPr>
                    <p:blipFill>
                      <a:blip r:embed="rId6"/>
                      <a:srcRect/>
                      <a:stretch>
                        <a:fillRect/>
                      </a:stretch>
                    </p:blipFill>
                    <p:spPr bwMode="auto">
                      <a:xfrm>
                        <a:off x="827584" y="1700213"/>
                        <a:ext cx="1476375" cy="725487"/>
                      </a:xfrm>
                      <a:prstGeom prst="rect">
                        <a:avLst/>
                      </a:prstGeom>
                      <a:noFill/>
                      <a:ln>
                        <a:noFill/>
                      </a:ln>
                      <a:extLst/>
                    </p:spPr>
                  </p:pic>
                </p:oleObj>
              </mc:Fallback>
            </mc:AlternateContent>
          </a:graphicData>
        </a:graphic>
      </p:graphicFrame>
      <p:graphicFrame>
        <p:nvGraphicFramePr>
          <p:cNvPr id="42" name="物件 41"/>
          <p:cNvGraphicFramePr>
            <a:graphicFrameLocks noChangeAspect="1"/>
          </p:cNvGraphicFramePr>
          <p:nvPr>
            <p:extLst>
              <p:ext uri="{D42A27DB-BD31-4B8C-83A1-F6EECF244321}">
                <p14:modId xmlns:p14="http://schemas.microsoft.com/office/powerpoint/2010/main" val="3771570361"/>
              </p:ext>
            </p:extLst>
          </p:nvPr>
        </p:nvGraphicFramePr>
        <p:xfrm>
          <a:off x="2483768" y="975321"/>
          <a:ext cx="1457325" cy="725487"/>
        </p:xfrm>
        <a:graphic>
          <a:graphicData uri="http://schemas.openxmlformats.org/presentationml/2006/ole">
            <mc:AlternateContent xmlns:mc="http://schemas.openxmlformats.org/markup-compatibility/2006">
              <mc:Choice xmlns:v="urn:schemas-microsoft-com:vml" Requires="v">
                <p:oleObj spid="_x0000_s14633" name="Equation" r:id="rId7" imgW="965160" imgH="431640" progId="Equation.DSMT4">
                  <p:embed/>
                </p:oleObj>
              </mc:Choice>
              <mc:Fallback>
                <p:oleObj name="Equation" r:id="rId7" imgW="965160" imgH="431640" progId="Equation.DSMT4">
                  <p:embed/>
                  <p:pic>
                    <p:nvPicPr>
                      <p:cNvPr id="0" name=""/>
                      <p:cNvPicPr>
                        <a:picLocks noChangeAspect="1" noChangeArrowheads="1"/>
                      </p:cNvPicPr>
                      <p:nvPr/>
                    </p:nvPicPr>
                    <p:blipFill>
                      <a:blip r:embed="rId8"/>
                      <a:srcRect/>
                      <a:stretch>
                        <a:fillRect/>
                      </a:stretch>
                    </p:blipFill>
                    <p:spPr bwMode="auto">
                      <a:xfrm>
                        <a:off x="2483768" y="975321"/>
                        <a:ext cx="1457325" cy="725487"/>
                      </a:xfrm>
                      <a:prstGeom prst="rect">
                        <a:avLst/>
                      </a:prstGeom>
                      <a:noFill/>
                      <a:ln>
                        <a:noFill/>
                      </a:ln>
                      <a:extLst/>
                    </p:spPr>
                  </p:pic>
                </p:oleObj>
              </mc:Fallback>
            </mc:AlternateContent>
          </a:graphicData>
        </a:graphic>
      </p:graphicFrame>
      <p:graphicFrame>
        <p:nvGraphicFramePr>
          <p:cNvPr id="44" name="物件 43"/>
          <p:cNvGraphicFramePr>
            <a:graphicFrameLocks noChangeAspect="1"/>
          </p:cNvGraphicFramePr>
          <p:nvPr>
            <p:extLst>
              <p:ext uri="{D42A27DB-BD31-4B8C-83A1-F6EECF244321}">
                <p14:modId xmlns:p14="http://schemas.microsoft.com/office/powerpoint/2010/main" val="863489780"/>
              </p:ext>
            </p:extLst>
          </p:nvPr>
        </p:nvGraphicFramePr>
        <p:xfrm>
          <a:off x="4096421" y="718617"/>
          <a:ext cx="1476375" cy="725488"/>
        </p:xfrm>
        <a:graphic>
          <a:graphicData uri="http://schemas.openxmlformats.org/presentationml/2006/ole">
            <mc:AlternateContent xmlns:mc="http://schemas.openxmlformats.org/markup-compatibility/2006">
              <mc:Choice xmlns:v="urn:schemas-microsoft-com:vml" Requires="v">
                <p:oleObj spid="_x0000_s14634" name="Equation" r:id="rId9" imgW="977760" imgH="431640" progId="Equation.DSMT4">
                  <p:embed/>
                </p:oleObj>
              </mc:Choice>
              <mc:Fallback>
                <p:oleObj name="Equation" r:id="rId9" imgW="977760" imgH="431640" progId="Equation.DSMT4">
                  <p:embed/>
                  <p:pic>
                    <p:nvPicPr>
                      <p:cNvPr id="0" name=""/>
                      <p:cNvPicPr>
                        <a:picLocks noChangeAspect="1" noChangeArrowheads="1"/>
                      </p:cNvPicPr>
                      <p:nvPr/>
                    </p:nvPicPr>
                    <p:blipFill>
                      <a:blip r:embed="rId10"/>
                      <a:srcRect/>
                      <a:stretch>
                        <a:fillRect/>
                      </a:stretch>
                    </p:blipFill>
                    <p:spPr bwMode="auto">
                      <a:xfrm>
                        <a:off x="4096421" y="718617"/>
                        <a:ext cx="1476375" cy="725488"/>
                      </a:xfrm>
                      <a:prstGeom prst="rect">
                        <a:avLst/>
                      </a:prstGeom>
                      <a:noFill/>
                      <a:ln>
                        <a:noFill/>
                      </a:ln>
                      <a:extLst/>
                    </p:spPr>
                  </p:pic>
                </p:oleObj>
              </mc:Fallback>
            </mc:AlternateContent>
          </a:graphicData>
        </a:graphic>
      </p:graphicFrame>
      <p:graphicFrame>
        <p:nvGraphicFramePr>
          <p:cNvPr id="46" name="物件 45"/>
          <p:cNvGraphicFramePr>
            <a:graphicFrameLocks noChangeAspect="1"/>
          </p:cNvGraphicFramePr>
          <p:nvPr>
            <p:extLst>
              <p:ext uri="{D42A27DB-BD31-4B8C-83A1-F6EECF244321}">
                <p14:modId xmlns:p14="http://schemas.microsoft.com/office/powerpoint/2010/main" val="4161795717"/>
              </p:ext>
            </p:extLst>
          </p:nvPr>
        </p:nvGraphicFramePr>
        <p:xfrm>
          <a:off x="5626100" y="974725"/>
          <a:ext cx="1457325" cy="725488"/>
        </p:xfrm>
        <a:graphic>
          <a:graphicData uri="http://schemas.openxmlformats.org/presentationml/2006/ole">
            <mc:AlternateContent xmlns:mc="http://schemas.openxmlformats.org/markup-compatibility/2006">
              <mc:Choice xmlns:v="urn:schemas-microsoft-com:vml" Requires="v">
                <p:oleObj spid="_x0000_s14635" name="Equation" r:id="rId11" imgW="965160" imgH="431640" progId="Equation.DSMT4">
                  <p:embed/>
                </p:oleObj>
              </mc:Choice>
              <mc:Fallback>
                <p:oleObj name="Equation" r:id="rId11" imgW="965160" imgH="431640" progId="Equation.DSMT4">
                  <p:embed/>
                  <p:pic>
                    <p:nvPicPr>
                      <p:cNvPr id="0" name=""/>
                      <p:cNvPicPr>
                        <a:picLocks noChangeAspect="1" noChangeArrowheads="1"/>
                      </p:cNvPicPr>
                      <p:nvPr/>
                    </p:nvPicPr>
                    <p:blipFill>
                      <a:blip r:embed="rId12"/>
                      <a:srcRect/>
                      <a:stretch>
                        <a:fillRect/>
                      </a:stretch>
                    </p:blipFill>
                    <p:spPr bwMode="auto">
                      <a:xfrm>
                        <a:off x="5626100" y="974725"/>
                        <a:ext cx="1457325" cy="725488"/>
                      </a:xfrm>
                      <a:prstGeom prst="rect">
                        <a:avLst/>
                      </a:prstGeom>
                      <a:noFill/>
                      <a:ln>
                        <a:noFill/>
                      </a:ln>
                      <a:extLst/>
                    </p:spPr>
                  </p:pic>
                </p:oleObj>
              </mc:Fallback>
            </mc:AlternateContent>
          </a:graphicData>
        </a:graphic>
      </p:graphicFrame>
      <p:graphicFrame>
        <p:nvGraphicFramePr>
          <p:cNvPr id="47" name="物件 46"/>
          <p:cNvGraphicFramePr>
            <a:graphicFrameLocks noChangeAspect="1"/>
          </p:cNvGraphicFramePr>
          <p:nvPr>
            <p:extLst>
              <p:ext uri="{D42A27DB-BD31-4B8C-83A1-F6EECF244321}">
                <p14:modId xmlns:p14="http://schemas.microsoft.com/office/powerpoint/2010/main" val="3750221290"/>
              </p:ext>
            </p:extLst>
          </p:nvPr>
        </p:nvGraphicFramePr>
        <p:xfrm>
          <a:off x="6571059" y="1839416"/>
          <a:ext cx="1457325" cy="725488"/>
        </p:xfrm>
        <a:graphic>
          <a:graphicData uri="http://schemas.openxmlformats.org/presentationml/2006/ole">
            <mc:AlternateContent xmlns:mc="http://schemas.openxmlformats.org/markup-compatibility/2006">
              <mc:Choice xmlns:v="urn:schemas-microsoft-com:vml" Requires="v">
                <p:oleObj spid="_x0000_s14636" name="Equation" r:id="rId13" imgW="965160" imgH="431640" progId="Equation.DSMT4">
                  <p:embed/>
                </p:oleObj>
              </mc:Choice>
              <mc:Fallback>
                <p:oleObj name="Equation" r:id="rId13" imgW="965160" imgH="431640" progId="Equation.DSMT4">
                  <p:embed/>
                  <p:pic>
                    <p:nvPicPr>
                      <p:cNvPr id="0" name=""/>
                      <p:cNvPicPr>
                        <a:picLocks noChangeAspect="1" noChangeArrowheads="1"/>
                      </p:cNvPicPr>
                      <p:nvPr/>
                    </p:nvPicPr>
                    <p:blipFill>
                      <a:blip r:embed="rId14"/>
                      <a:srcRect/>
                      <a:stretch>
                        <a:fillRect/>
                      </a:stretch>
                    </p:blipFill>
                    <p:spPr bwMode="auto">
                      <a:xfrm>
                        <a:off x="6571059" y="1839416"/>
                        <a:ext cx="1457325" cy="725488"/>
                      </a:xfrm>
                      <a:prstGeom prst="rect">
                        <a:avLst/>
                      </a:prstGeom>
                      <a:noFill/>
                      <a:ln>
                        <a:noFill/>
                      </a:ln>
                      <a:extLst/>
                    </p:spPr>
                  </p:pic>
                </p:oleObj>
              </mc:Fallback>
            </mc:AlternateContent>
          </a:graphicData>
        </a:graphic>
      </p:graphicFrame>
      <p:cxnSp>
        <p:nvCxnSpPr>
          <p:cNvPr id="4" name="直線單箭頭接點 3"/>
          <p:cNvCxnSpPr/>
          <p:nvPr/>
        </p:nvCxnSpPr>
        <p:spPr>
          <a:xfrm>
            <a:off x="1671538" y="3211389"/>
            <a:ext cx="1172270" cy="1"/>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a:off x="1959570" y="2348880"/>
            <a:ext cx="1252860" cy="214214"/>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2894012" y="1607915"/>
            <a:ext cx="805781" cy="594245"/>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p:nvPr/>
        </p:nvCxnSpPr>
        <p:spPr>
          <a:xfrm flipH="1">
            <a:off x="4341897" y="1484312"/>
            <a:ext cx="154324" cy="55517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flipH="1">
            <a:off x="5282680" y="1699295"/>
            <a:ext cx="740829" cy="556320"/>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p:nvPr/>
        </p:nvCxnSpPr>
        <p:spPr>
          <a:xfrm flipH="1">
            <a:off x="5954713" y="2386012"/>
            <a:ext cx="616347" cy="8806"/>
          </a:xfrm>
          <a:prstGeom prst="straightConnector1">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graphicFrame>
        <p:nvGraphicFramePr>
          <p:cNvPr id="70" name="Object 2"/>
          <p:cNvGraphicFramePr>
            <a:graphicFrameLocks noChangeAspect="1"/>
          </p:cNvGraphicFramePr>
          <p:nvPr>
            <p:extLst>
              <p:ext uri="{D42A27DB-BD31-4B8C-83A1-F6EECF244321}">
                <p14:modId xmlns:p14="http://schemas.microsoft.com/office/powerpoint/2010/main" val="3305614004"/>
              </p:ext>
            </p:extLst>
          </p:nvPr>
        </p:nvGraphicFramePr>
        <p:xfrm>
          <a:off x="534988" y="4348163"/>
          <a:ext cx="8104187" cy="2192337"/>
        </p:xfrm>
        <a:graphic>
          <a:graphicData uri="http://schemas.openxmlformats.org/presentationml/2006/ole">
            <mc:AlternateContent xmlns:mc="http://schemas.openxmlformats.org/markup-compatibility/2006">
              <mc:Choice xmlns:v="urn:schemas-microsoft-com:vml" Requires="v">
                <p:oleObj spid="_x0000_s14637" name="Equation" r:id="rId15" imgW="3619440" imgH="1091880" progId="Equation.DSMT4">
                  <p:embed/>
                </p:oleObj>
              </mc:Choice>
              <mc:Fallback>
                <p:oleObj name="Equation" r:id="rId15" imgW="3619440" imgH="1091880" progId="Equation.DSMT4">
                  <p:embed/>
                  <p:pic>
                    <p:nvPicPr>
                      <p:cNvPr id="0" name=""/>
                      <p:cNvPicPr>
                        <a:picLocks noChangeAspect="1" noChangeArrowheads="1"/>
                      </p:cNvPicPr>
                      <p:nvPr/>
                    </p:nvPicPr>
                    <p:blipFill>
                      <a:blip r:embed="rId16"/>
                      <a:srcRect/>
                      <a:stretch>
                        <a:fillRect/>
                      </a:stretch>
                    </p:blipFill>
                    <p:spPr bwMode="auto">
                      <a:xfrm>
                        <a:off x="534988" y="4348163"/>
                        <a:ext cx="8104187" cy="219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日期版面配置區 1"/>
          <p:cNvSpPr>
            <a:spLocks noGrp="1"/>
          </p:cNvSpPr>
          <p:nvPr>
            <p:ph type="dt" sz="half" idx="10"/>
          </p:nvPr>
        </p:nvSpPr>
        <p:spPr/>
        <p:txBody>
          <a:bodyPr/>
          <a:lstStyle/>
          <a:p>
            <a:fld id="{AA1027A2-D5E3-4EDC-85C0-32D490BD209B}"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79</a:t>
            </a:fld>
            <a:endParaRPr lang="zh-TW" altLang="en-US"/>
          </a:p>
        </p:txBody>
      </p:sp>
    </p:spTree>
    <p:extLst>
      <p:ext uri="{BB962C8B-B14F-4D97-AF65-F5344CB8AC3E}">
        <p14:creationId xmlns:p14="http://schemas.microsoft.com/office/powerpoint/2010/main" val="3320518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1000"/>
                                  </p:stCondLst>
                                  <p:childTnLst>
                                    <p:set>
                                      <p:cBhvr>
                                        <p:cTn id="10" dur="1" fill="hold">
                                          <p:stCondLst>
                                            <p:cond delay="0"/>
                                          </p:stCondLst>
                                        </p:cTn>
                                        <p:tgtEl>
                                          <p:spTgt spid="40"/>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1000"/>
                                  </p:stCondLst>
                                  <p:childTnLst>
                                    <p:set>
                                      <p:cBhvr>
                                        <p:cTn id="18" dur="1" fill="hold">
                                          <p:stCondLst>
                                            <p:cond delay="0"/>
                                          </p:stCondLst>
                                        </p:cTn>
                                        <p:tgtEl>
                                          <p:spTgt spid="54"/>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1000"/>
                                  </p:stCondLst>
                                  <p:childTnLst>
                                    <p:set>
                                      <p:cBhvr>
                                        <p:cTn id="21" dur="1" fill="hold">
                                          <p:stCondLst>
                                            <p:cond delay="0"/>
                                          </p:stCondLst>
                                        </p:cTn>
                                        <p:tgtEl>
                                          <p:spTgt spid="44"/>
                                        </p:tgtEl>
                                        <p:attrNameLst>
                                          <p:attrName>style.visibility</p:attrName>
                                        </p:attrNameLst>
                                      </p:cBhvr>
                                      <p:to>
                                        <p:strVal val="visible"/>
                                      </p:to>
                                    </p:set>
                                  </p:childTnLst>
                                </p:cTn>
                              </p:par>
                              <p:par>
                                <p:cTn id="22" presetID="1" presetClass="entr" presetSubtype="0" fill="hold" nodeType="withEffect">
                                  <p:stCondLst>
                                    <p:cond delay="1000"/>
                                  </p:stCondLst>
                                  <p:childTnLst>
                                    <p:set>
                                      <p:cBhvr>
                                        <p:cTn id="23" dur="1" fill="hold">
                                          <p:stCondLst>
                                            <p:cond delay="0"/>
                                          </p:stCondLst>
                                        </p:cTn>
                                        <p:tgtEl>
                                          <p:spTgt spid="60"/>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1000"/>
                                  </p:stCondLst>
                                  <p:childTnLst>
                                    <p:set>
                                      <p:cBhvr>
                                        <p:cTn id="26" dur="1" fill="hold">
                                          <p:stCondLst>
                                            <p:cond delay="0"/>
                                          </p:stCondLst>
                                        </p:cTn>
                                        <p:tgtEl>
                                          <p:spTgt spid="46"/>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nodeType="afterEffect">
                                  <p:stCondLst>
                                    <p:cond delay="1000"/>
                                  </p:stCondLst>
                                  <p:childTnLst>
                                    <p:set>
                                      <p:cBhvr>
                                        <p:cTn id="29" dur="1" fill="hold">
                                          <p:stCondLst>
                                            <p:cond delay="0"/>
                                          </p:stCondLst>
                                        </p:cTn>
                                        <p:tgtEl>
                                          <p:spTgt spid="4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par>
                                <p:cTn id="32" presetID="1" presetClass="entr" presetSubtype="0" fill="hold" nodeType="withEffect">
                                  <p:stCondLst>
                                    <p:cond delay="1000"/>
                                  </p:stCondLst>
                                  <p:childTnLst>
                                    <p:set>
                                      <p:cBhvr>
                                        <p:cTn id="33" dur="1" fill="hold">
                                          <p:stCondLst>
                                            <p:cond delay="0"/>
                                          </p:stCondLst>
                                        </p:cTn>
                                        <p:tgtEl>
                                          <p:spTgt spid="67"/>
                                        </p:tgtEl>
                                        <p:attrNameLst>
                                          <p:attrName>style.visibility</p:attrName>
                                        </p:attrNameLst>
                                      </p:cBhvr>
                                      <p:to>
                                        <p:strVal val="visible"/>
                                      </p:to>
                                    </p:set>
                                  </p:childTnLst>
                                </p:cTn>
                              </p:par>
                            </p:childTnLst>
                          </p:cTn>
                        </p:par>
                        <p:par>
                          <p:cTn id="34" fill="hold">
                            <p:stCondLst>
                              <p:cond delay="5000"/>
                            </p:stCondLst>
                            <p:childTnLst>
                              <p:par>
                                <p:cTn id="35" presetID="17" presetClass="entr" presetSubtype="8" fill="hold" nodeType="afterEffect">
                                  <p:stCondLst>
                                    <p:cond delay="1500"/>
                                  </p:stCondLst>
                                  <p:childTnLst>
                                    <p:set>
                                      <p:cBhvr>
                                        <p:cTn id="36" dur="1" fill="hold">
                                          <p:stCondLst>
                                            <p:cond delay="0"/>
                                          </p:stCondLst>
                                        </p:cTn>
                                        <p:tgtEl>
                                          <p:spTgt spid="70"/>
                                        </p:tgtEl>
                                        <p:attrNameLst>
                                          <p:attrName>style.visibility</p:attrName>
                                        </p:attrNameLst>
                                      </p:cBhvr>
                                      <p:to>
                                        <p:strVal val="visible"/>
                                      </p:to>
                                    </p:set>
                                    <p:anim calcmode="lin" valueType="num">
                                      <p:cBhvr>
                                        <p:cTn id="37" dur="1000" fill="hold"/>
                                        <p:tgtEl>
                                          <p:spTgt spid="70"/>
                                        </p:tgtEl>
                                        <p:attrNameLst>
                                          <p:attrName>ppt_x</p:attrName>
                                        </p:attrNameLst>
                                      </p:cBhvr>
                                      <p:tavLst>
                                        <p:tav tm="0">
                                          <p:val>
                                            <p:strVal val="#ppt_x-#ppt_w/2"/>
                                          </p:val>
                                        </p:tav>
                                        <p:tav tm="100000">
                                          <p:val>
                                            <p:strVal val="#ppt_x"/>
                                          </p:val>
                                        </p:tav>
                                      </p:tavLst>
                                    </p:anim>
                                    <p:anim calcmode="lin" valueType="num">
                                      <p:cBhvr>
                                        <p:cTn id="38" dur="1000" fill="hold"/>
                                        <p:tgtEl>
                                          <p:spTgt spid="70"/>
                                        </p:tgtEl>
                                        <p:attrNameLst>
                                          <p:attrName>ppt_y</p:attrName>
                                        </p:attrNameLst>
                                      </p:cBhvr>
                                      <p:tavLst>
                                        <p:tav tm="0">
                                          <p:val>
                                            <p:strVal val="#ppt_y"/>
                                          </p:val>
                                        </p:tav>
                                        <p:tav tm="100000">
                                          <p:val>
                                            <p:strVal val="#ppt_y"/>
                                          </p:val>
                                        </p:tav>
                                      </p:tavLst>
                                    </p:anim>
                                    <p:anim calcmode="lin" valueType="num">
                                      <p:cBhvr>
                                        <p:cTn id="39" dur="1000" fill="hold"/>
                                        <p:tgtEl>
                                          <p:spTgt spid="70"/>
                                        </p:tgtEl>
                                        <p:attrNameLst>
                                          <p:attrName>ppt_w</p:attrName>
                                        </p:attrNameLst>
                                      </p:cBhvr>
                                      <p:tavLst>
                                        <p:tav tm="0">
                                          <p:val>
                                            <p:fltVal val="0"/>
                                          </p:val>
                                        </p:tav>
                                        <p:tav tm="100000">
                                          <p:val>
                                            <p:strVal val="#ppt_w"/>
                                          </p:val>
                                        </p:tav>
                                      </p:tavLst>
                                    </p:anim>
                                    <p:anim calcmode="lin" valueType="num">
                                      <p:cBhvr>
                                        <p:cTn id="40" dur="1000" fill="hold"/>
                                        <p:tgtEl>
                                          <p:spTgt spid="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60648"/>
            <a:ext cx="7924800" cy="796950"/>
          </a:xfrm>
        </p:spPr>
        <p:txBody>
          <a:bodyPr/>
          <a:lstStyle/>
          <a:p>
            <a:r>
              <a:rPr lang="zh-TW" altLang="en-US" sz="3600" dirty="0" smtClean="0">
                <a:latin typeface="標楷體" panose="03000509000000000000" pitchFamily="65" charset="-120"/>
                <a:ea typeface="標楷體" panose="03000509000000000000" pitchFamily="65" charset="-120"/>
              </a:rPr>
              <a:t>天文的例子</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sz="quarter" idx="13"/>
          </p:nvPr>
        </p:nvSpPr>
        <p:spPr>
          <a:xfrm>
            <a:off x="609600" y="1196752"/>
            <a:ext cx="7924800" cy="5472608"/>
          </a:xfrm>
        </p:spPr>
        <p:txBody>
          <a:bodyPr>
            <a:normAutofit fontScale="77500" lnSpcReduction="2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想知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main belt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小行星中高軌道離心率的比例有多少</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先定義好題目</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何謂</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main belt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小行星</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軌道半長軸的範圍</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何謂高離心率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?(e&gt;0.2?)</a:t>
            </a:r>
          </a:p>
          <a:p>
            <a:pPr lvl="1"/>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取得</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資料</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從已知小行星資料庫取得小行星軌道資料</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這是所有的小行星嗎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不是，所以這是</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取樣。</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作巡天</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觀測，然後用力分析軌道</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大數據</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這是所有的小行星嗎</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不是，所以這是取樣</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所有小行星有多少</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不知道</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取樣是否</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有</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selection effect?</a:t>
            </a: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能取得資料的都是</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比較</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大</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的小行星，大小是否影響離心率的分布</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endParaRPr lang="en-US" altLang="zh-TW" sz="2400" dirty="0" smtClean="0">
              <a:latin typeface="標楷體" panose="03000509000000000000" pitchFamily="65" charset="-120"/>
              <a:ea typeface="標楷體" panose="03000509000000000000" pitchFamily="65" charset="-120"/>
            </a:endParaRPr>
          </a:p>
          <a:p>
            <a:pPr marL="457200" lvl="1" indent="0">
              <a:buNone/>
            </a:pPr>
            <a:endParaRPr lang="zh-TW" altLang="en-US" sz="2400" dirty="0">
              <a:latin typeface="標楷體" panose="03000509000000000000" pitchFamily="65" charset="-120"/>
              <a:ea typeface="標楷體" panose="03000509000000000000" pitchFamily="65" charset="-120"/>
            </a:endParaRP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404664"/>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8E838720-E072-4D2E-88DC-A79A587F773F}"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8</a:t>
            </a:fld>
            <a:endParaRPr lang="zh-TW" altLang="en-US"/>
          </a:p>
        </p:txBody>
      </p:sp>
    </p:spTree>
    <p:extLst>
      <p:ext uri="{BB962C8B-B14F-4D97-AF65-F5344CB8AC3E}">
        <p14:creationId xmlns:p14="http://schemas.microsoft.com/office/powerpoint/2010/main" val="4110140335"/>
      </p:ext>
    </p:extLst>
  </p:cSld>
  <p:clrMapOvr>
    <a:masterClrMapping/>
  </p:clrMapOvr>
  <p:transition spd="slow">
    <p:wipe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smtClean="0">
                <a:latin typeface="Times New Roman" panose="02020603050405020304" pitchFamily="18" charset="0"/>
                <a:ea typeface="標楷體" panose="03000509000000000000" pitchFamily="65" charset="-120"/>
                <a:cs typeface="Times New Roman" panose="02020603050405020304" pitchFamily="18" charset="0"/>
              </a:rPr>
              <a:t>參數也是隨機變數</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sz="quarter" idx="13"/>
          </p:nvPr>
        </p:nvSpPr>
        <p:spPr/>
        <p:txBody>
          <a:bodyPr>
            <a:normAutofit/>
          </a:bodyPr>
          <a:lstStyle/>
          <a:p>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我們的到的最佳參數是機率最大化的結果，既是機率，也就表示真實的參數可能不是我們的最佳參數，所謂之最佳參數是指在此觀測資料下，機率最大的參數。</a:t>
            </a:r>
            <a:endPar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所以參數本身也變成了一個隨機變數，也有它自己的機率分佈。</a:t>
            </a:r>
            <a:endPar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endParaRPr>
          </a:p>
          <a:p>
            <a:endParaRPr lang="en-US" altLang="zh-TW" sz="2400" dirty="0" smtClean="0">
              <a:latin typeface="標楷體" panose="03000509000000000000" pitchFamily="65" charset="-120"/>
              <a:ea typeface="標楷體" panose="03000509000000000000" pitchFamily="65" charset="-120"/>
              <a:cs typeface="Times New Roman" panose="02020603050405020304" pitchFamily="18" charset="0"/>
            </a:endParaRPr>
          </a:p>
          <a:p>
            <a:r>
              <a:rPr lang="zh-TW" altLang="en-US" sz="2400" dirty="0" smtClean="0">
                <a:latin typeface="標楷體" panose="03000509000000000000" pitchFamily="65" charset="-120"/>
                <a:ea typeface="標楷體" panose="03000509000000000000" pitchFamily="65" charset="-120"/>
                <a:cs typeface="Times New Roman" panose="02020603050405020304" pitchFamily="18" charset="0"/>
              </a:rPr>
              <a:t>就如同之前所講，觀測的目的是測量參數，但最終我們找到的不是一個值，而是一個機率分佈，</a:t>
            </a:r>
            <a:endParaRPr lang="zh-TW" altLang="en-US" sz="24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4664"/>
            <a:ext cx="1334797" cy="1254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E1D30ED9-B569-4A5C-8D0E-86EAAAA39493}"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80</a:t>
            </a:fld>
            <a:endParaRPr lang="zh-TW" altLang="en-US"/>
          </a:p>
        </p:txBody>
      </p:sp>
    </p:spTree>
    <p:extLst>
      <p:ext uri="{BB962C8B-B14F-4D97-AF65-F5344CB8AC3E}">
        <p14:creationId xmlns:p14="http://schemas.microsoft.com/office/powerpoint/2010/main" val="2142010374"/>
      </p:ext>
    </p:extLst>
  </p:cSld>
  <p:clrMapOvr>
    <a:masterClrMapping/>
  </p:clrMapOvr>
  <p:transition spd="slow">
    <p:randomBar dir="ver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l-GR" altLang="zh-TW" sz="3200" cap="none" dirty="0">
                <a:latin typeface="Times New Roman" pitchFamily="18" charset="0"/>
                <a:ea typeface="標楷體" panose="03000509000000000000" pitchFamily="65" charset="-120"/>
                <a:cs typeface="Times New Roman" pitchFamily="18" charset="0"/>
              </a:rPr>
              <a:t>χ</a:t>
            </a:r>
            <a:r>
              <a:rPr lang="en-US" altLang="zh-TW" sz="32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值也是隨機</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變數</a:t>
            </a:r>
            <a:endParaRPr lang="zh-TW" altLang="en-US" dirty="0"/>
          </a:p>
        </p:txBody>
      </p:sp>
      <p:sp>
        <p:nvSpPr>
          <p:cNvPr id="3" name="內容版面配置區 2"/>
          <p:cNvSpPr>
            <a:spLocks noGrp="1"/>
          </p:cNvSpPr>
          <p:nvPr>
            <p:ph sz="quarter" idx="13"/>
          </p:nvPr>
        </p:nvSpPr>
        <p:spPr>
          <a:xfrm>
            <a:off x="609600" y="1600200"/>
            <a:ext cx="7924800" cy="4493096"/>
          </a:xfrm>
        </p:spPr>
        <p:txBody>
          <a:bodyPr>
            <a:normAutofit/>
          </a:bodyPr>
          <a:lstStyle/>
          <a:p>
            <a:r>
              <a:rPr lang="zh-TW" altLang="en-US" sz="2400" dirty="0" smtClean="0">
                <a:latin typeface="標楷體" panose="03000509000000000000" pitchFamily="65" charset="-120"/>
                <a:ea typeface="標楷體" panose="03000509000000000000" pitchFamily="65" charset="-120"/>
              </a:rPr>
              <a:t>既然資料點本身是隨機數，即使資料真的從某一個模型取樣出來，它仍有一定</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雖然很小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的機率使得它們</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很不像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模型。</a:t>
            </a:r>
            <a:endParaRPr lang="en-US" altLang="zh-TW" sz="2400" dirty="0" smtClean="0">
              <a:latin typeface="標楷體" panose="03000509000000000000" pitchFamily="65" charset="-120"/>
              <a:ea typeface="標楷體" panose="03000509000000000000" pitchFamily="65" charset="-120"/>
            </a:endParaRPr>
          </a:p>
          <a:p>
            <a:pPr lvl="1"/>
            <a:r>
              <a:rPr lang="zh-TW" altLang="en-US" sz="2400" dirty="0" smtClean="0">
                <a:latin typeface="標楷體" panose="03000509000000000000" pitchFamily="65" charset="-120"/>
                <a:ea typeface="標楷體" panose="03000509000000000000" pitchFamily="65" charset="-120"/>
              </a:rPr>
              <a:t>此時</a:t>
            </a:r>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值應該很大。</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我們做</a:t>
            </a:r>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最小化，好像是希望</a:t>
            </a:r>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值越小越好，但</a:t>
            </a:r>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值太小，反而不合理。</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我們基本上假設我們的運氣不好也不壞，這種</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好運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的狀況機率應該很低。</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值也是隨機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變數，如果我們</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的運氣不好也不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壞，我們得到的該有個合理值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在平均值或機率最大值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78D1109C-B508-448E-9170-0170B84A78CC}"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81</a:t>
            </a:fld>
            <a:endParaRPr lang="zh-TW" altLang="en-US"/>
          </a:p>
        </p:txBody>
      </p:sp>
    </p:spTree>
    <p:extLst>
      <p:ext uri="{BB962C8B-B14F-4D97-AF65-F5344CB8AC3E}">
        <p14:creationId xmlns:p14="http://schemas.microsoft.com/office/powerpoint/2010/main" val="2268750783"/>
      </p:ext>
    </p:extLst>
  </p:cSld>
  <p:clrMapOvr>
    <a:masterClrMapping/>
  </p:clrMapOvr>
  <p:transition spd="slow">
    <p:randomBa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285750" lvl="0" indent="-285750">
              <a:spcBef>
                <a:spcPts val="0"/>
              </a:spcBef>
            </a:pPr>
            <a:r>
              <a:rPr lang="el-GR" altLang="zh-TW" sz="3600" cap="none"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3600" cap="none" spc="0" baseline="3000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3600" cap="none"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 distribution</a:t>
            </a:r>
          </a:p>
        </p:txBody>
      </p:sp>
      <p:sp>
        <p:nvSpPr>
          <p:cNvPr id="3" name="內容版面配置區 2"/>
          <p:cNvSpPr>
            <a:spLocks noGrp="1"/>
          </p:cNvSpPr>
          <p:nvPr>
            <p:ph sz="quarter" idx="13"/>
          </p:nvPr>
        </p:nvSpPr>
        <p:spPr/>
        <p:txBody>
          <a:bodyPr>
            <a:normAutofit/>
          </a:bodyPr>
          <a:lstStyle/>
          <a:p>
            <a:pPr marL="285750" indent="-285750"/>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統計學的結論</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一個經過最小化的</a:t>
            </a:r>
            <a:r>
              <a:rPr lang="el-GR" altLang="zh-TW" sz="2400" dirty="0">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應滿足具有</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ν</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自由度</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a:t>
            </a:r>
            <a:r>
              <a:rPr lang="el-GR" altLang="zh-TW" sz="2400" dirty="0" smtClean="0">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baseline="30000" dirty="0" smtClean="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 distribution.</a:t>
            </a:r>
          </a:p>
          <a:p>
            <a:pPr marL="285750" indent="-285750"/>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r>
              <a:rPr lang="el-GR"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spc="0" baseline="3000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distribution</a:t>
            </a:r>
          </a:p>
          <a:p>
            <a:pPr marL="685800" lvl="1"/>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平均值</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a:t>
            </a:r>
            <a:r>
              <a:rPr lang="el-GR"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ν</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，變異數</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a:t>
            </a:r>
            <a:r>
              <a:rPr lang="el-GR"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ν</a:t>
            </a:r>
            <a:endPar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a:p>
            <a:pPr marL="685800" lvl="1"/>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合理的</a:t>
            </a:r>
            <a:r>
              <a:rPr lang="el-GR"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spc="0" baseline="3000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值</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a:t>
            </a:r>
          </a:p>
          <a:p>
            <a:pPr marL="685800" lvl="1"/>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或有人用</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reduced                    </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，合理的</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fitting</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1</a:t>
            </a:r>
          </a:p>
          <a:p>
            <a:pPr marL="685800" lvl="1"/>
            <a:endParaRPr lang="en-US"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a:p>
            <a:pPr marL="685800" lvl="1"/>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1064038110"/>
              </p:ext>
            </p:extLst>
          </p:nvPr>
        </p:nvGraphicFramePr>
        <p:xfrm>
          <a:off x="2483768" y="2564904"/>
          <a:ext cx="4795080" cy="1152128"/>
        </p:xfrm>
        <a:graphic>
          <a:graphicData uri="http://schemas.openxmlformats.org/presentationml/2006/ole">
            <mc:AlternateContent xmlns:mc="http://schemas.openxmlformats.org/markup-compatibility/2006">
              <mc:Choice xmlns:v="urn:schemas-microsoft-com:vml" Requires="v">
                <p:oleObj spid="_x0000_s15464" name="Equation" r:id="rId3" imgW="2323800" imgH="558720" progId="Equation.DSMT4">
                  <p:embed/>
                </p:oleObj>
              </mc:Choice>
              <mc:Fallback>
                <p:oleObj name="Equation" r:id="rId3" imgW="2323800" imgH="558720" progId="Equation.DSMT4">
                  <p:embed/>
                  <p:pic>
                    <p:nvPicPr>
                      <p:cNvPr id="0" name=""/>
                      <p:cNvPicPr>
                        <a:picLocks noChangeAspect="1" noChangeArrowheads="1"/>
                      </p:cNvPicPr>
                      <p:nvPr/>
                    </p:nvPicPr>
                    <p:blipFill>
                      <a:blip r:embed="rId4"/>
                      <a:srcRect/>
                      <a:stretch>
                        <a:fillRect/>
                      </a:stretch>
                    </p:blipFill>
                    <p:spPr bwMode="auto">
                      <a:xfrm>
                        <a:off x="2483768" y="2564904"/>
                        <a:ext cx="4795080" cy="1152128"/>
                      </a:xfrm>
                      <a:prstGeom prst="rect">
                        <a:avLst/>
                      </a:prstGeom>
                      <a:noFill/>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2715973245"/>
              </p:ext>
            </p:extLst>
          </p:nvPr>
        </p:nvGraphicFramePr>
        <p:xfrm>
          <a:off x="3131840" y="4541688"/>
          <a:ext cx="1100138" cy="471488"/>
        </p:xfrm>
        <a:graphic>
          <a:graphicData uri="http://schemas.openxmlformats.org/presentationml/2006/ole">
            <mc:AlternateContent xmlns:mc="http://schemas.openxmlformats.org/markup-compatibility/2006">
              <mc:Choice xmlns:v="urn:schemas-microsoft-com:vml" Requires="v">
                <p:oleObj spid="_x0000_s15465" name="Equation" r:id="rId5" imgW="533160" imgH="228600" progId="Equation.DSMT4">
                  <p:embed/>
                </p:oleObj>
              </mc:Choice>
              <mc:Fallback>
                <p:oleObj name="Equation" r:id="rId5" imgW="533160" imgH="228600" progId="Equation.DSMT4">
                  <p:embed/>
                  <p:pic>
                    <p:nvPicPr>
                      <p:cNvPr id="0" name=""/>
                      <p:cNvPicPr>
                        <a:picLocks noChangeAspect="1" noChangeArrowheads="1"/>
                      </p:cNvPicPr>
                      <p:nvPr/>
                    </p:nvPicPr>
                    <p:blipFill>
                      <a:blip r:embed="rId6"/>
                      <a:srcRect/>
                      <a:stretch>
                        <a:fillRect/>
                      </a:stretch>
                    </p:blipFill>
                    <p:spPr bwMode="auto">
                      <a:xfrm>
                        <a:off x="3131840" y="4541688"/>
                        <a:ext cx="1100138" cy="471488"/>
                      </a:xfrm>
                      <a:prstGeom prst="rect">
                        <a:avLst/>
                      </a:prstGeom>
                      <a:noFill/>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1108670908"/>
              </p:ext>
            </p:extLst>
          </p:nvPr>
        </p:nvGraphicFramePr>
        <p:xfrm>
          <a:off x="3635896" y="5032375"/>
          <a:ext cx="1493838" cy="496888"/>
        </p:xfrm>
        <a:graphic>
          <a:graphicData uri="http://schemas.openxmlformats.org/presentationml/2006/ole">
            <mc:AlternateContent xmlns:mc="http://schemas.openxmlformats.org/markup-compatibility/2006">
              <mc:Choice xmlns:v="urn:schemas-microsoft-com:vml" Requires="v">
                <p:oleObj spid="_x0000_s15466" name="Equation" r:id="rId7" imgW="723600" imgH="241200" progId="Equation.DSMT4">
                  <p:embed/>
                </p:oleObj>
              </mc:Choice>
              <mc:Fallback>
                <p:oleObj name="Equation" r:id="rId7" imgW="723600" imgH="241200" progId="Equation.DSMT4">
                  <p:embed/>
                  <p:pic>
                    <p:nvPicPr>
                      <p:cNvPr id="0" name=""/>
                      <p:cNvPicPr>
                        <a:picLocks noChangeAspect="1" noChangeArrowheads="1"/>
                      </p:cNvPicPr>
                      <p:nvPr/>
                    </p:nvPicPr>
                    <p:blipFill>
                      <a:blip r:embed="rId8"/>
                      <a:srcRect/>
                      <a:stretch>
                        <a:fillRect/>
                      </a:stretch>
                    </p:blipFill>
                    <p:spPr bwMode="auto">
                      <a:xfrm>
                        <a:off x="3635896" y="5032375"/>
                        <a:ext cx="1493838" cy="496888"/>
                      </a:xfrm>
                      <a:prstGeom prst="rect">
                        <a:avLst/>
                      </a:prstGeom>
                      <a:noFill/>
                    </p:spPr>
                  </p:pic>
                </p:oleObj>
              </mc:Fallback>
            </mc:AlternateContent>
          </a:graphicData>
        </a:graphic>
      </p:graphicFrame>
      <p:sp>
        <p:nvSpPr>
          <p:cNvPr id="7" name="日期版面配置區 6"/>
          <p:cNvSpPr>
            <a:spLocks noGrp="1"/>
          </p:cNvSpPr>
          <p:nvPr>
            <p:ph type="dt" sz="half" idx="10"/>
          </p:nvPr>
        </p:nvSpPr>
        <p:spPr/>
        <p:txBody>
          <a:bodyPr/>
          <a:lstStyle/>
          <a:p>
            <a:fld id="{B4FAB871-247F-4181-B874-1F5F78CBDF37}" type="datetime1">
              <a:rPr lang="zh-TW" altLang="en-US" smtClean="0"/>
              <a:t>2015/9/8</a:t>
            </a:fld>
            <a:endParaRPr lang="zh-TW" altLang="en-US"/>
          </a:p>
        </p:txBody>
      </p:sp>
      <p:sp>
        <p:nvSpPr>
          <p:cNvPr id="8" name="頁尾版面配置區 7"/>
          <p:cNvSpPr>
            <a:spLocks noGrp="1"/>
          </p:cNvSpPr>
          <p:nvPr>
            <p:ph type="ftr" sz="quarter" idx="11"/>
          </p:nvPr>
        </p:nvSpPr>
        <p:spPr/>
        <p:txBody>
          <a:bodyPr/>
          <a:lstStyle/>
          <a:p>
            <a:r>
              <a:rPr lang="zh-TW" altLang="en-US" smtClean="0"/>
              <a:t>大數據天文學</a:t>
            </a:r>
            <a:endParaRPr lang="zh-TW" altLang="en-US"/>
          </a:p>
        </p:txBody>
      </p:sp>
      <p:sp>
        <p:nvSpPr>
          <p:cNvPr id="9" name="投影片編號版面配置區 8"/>
          <p:cNvSpPr>
            <a:spLocks noGrp="1"/>
          </p:cNvSpPr>
          <p:nvPr>
            <p:ph type="sldNum" sz="quarter" idx="12"/>
          </p:nvPr>
        </p:nvSpPr>
        <p:spPr/>
        <p:txBody>
          <a:bodyPr/>
          <a:lstStyle/>
          <a:p>
            <a:fld id="{38A5F2AF-A334-42F2-9F77-00EB03103450}" type="slidenum">
              <a:rPr lang="zh-TW" altLang="en-US" smtClean="0"/>
              <a:t>82</a:t>
            </a:fld>
            <a:endParaRPr lang="zh-TW" altLang="en-US"/>
          </a:p>
        </p:txBody>
      </p:sp>
    </p:spTree>
    <p:extLst>
      <p:ext uri="{BB962C8B-B14F-4D97-AF65-F5344CB8AC3E}">
        <p14:creationId xmlns:p14="http://schemas.microsoft.com/office/powerpoint/2010/main" val="392007184"/>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內容版面配置區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60863" y="620688"/>
            <a:ext cx="6923846" cy="5400600"/>
          </a:xfrm>
        </p:spPr>
      </p:pic>
      <p:sp>
        <p:nvSpPr>
          <p:cNvPr id="3" name="日期版面配置區 2"/>
          <p:cNvSpPr>
            <a:spLocks noGrp="1"/>
          </p:cNvSpPr>
          <p:nvPr>
            <p:ph type="dt" sz="half" idx="10"/>
          </p:nvPr>
        </p:nvSpPr>
        <p:spPr/>
        <p:txBody>
          <a:bodyPr/>
          <a:lstStyle/>
          <a:p>
            <a:fld id="{66B8801B-E025-4733-B056-E673A2FC52E9}" type="datetime1">
              <a:rPr lang="zh-TW" altLang="en-US" smtClean="0"/>
              <a:t>2015/9/8</a:t>
            </a:fld>
            <a:endParaRPr lang="zh-TW" altLang="en-US"/>
          </a:p>
        </p:txBody>
      </p:sp>
      <p:sp>
        <p:nvSpPr>
          <p:cNvPr id="4" name="頁尾版面配置區 3"/>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83</a:t>
            </a:fld>
            <a:endParaRPr lang="zh-TW" altLang="en-US"/>
          </a:p>
        </p:txBody>
      </p:sp>
    </p:spTree>
    <p:extLst>
      <p:ext uri="{BB962C8B-B14F-4D97-AF65-F5344CB8AC3E}">
        <p14:creationId xmlns:p14="http://schemas.microsoft.com/office/powerpoint/2010/main" val="10131422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latin typeface="Times New Roman" panose="02020603050405020304" pitchFamily="18" charset="0"/>
                <a:ea typeface="標楷體" panose="03000509000000000000" pitchFamily="65" charset="-120"/>
                <a:cs typeface="Times New Roman" panose="02020603050405020304" pitchFamily="18" charset="0"/>
              </a:rPr>
              <a:t>Hypothesis test</a:t>
            </a:r>
            <a:endParaRPr lang="zh-TW" altLang="en-US" sz="3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sz="quarter" idx="13"/>
          </p:nvPr>
        </p:nvSpPr>
        <p:spPr>
          <a:xfrm>
            <a:off x="609600" y="1600200"/>
            <a:ext cx="7924800" cy="4565104"/>
          </a:xfrm>
        </p:spPr>
        <p:txBody>
          <a:bodyPr>
            <a:normAutofit lnSpcReduction="10000"/>
          </a:bodyPr>
          <a:lstStyle/>
          <a:p>
            <a:r>
              <a:rPr lang="zh-TW" altLang="en-US" sz="2400" dirty="0" smtClean="0">
                <a:latin typeface="標楷體" panose="03000509000000000000" pitchFamily="65" charset="-120"/>
                <a:ea typeface="標楷體" panose="03000509000000000000" pitchFamily="65" charset="-120"/>
              </a:rPr>
              <a:t>就算是資料真的從模型中取樣而得，仍有一定機會得到很大的</a:t>
            </a:r>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值，機率很小</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而我們相信我們運氣不會那麼差。</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到底要機率小到甚麼樣的程度我們才認為</a:t>
            </a:r>
            <a:r>
              <a:rPr lang="zh-TW" altLang="en-US" sz="2400" dirty="0" smtClean="0">
                <a:latin typeface="標楷體" panose="03000509000000000000" pitchFamily="65" charset="-120"/>
                <a:ea typeface="標楷體" panose="03000509000000000000" pitchFamily="65" charset="-120"/>
              </a:rPr>
              <a:t>很</a:t>
            </a:r>
            <a:r>
              <a:rPr lang="zh-TW" altLang="en-US" sz="2400" dirty="0">
                <a:latin typeface="標楷體" panose="03000509000000000000" pitchFamily="65" charset="-120"/>
                <a:ea typeface="標楷體" panose="03000509000000000000" pitchFamily="65" charset="-120"/>
              </a:rPr>
              <a:t>大的</a:t>
            </a:r>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值是由於模型不對</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通常用</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hypothesis test</a:t>
            </a: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以</a:t>
            </a:r>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fitting</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為例。</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C612364F-FC51-40A0-AA3A-AC38CCB49B25}"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84</a:t>
            </a:fld>
            <a:endParaRPr lang="zh-TW" altLang="en-US"/>
          </a:p>
        </p:txBody>
      </p:sp>
    </p:spTree>
    <p:extLst>
      <p:ext uri="{BB962C8B-B14F-4D97-AF65-F5344CB8AC3E}">
        <p14:creationId xmlns:p14="http://schemas.microsoft.com/office/powerpoint/2010/main" val="400948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Hypothesis test</a:t>
            </a:r>
            <a:endParaRPr lang="zh-TW" altLang="en-US" dirty="0"/>
          </a:p>
        </p:txBody>
      </p:sp>
      <p:sp>
        <p:nvSpPr>
          <p:cNvPr id="3" name="內容版面配置區 2"/>
          <p:cNvSpPr>
            <a:spLocks noGrp="1"/>
          </p:cNvSpPr>
          <p:nvPr>
            <p:ph sz="quarter" idx="13"/>
          </p:nvPr>
        </p:nvSpPr>
        <p:spPr/>
        <p:txBody>
          <a:bodyPr>
            <a:normAutofit lnSpcReduction="10000"/>
          </a:bodyPr>
          <a:lstStyle/>
          <a:p>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Null hypothesis (H</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0</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資料是從這個模型中取樣出來的。</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el-GR" altLang="zh-TW" sz="2400" dirty="0">
                <a:latin typeface="Times New Roman" pitchFamily="18" charset="0"/>
                <a:ea typeface="標楷體" panose="03000509000000000000" pitchFamily="65" charset="-120"/>
                <a:cs typeface="Times New Roman" pitchFamily="18" charset="0"/>
              </a:rPr>
              <a:t>χ</a:t>
            </a:r>
            <a:r>
              <a:rPr lang="en-US" altLang="zh-TW" sz="2400" baseline="30000" dirty="0">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值要滿足</a:t>
            </a:r>
            <a:r>
              <a:rPr lang="el-GR"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spc="0" baseline="3000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distribution</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設一個</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很小的</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評斷值，比如說</a:t>
            </a:r>
            <a:r>
              <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由你得到得</a:t>
            </a:r>
            <a:r>
              <a:rPr lang="el-GR"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spc="0" baseline="3000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值，計算</a:t>
            </a:r>
            <a:r>
              <a:rPr lang="el-GR"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χ</a:t>
            </a:r>
            <a:r>
              <a:rPr lang="el-GR" altLang="zh-TW" sz="2400" spc="0" baseline="3000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spc="0" dirty="0" smtClean="0">
                <a:solidFill>
                  <a:srgbClr val="FFFFFF"/>
                </a:solidFill>
                <a:latin typeface="Times New Roman" panose="02020603050405020304" pitchFamily="18" charset="0"/>
                <a:ea typeface="標楷體" panose="03000509000000000000" pitchFamily="65" charset="-120"/>
                <a:cs typeface="Times New Roman" panose="02020603050405020304" pitchFamily="18" charset="0"/>
              </a:rPr>
              <a:t>值大於它的機率。</a:t>
            </a:r>
            <a:endParaRPr lang="en-US" altLang="zh-TW" sz="2400" spc="0" dirty="0">
              <a:solidFill>
                <a:srgbClr val="FFFFFF"/>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如果機率小於評斷值，則</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reject H</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，換句話說，你不相信你的運氣如此差，小於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都中獎，所以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H</a:t>
            </a:r>
            <a:r>
              <a:rPr lang="en-US" altLang="zh-TW" sz="2400" baseline="-25000"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不對，也就是說資料不是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從這個模型中取樣出來</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的。</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4" name="物件 3"/>
          <p:cNvGraphicFramePr>
            <a:graphicFrameLocks noChangeAspect="1"/>
          </p:cNvGraphicFramePr>
          <p:nvPr>
            <p:extLst>
              <p:ext uri="{D42A27DB-BD31-4B8C-83A1-F6EECF244321}">
                <p14:modId xmlns:p14="http://schemas.microsoft.com/office/powerpoint/2010/main" val="305250631"/>
              </p:ext>
            </p:extLst>
          </p:nvPr>
        </p:nvGraphicFramePr>
        <p:xfrm>
          <a:off x="2971800" y="3573463"/>
          <a:ext cx="3200400" cy="884237"/>
        </p:xfrm>
        <a:graphic>
          <a:graphicData uri="http://schemas.openxmlformats.org/presentationml/2006/ole">
            <mc:AlternateContent xmlns:mc="http://schemas.openxmlformats.org/markup-compatibility/2006">
              <mc:Choice xmlns:v="urn:schemas-microsoft-com:vml" Requires="v">
                <p:oleObj spid="_x0000_s16419" name="Equation" r:id="rId3" imgW="2019240" imgH="558720" progId="Equation.DSMT4">
                  <p:embed/>
                </p:oleObj>
              </mc:Choice>
              <mc:Fallback>
                <p:oleObj name="Equation" r:id="rId3" imgW="2019240" imgH="558720" progId="Equation.DSMT4">
                  <p:embed/>
                  <p:pic>
                    <p:nvPicPr>
                      <p:cNvPr id="0" name=""/>
                      <p:cNvPicPr>
                        <a:picLocks noChangeAspect="1" noChangeArrowheads="1"/>
                      </p:cNvPicPr>
                      <p:nvPr/>
                    </p:nvPicPr>
                    <p:blipFill>
                      <a:blip r:embed="rId4"/>
                      <a:srcRect/>
                      <a:stretch>
                        <a:fillRect/>
                      </a:stretch>
                    </p:blipFill>
                    <p:spPr bwMode="auto">
                      <a:xfrm>
                        <a:off x="2971800" y="3573463"/>
                        <a:ext cx="3200400" cy="884237"/>
                      </a:xfrm>
                      <a:prstGeom prst="rect">
                        <a:avLst/>
                      </a:prstGeom>
                      <a:noFill/>
                    </p:spPr>
                  </p:pic>
                </p:oleObj>
              </mc:Fallback>
            </mc:AlternateContent>
          </a:graphicData>
        </a:graphic>
      </p:graphicFrame>
      <p:pic>
        <p:nvPicPr>
          <p:cNvPr id="5" name="圖片 4"/>
          <p:cNvPicPr>
            <a:picLocks noChangeAspect="1"/>
          </p:cNvPicPr>
          <p:nvPr/>
        </p:nvPicPr>
        <p:blipFill>
          <a:blip r:embed="rId5"/>
          <a:stretch>
            <a:fillRect/>
          </a:stretch>
        </p:blipFill>
        <p:spPr>
          <a:xfrm>
            <a:off x="6948264" y="2114674"/>
            <a:ext cx="1592975" cy="2106414"/>
          </a:xfrm>
          <a:prstGeom prst="rect">
            <a:avLst/>
          </a:prstGeom>
        </p:spPr>
      </p:pic>
      <p:sp>
        <p:nvSpPr>
          <p:cNvPr id="6" name="日期版面配置區 5"/>
          <p:cNvSpPr>
            <a:spLocks noGrp="1"/>
          </p:cNvSpPr>
          <p:nvPr>
            <p:ph type="dt" sz="half" idx="10"/>
          </p:nvPr>
        </p:nvSpPr>
        <p:spPr/>
        <p:txBody>
          <a:bodyPr/>
          <a:lstStyle/>
          <a:p>
            <a:fld id="{929B2BBB-C80B-4FB7-8E81-0AE80B05BA7B}" type="datetime1">
              <a:rPr lang="zh-TW" altLang="en-US" smtClean="0"/>
              <a:t>2015/9/8</a:t>
            </a:fld>
            <a:endParaRPr lang="zh-TW" altLang="en-US"/>
          </a:p>
        </p:txBody>
      </p:sp>
      <p:sp>
        <p:nvSpPr>
          <p:cNvPr id="7" name="頁尾版面配置區 6"/>
          <p:cNvSpPr>
            <a:spLocks noGrp="1"/>
          </p:cNvSpPr>
          <p:nvPr>
            <p:ph type="ftr" sz="quarter" idx="11"/>
          </p:nvPr>
        </p:nvSpPr>
        <p:spPr/>
        <p:txBody>
          <a:bodyPr/>
          <a:lstStyle/>
          <a:p>
            <a:r>
              <a:rPr lang="zh-TW" altLang="en-US" smtClean="0"/>
              <a:t>大數據天文學</a:t>
            </a:r>
            <a:endParaRPr lang="zh-TW" altLang="en-US"/>
          </a:p>
        </p:txBody>
      </p:sp>
      <p:sp>
        <p:nvSpPr>
          <p:cNvPr id="8" name="投影片編號版面配置區 7"/>
          <p:cNvSpPr>
            <a:spLocks noGrp="1"/>
          </p:cNvSpPr>
          <p:nvPr>
            <p:ph type="sldNum" sz="quarter" idx="12"/>
          </p:nvPr>
        </p:nvSpPr>
        <p:spPr/>
        <p:txBody>
          <a:bodyPr/>
          <a:lstStyle/>
          <a:p>
            <a:fld id="{38A5F2AF-A334-42F2-9F77-00EB03103450}" type="slidenum">
              <a:rPr lang="zh-TW" altLang="en-US" smtClean="0"/>
              <a:t>85</a:t>
            </a:fld>
            <a:endParaRPr lang="zh-TW" altLang="en-US"/>
          </a:p>
        </p:txBody>
      </p:sp>
    </p:spTree>
    <p:extLst>
      <p:ext uri="{BB962C8B-B14F-4D97-AF65-F5344CB8AC3E}">
        <p14:creationId xmlns:p14="http://schemas.microsoft.com/office/powerpoint/2010/main" val="410117062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87624" y="1484784"/>
            <a:ext cx="6768751" cy="43901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187624" y="1556792"/>
            <a:ext cx="6768752" cy="4032448"/>
          </a:xfrm>
        </p:spPr>
      </p:pic>
      <p:sp>
        <p:nvSpPr>
          <p:cNvPr id="3" name="日期版面配置區 2"/>
          <p:cNvSpPr>
            <a:spLocks noGrp="1"/>
          </p:cNvSpPr>
          <p:nvPr>
            <p:ph type="dt" sz="half" idx="10"/>
          </p:nvPr>
        </p:nvSpPr>
        <p:spPr/>
        <p:txBody>
          <a:bodyPr/>
          <a:lstStyle/>
          <a:p>
            <a:fld id="{0C65E017-2673-4F0D-914C-293241F785D9}" type="datetime1">
              <a:rPr lang="zh-TW" altLang="en-US" smtClean="0"/>
              <a:t>2015/9/8</a:t>
            </a:fld>
            <a:endParaRPr lang="zh-TW" altLang="en-US"/>
          </a:p>
        </p:txBody>
      </p:sp>
      <p:sp>
        <p:nvSpPr>
          <p:cNvPr id="6" name="頁尾版面配置區 5"/>
          <p:cNvSpPr>
            <a:spLocks noGrp="1"/>
          </p:cNvSpPr>
          <p:nvPr>
            <p:ph type="ftr" sz="quarter" idx="11"/>
          </p:nvPr>
        </p:nvSpPr>
        <p:spPr/>
        <p:txBody>
          <a:bodyPr/>
          <a:lstStyle/>
          <a:p>
            <a:r>
              <a:rPr lang="zh-TW" altLang="en-US" smtClean="0"/>
              <a:t>大數據天文學</a:t>
            </a:r>
            <a:endParaRPr lang="zh-TW" altLang="en-US"/>
          </a:p>
        </p:txBody>
      </p:sp>
      <p:sp>
        <p:nvSpPr>
          <p:cNvPr id="7" name="投影片編號版面配置區 6"/>
          <p:cNvSpPr>
            <a:spLocks noGrp="1"/>
          </p:cNvSpPr>
          <p:nvPr>
            <p:ph type="sldNum" sz="quarter" idx="12"/>
          </p:nvPr>
        </p:nvSpPr>
        <p:spPr/>
        <p:txBody>
          <a:bodyPr/>
          <a:lstStyle/>
          <a:p>
            <a:fld id="{38A5F2AF-A334-42F2-9F77-00EB03103450}" type="slidenum">
              <a:rPr lang="zh-TW" altLang="en-US" smtClean="0"/>
              <a:t>86</a:t>
            </a:fld>
            <a:endParaRPr lang="zh-TW" altLang="en-US"/>
          </a:p>
        </p:txBody>
      </p:sp>
    </p:spTree>
    <p:extLst>
      <p:ext uri="{BB962C8B-B14F-4D97-AF65-F5344CB8AC3E}">
        <p14:creationId xmlns:p14="http://schemas.microsoft.com/office/powerpoint/2010/main" val="42891118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536606" y="1474906"/>
            <a:ext cx="4339650" cy="3970318"/>
          </a:xfrm>
          <a:prstGeom prst="rect">
            <a:avLst/>
          </a:prstGeom>
          <a:noFill/>
        </p:spPr>
        <p:txBody>
          <a:bodyPr wrap="none" rtlCol="0">
            <a:spAutoFit/>
          </a:bodyPr>
          <a:lstStyle/>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我等費了許多軍馬，</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花了許多錢糧，</a:t>
            </a:r>
            <a:endPar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就為對付這二個字</a:t>
            </a:r>
            <a:r>
              <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p>
          <a:p>
            <a:endParaRPr lang="en-US" altLang="zh-TW" sz="3600" b="1" i="1"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誤差</a:t>
            </a:r>
            <a:r>
              <a:rPr lang="en-US" altLang="zh-TW" sz="3600" b="1" i="1"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 name="日期版面配置區 1"/>
          <p:cNvSpPr>
            <a:spLocks noGrp="1"/>
          </p:cNvSpPr>
          <p:nvPr>
            <p:ph type="dt" sz="half" idx="10"/>
          </p:nvPr>
        </p:nvSpPr>
        <p:spPr/>
        <p:txBody>
          <a:bodyPr/>
          <a:lstStyle/>
          <a:p>
            <a:fld id="{B19800B7-9A09-4F32-98D2-844D7C0EDA69}" type="datetime1">
              <a:rPr lang="zh-TW" altLang="en-US" smtClean="0"/>
              <a:t>2015/9/8</a:t>
            </a:fld>
            <a:endParaRPr lang="zh-TW" altLang="en-US"/>
          </a:p>
        </p:txBody>
      </p:sp>
      <p:sp>
        <p:nvSpPr>
          <p:cNvPr id="3" name="頁尾版面配置區 2"/>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87</a:t>
            </a:fld>
            <a:endParaRPr lang="zh-TW" altLang="en-US"/>
          </a:p>
        </p:txBody>
      </p:sp>
    </p:spTree>
    <p:extLst>
      <p:ext uri="{BB962C8B-B14F-4D97-AF65-F5344CB8AC3E}">
        <p14:creationId xmlns:p14="http://schemas.microsoft.com/office/powerpoint/2010/main" val="37928421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1000"/>
                                        <p:tgtEl>
                                          <p:spTgt spid="4">
                                            <p:txEl>
                                              <p:pRg st="2" end="2"/>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1000"/>
                                        <p:tgtEl>
                                          <p:spTgt spid="4">
                                            <p:txEl>
                                              <p:pRg st="4" end="4"/>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latin typeface="標楷體" panose="03000509000000000000" pitchFamily="65" charset="-120"/>
                <a:ea typeface="標楷體" panose="03000509000000000000" pitchFamily="65" charset="-120"/>
              </a:rPr>
              <a:t>結語</a:t>
            </a:r>
          </a:p>
        </p:txBody>
      </p:sp>
      <p:sp>
        <p:nvSpPr>
          <p:cNvPr id="3" name="內容版面配置區 2"/>
          <p:cNvSpPr>
            <a:spLocks noGrp="1"/>
          </p:cNvSpPr>
          <p:nvPr>
            <p:ph sz="quarter" idx="13"/>
          </p:nvPr>
        </p:nvSpPr>
        <p:spPr>
          <a:xfrm>
            <a:off x="609600" y="1600200"/>
            <a:ext cx="7924800" cy="4709120"/>
          </a:xfrm>
        </p:spPr>
        <p:txBody>
          <a:bodyPr>
            <a:normAutofit lnSpcReduction="1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人類投資許多經費，花費許多人力，運用更新的科技，建造更大、更新的望遠鏡，其目的是希望能看得更遠、更清，更廣。</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換言之，很大一部分的努力只是在增加訊</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噪</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比而已，使得之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無法</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偵測到的能偵測到，之前能偵測到的能增加更高的解析度。</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比如說一個一米望遠鏡無法觀測一個</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等星，並非這個望遠鏡接收不到這顆星的光子，在合理曝光時間內，一定能接收到一些光子，但其訊號太低，被埋在天光背景的雜訊中，用一個口徑更大的望遠鏡，就可增加訊噪比，使得此</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等星能在合理的曝光時間被觀測到。</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buNone/>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日期版面配置區 3"/>
          <p:cNvSpPr>
            <a:spLocks noGrp="1"/>
          </p:cNvSpPr>
          <p:nvPr>
            <p:ph type="dt" sz="half" idx="10"/>
          </p:nvPr>
        </p:nvSpPr>
        <p:spPr/>
        <p:txBody>
          <a:bodyPr/>
          <a:lstStyle/>
          <a:p>
            <a:fld id="{29B1ED33-4DC7-4555-A713-3423916A51AB}"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88</a:t>
            </a:fld>
            <a:endParaRPr lang="zh-TW" altLang="en-US"/>
          </a:p>
        </p:txBody>
      </p:sp>
    </p:spTree>
    <p:extLst>
      <p:ext uri="{BB962C8B-B14F-4D97-AF65-F5344CB8AC3E}">
        <p14:creationId xmlns:p14="http://schemas.microsoft.com/office/powerpoint/2010/main" val="4235446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solidFill>
                  <a:srgbClr val="FFFFFF"/>
                </a:solidFill>
                <a:latin typeface="標楷體" panose="03000509000000000000" pitchFamily="65" charset="-120"/>
                <a:ea typeface="標楷體" panose="03000509000000000000" pitchFamily="65" charset="-120"/>
              </a:rPr>
              <a:t>結語</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sz="quarter" idx="13"/>
              </p:nvPr>
            </p:nvSpPr>
            <p:spPr>
              <a:xfrm>
                <a:off x="609600" y="1600200"/>
                <a:ext cx="7924800" cy="4925144"/>
              </a:xfrm>
            </p:spPr>
            <p:txBody>
              <a:bodyPr>
                <a:normAutofit lnSpcReduction="1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大數據也是一樣，以之前所說的行星狀星雲為例</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取樣</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個，發現</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個為雙星系統，測得之雙星比例為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(40</a:t>
                </a:r>
                <a14:m>
                  <m:oMath xmlns:m="http://schemas.openxmlformats.org/officeDocument/2006/math">
                    <m:r>
                      <a:rPr lang="en-US" altLang="zh-TW" sz="2400" b="0" i="0" smtClean="0">
                        <a:latin typeface="Cambria Math" panose="02040503050406030204" pitchFamily="18" charset="0"/>
                        <a:ea typeface="Cambria Math" panose="02040503050406030204" pitchFamily="18" charset="0"/>
                      </a:rPr>
                      <m:t>.0</m:t>
                    </m:r>
                    <m:r>
                      <a:rPr lang="en-US" altLang="zh-TW" sz="2400" i="1">
                        <a:latin typeface="Cambria Math" panose="02040503050406030204" pitchFamily="18" charset="0"/>
                        <a:ea typeface="Cambria Math" panose="02040503050406030204" pitchFamily="18" charset="0"/>
                      </a:rPr>
                      <m:t>±</m:t>
                    </m:r>
                  </m:oMath>
                </a14:m>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13.7)%</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若想量測精確度增進</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倍，也就是誤差降低</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，那取樣得增加</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倍才行，也就是說要花</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倍的時間做觀測，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倍的時間分析資料，也要有</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倍的資料儲存空間。</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但在大數據時代，</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由</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巡</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天計畫</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Pan-STARRS</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PTF</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LLST)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所取得之大數據，經由大數據的分析方法，能大大縮短觀測與資料處理分析的時間，相較於之前的舊方法，在同樣時間之內，我們能將精確度提高</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倍以上。</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sz="quarter" idx="13"/>
              </p:nvPr>
            </p:nvSpPr>
            <p:spPr>
              <a:xfrm>
                <a:off x="609600" y="1600200"/>
                <a:ext cx="7924800" cy="4925144"/>
              </a:xfrm>
              <a:blipFill rotWithShape="0">
                <a:blip r:embed="rId2"/>
                <a:stretch>
                  <a:fillRect l="-1000" t="-1735" r="-3846"/>
                </a:stretch>
              </a:blipFill>
            </p:spPr>
            <p:txBody>
              <a:bodyPr/>
              <a:lstStyle/>
              <a:p>
                <a:r>
                  <a:rPr lang="zh-TW" altLang="en-US">
                    <a:noFill/>
                  </a:rPr>
                  <a:t> </a:t>
                </a:r>
              </a:p>
            </p:txBody>
          </p:sp>
        </mc:Fallback>
      </mc:AlternateContent>
      <p:sp>
        <p:nvSpPr>
          <p:cNvPr id="4" name="日期版面配置區 3"/>
          <p:cNvSpPr>
            <a:spLocks noGrp="1"/>
          </p:cNvSpPr>
          <p:nvPr>
            <p:ph type="dt" sz="half" idx="10"/>
          </p:nvPr>
        </p:nvSpPr>
        <p:spPr/>
        <p:txBody>
          <a:bodyPr/>
          <a:lstStyle/>
          <a:p>
            <a:fld id="{889E0AB9-58B5-42FB-A78F-090D209F560D}"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89</a:t>
            </a:fld>
            <a:endParaRPr lang="zh-TW" altLang="en-US"/>
          </a:p>
        </p:txBody>
      </p:sp>
    </p:spTree>
    <p:extLst>
      <p:ext uri="{BB962C8B-B14F-4D97-AF65-F5344CB8AC3E}">
        <p14:creationId xmlns:p14="http://schemas.microsoft.com/office/powerpoint/2010/main" val="1936142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dirty="0">
                <a:solidFill>
                  <a:srgbClr val="FFFFFF"/>
                </a:solidFill>
                <a:latin typeface="標楷體" panose="03000509000000000000" pitchFamily="65" charset="-120"/>
                <a:ea typeface="標楷體" panose="03000509000000000000" pitchFamily="65" charset="-120"/>
              </a:rPr>
              <a:t>天文的例子</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sz="quarter" idx="13"/>
              </p:nvPr>
            </p:nvSpPr>
            <p:spPr>
              <a:xfrm>
                <a:off x="609600" y="1600200"/>
                <a:ext cx="5114528" cy="4114800"/>
              </a:xfrm>
            </p:spPr>
            <p:txBody>
              <a:bodyPr>
                <a:normAutofit/>
              </a:bodyPr>
              <a:lstStyle/>
              <a:p>
                <a:r>
                  <a:rPr lang="zh-TW" altLang="en-US" sz="2400" dirty="0" smtClean="0">
                    <a:latin typeface="標楷體" panose="03000509000000000000" pitchFamily="65" charset="-120"/>
                    <a:ea typeface="標楷體" panose="03000509000000000000" pitchFamily="65" charset="-120"/>
                  </a:rPr>
                  <a:t>某博士生論文</a:t>
                </a:r>
                <a:r>
                  <a:rPr lang="en-US" altLang="zh-TW" sz="2400" dirty="0" smtClean="0">
                    <a:latin typeface="標楷體" panose="03000509000000000000" pitchFamily="65" charset="-120"/>
                    <a:ea typeface="標楷體" panose="03000509000000000000" pitchFamily="65" charset="-120"/>
                  </a:rPr>
                  <a:t>:</a:t>
                </a: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行星狀星雲中心恆星有些是雙星系統，其比例為何</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該生觀測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個行星狀星雲，分析後發現</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個是雙星系統，故結論是比例為</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0.4</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我的問題</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14:m>
                  <m:oMath xmlns:m="http://schemas.openxmlformats.org/officeDocument/2006/math">
                    <m:r>
                      <a:rPr lang="en-US" altLang="zh-TW" sz="2400" b="0" i="1" smtClean="0">
                        <a:latin typeface="Cambria Math" panose="02040503050406030204" pitchFamily="18" charset="0"/>
                        <a:ea typeface="標楷體" panose="03000509000000000000" pitchFamily="65" charset="-120"/>
                      </a:rPr>
                      <m:t>0.4</m:t>
                    </m:r>
                    <m:r>
                      <a:rPr lang="en-US" altLang="zh-TW" sz="2400" b="0" i="1" smtClean="0">
                        <a:latin typeface="Cambria Math" panose="02040503050406030204" pitchFamily="18" charset="0"/>
                        <a:ea typeface="Cambria Math" panose="02040503050406030204" pitchFamily="18" charset="0"/>
                      </a:rPr>
                      <m:t>±?</m:t>
                    </m:r>
                  </m:oMath>
                </a14:m>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更進一步的問題</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其比例之分</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為何</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lgn="just">
                  <a:buNone/>
                </a:pP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2400" dirty="0" smtClean="0">
                  <a:latin typeface="標楷體" panose="03000509000000000000" pitchFamily="65" charset="-120"/>
                  <a:ea typeface="標楷體" panose="03000509000000000000" pitchFamily="65" charset="-120"/>
                </a:endParaRPr>
              </a:p>
              <a:p>
                <a:pPr lvl="1"/>
                <a:endParaRPr lang="zh-TW" altLang="en-US" sz="2400" dirty="0">
                  <a:latin typeface="標楷體" panose="03000509000000000000" pitchFamily="65" charset="-120"/>
                  <a:ea typeface="標楷體" panose="03000509000000000000" pitchFamily="65" charset="-120"/>
                </a:endParaRPr>
              </a:p>
            </p:txBody>
          </p:sp>
        </mc:Choice>
        <mc:Fallback xmlns="">
          <p:sp>
            <p:nvSpPr>
              <p:cNvPr id="3" name="內容版面配置區 2"/>
              <p:cNvSpPr>
                <a:spLocks noGrp="1" noRot="1" noChangeAspect="1" noMove="1" noResize="1" noEditPoints="1" noAdjustHandles="1" noChangeArrowheads="1" noChangeShapeType="1" noTextEdit="1"/>
              </p:cNvSpPr>
              <p:nvPr>
                <p:ph sz="quarter" idx="13"/>
              </p:nvPr>
            </p:nvSpPr>
            <p:spPr>
              <a:xfrm>
                <a:off x="609600" y="1600200"/>
                <a:ext cx="5114528" cy="4114800"/>
              </a:xfrm>
              <a:blipFill rotWithShape="1">
                <a:blip r:embed="rId2"/>
                <a:stretch>
                  <a:fillRect l="-1549" t="-1185" r="-1788"/>
                </a:stretch>
              </a:blipFill>
            </p:spPr>
            <p:txBody>
              <a:bodyPr/>
              <a:lstStyle/>
              <a:p>
                <a:r>
                  <a:rPr lang="zh-TW" altLang="en-US">
                    <a:noFill/>
                  </a:rPr>
                  <a:t> </a:t>
                </a:r>
              </a:p>
            </p:txBody>
          </p:sp>
        </mc:Fallback>
      </mc:AlternateContent>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491" y="2204864"/>
            <a:ext cx="313805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日期版面配置區 3"/>
          <p:cNvSpPr>
            <a:spLocks noGrp="1"/>
          </p:cNvSpPr>
          <p:nvPr>
            <p:ph type="dt" sz="half" idx="10"/>
          </p:nvPr>
        </p:nvSpPr>
        <p:spPr/>
        <p:txBody>
          <a:bodyPr/>
          <a:lstStyle/>
          <a:p>
            <a:fld id="{4B99FDDD-C6B1-4052-A82A-59BE34A0ECE2}" type="datetime1">
              <a:rPr lang="zh-TW" altLang="en-US" smtClean="0"/>
              <a:t>2015/9/8</a:t>
            </a:fld>
            <a:endParaRPr lang="zh-TW" altLang="en-US"/>
          </a:p>
        </p:txBody>
      </p:sp>
      <p:sp>
        <p:nvSpPr>
          <p:cNvPr id="5" name="頁尾版面配置區 4"/>
          <p:cNvSpPr>
            <a:spLocks noGrp="1"/>
          </p:cNvSpPr>
          <p:nvPr>
            <p:ph type="ftr" sz="quarter" idx="11"/>
          </p:nvPr>
        </p:nvSpPr>
        <p:spPr/>
        <p:txBody>
          <a:bodyPr/>
          <a:lstStyle/>
          <a:p>
            <a:r>
              <a:rPr lang="zh-TW" altLang="en-US" smtClean="0"/>
              <a:t>大數據天文學</a:t>
            </a:r>
            <a:endParaRPr lang="zh-TW" altLang="en-US"/>
          </a:p>
        </p:txBody>
      </p:sp>
      <p:sp>
        <p:nvSpPr>
          <p:cNvPr id="6" name="投影片編號版面配置區 5"/>
          <p:cNvSpPr>
            <a:spLocks noGrp="1"/>
          </p:cNvSpPr>
          <p:nvPr>
            <p:ph type="sldNum" sz="quarter" idx="12"/>
          </p:nvPr>
        </p:nvSpPr>
        <p:spPr/>
        <p:txBody>
          <a:bodyPr/>
          <a:lstStyle/>
          <a:p>
            <a:fld id="{38A5F2AF-A334-42F2-9F77-00EB03103450}" type="slidenum">
              <a:rPr lang="zh-TW" altLang="en-US" smtClean="0"/>
              <a:t>9</a:t>
            </a:fld>
            <a:endParaRPr lang="zh-TW" altLang="en-US"/>
          </a:p>
        </p:txBody>
      </p:sp>
    </p:spTree>
    <p:extLst>
      <p:ext uri="{BB962C8B-B14F-4D97-AF65-F5344CB8AC3E}">
        <p14:creationId xmlns:p14="http://schemas.microsoft.com/office/powerpoint/2010/main" val="1298974966"/>
      </p:ext>
    </p:extLst>
  </p:cSld>
  <p:clrMapOvr>
    <a:masterClrMapping/>
  </p:clrMapOvr>
  <p:transition spd="slow">
    <p:comb/>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7924800" cy="3730426"/>
          </a:xfrm>
        </p:spPr>
        <p:txBody>
          <a:bodyPr/>
          <a:lstStyle/>
          <a:p>
            <a:pPr algn="ctr"/>
            <a:r>
              <a:rPr lang="zh-TW" altLang="en-US" sz="9600" dirty="0" smtClean="0">
                <a:latin typeface="標楷體" panose="03000509000000000000" pitchFamily="65" charset="-120"/>
                <a:ea typeface="標楷體" panose="03000509000000000000" pitchFamily="65" charset="-120"/>
              </a:rPr>
              <a:t>謝 謝</a:t>
            </a:r>
            <a:endParaRPr lang="zh-TW" altLang="en-US" sz="9600" dirty="0">
              <a:latin typeface="標楷體" panose="03000509000000000000" pitchFamily="65" charset="-120"/>
              <a:ea typeface="標楷體" panose="03000509000000000000" pitchFamily="65" charset="-120"/>
            </a:endParaRPr>
          </a:p>
        </p:txBody>
      </p:sp>
      <p:sp>
        <p:nvSpPr>
          <p:cNvPr id="3" name="日期版面配置區 2"/>
          <p:cNvSpPr>
            <a:spLocks noGrp="1"/>
          </p:cNvSpPr>
          <p:nvPr>
            <p:ph type="dt" sz="half" idx="10"/>
          </p:nvPr>
        </p:nvSpPr>
        <p:spPr/>
        <p:txBody>
          <a:bodyPr/>
          <a:lstStyle/>
          <a:p>
            <a:fld id="{A54C505E-B643-4CFF-AEF7-2DA0BD19FB96}" type="datetime1">
              <a:rPr lang="zh-TW" altLang="en-US" smtClean="0"/>
              <a:t>2015/9/8</a:t>
            </a:fld>
            <a:endParaRPr lang="zh-TW" altLang="en-US"/>
          </a:p>
        </p:txBody>
      </p:sp>
      <p:sp>
        <p:nvSpPr>
          <p:cNvPr id="4" name="頁尾版面配置區 3"/>
          <p:cNvSpPr>
            <a:spLocks noGrp="1"/>
          </p:cNvSpPr>
          <p:nvPr>
            <p:ph type="ftr" sz="quarter" idx="11"/>
          </p:nvPr>
        </p:nvSpPr>
        <p:spPr/>
        <p:txBody>
          <a:bodyPr/>
          <a:lstStyle/>
          <a:p>
            <a:r>
              <a:rPr lang="zh-TW" altLang="en-US" smtClean="0"/>
              <a:t>大數據天文學</a:t>
            </a:r>
            <a:endParaRPr lang="zh-TW" altLang="en-US"/>
          </a:p>
        </p:txBody>
      </p:sp>
      <p:sp>
        <p:nvSpPr>
          <p:cNvPr id="5" name="投影片編號版面配置區 4"/>
          <p:cNvSpPr>
            <a:spLocks noGrp="1"/>
          </p:cNvSpPr>
          <p:nvPr>
            <p:ph type="sldNum" sz="quarter" idx="12"/>
          </p:nvPr>
        </p:nvSpPr>
        <p:spPr/>
        <p:txBody>
          <a:bodyPr/>
          <a:lstStyle/>
          <a:p>
            <a:fld id="{38A5F2AF-A334-42F2-9F77-00EB03103450}" type="slidenum">
              <a:rPr lang="zh-TW" altLang="en-US" smtClean="0"/>
              <a:t>90</a:t>
            </a:fld>
            <a:endParaRPr lang="zh-TW" altLang="en-US"/>
          </a:p>
        </p:txBody>
      </p:sp>
    </p:spTree>
    <p:extLst>
      <p:ext uri="{BB962C8B-B14F-4D97-AF65-F5344CB8AC3E}">
        <p14:creationId xmlns:p14="http://schemas.microsoft.com/office/powerpoint/2010/main" val="2939050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地平線">
  <a:themeElements>
    <a:clrScheme name="地平線">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平線">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2390</TotalTime>
  <Words>4709</Words>
  <Application>Microsoft Office PowerPoint</Application>
  <PresentationFormat>如螢幕大小 (4:3)</PresentationFormat>
  <Paragraphs>734</Paragraphs>
  <Slides>90</Slides>
  <Notes>5</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90</vt:i4>
      </vt:variant>
    </vt:vector>
  </HeadingPairs>
  <TitlesOfParts>
    <vt:vector size="101" baseType="lpstr">
      <vt:lpstr>微軟正黑體</vt:lpstr>
      <vt:lpstr>新細明體</vt:lpstr>
      <vt:lpstr>標楷體</vt:lpstr>
      <vt:lpstr>Arial</vt:lpstr>
      <vt:lpstr>Arial Narrow</vt:lpstr>
      <vt:lpstr>Calibri</vt:lpstr>
      <vt:lpstr>Cambria Math</vt:lpstr>
      <vt:lpstr>Times New Roman</vt:lpstr>
      <vt:lpstr>Wingdings</vt:lpstr>
      <vt:lpstr>地平線</vt:lpstr>
      <vt:lpstr>Equation</vt:lpstr>
      <vt:lpstr>統計學方法</vt:lpstr>
      <vt:lpstr>PowerPoint 簡報</vt:lpstr>
      <vt:lpstr>統計與大數量</vt:lpstr>
      <vt:lpstr>統計學與資料處理及分析</vt:lpstr>
      <vt:lpstr>PowerPoint 簡報</vt:lpstr>
      <vt:lpstr>比例問題與取樣</vt:lpstr>
      <vt:lpstr>取樣問題再探討</vt:lpstr>
      <vt:lpstr>天文的例子</vt:lpstr>
      <vt:lpstr>天文的例子</vt:lpstr>
      <vt:lpstr>PowerPoint 簡報</vt:lpstr>
      <vt:lpstr>PowerPoint 簡報</vt:lpstr>
      <vt:lpstr>誤差、機率與統計</vt:lpstr>
      <vt:lpstr>誤差、機率與統計</vt:lpstr>
      <vt:lpstr>PowerPoint 簡報</vt:lpstr>
      <vt:lpstr>誤差、機率與統計</vt:lpstr>
      <vt:lpstr>估算誤差</vt:lpstr>
      <vt:lpstr>估算誤差</vt:lpstr>
      <vt:lpstr>系統誤差與統計誤差</vt:lpstr>
      <vt:lpstr>機率分佈</vt:lpstr>
      <vt:lpstr>Binomial distribution</vt:lpstr>
      <vt:lpstr>一個統計誤差的例子:巡天觀測</vt:lpstr>
      <vt:lpstr>一個統計誤差的例子:巡天觀測</vt:lpstr>
      <vt:lpstr>Poisson distribution</vt:lpstr>
      <vt:lpstr>Poisson distribution</vt:lpstr>
      <vt:lpstr>Gaussian distribution</vt:lpstr>
      <vt:lpstr>其他常見的機率分佈</vt:lpstr>
      <vt:lpstr>Gamma distribution</vt:lpstr>
      <vt:lpstr>χ2 DISTRIBUTION</vt:lpstr>
      <vt:lpstr>Beta distribution</vt:lpstr>
      <vt:lpstr>Exponential distribution</vt:lpstr>
      <vt:lpstr>Uniform distribution</vt:lpstr>
      <vt:lpstr>PowerPoint 簡報</vt:lpstr>
      <vt:lpstr>常態就是常見</vt:lpstr>
      <vt:lpstr>為何常見?</vt:lpstr>
      <vt:lpstr>PowerPoint 簡報</vt:lpstr>
      <vt:lpstr>PowerPoint 簡報</vt:lpstr>
      <vt:lpstr>PowerPoint 簡報</vt:lpstr>
      <vt:lpstr>PowerPoint 簡報</vt:lpstr>
      <vt:lpstr>PowerPoint 簡報</vt:lpstr>
      <vt:lpstr>PowerPoint 簡報</vt:lpstr>
      <vt:lpstr>PowerPoint 簡報</vt:lpstr>
      <vt:lpstr>PowerPoint 簡報</vt:lpstr>
      <vt:lpstr>中央極限定理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誤差傳遞</vt:lpstr>
      <vt:lpstr>誤差傳遞–近似法</vt:lpstr>
      <vt:lpstr>誤差傳遞–蒙地卡羅法</vt:lpstr>
      <vt:lpstr>PowerPoint 簡報</vt:lpstr>
      <vt:lpstr>分析方法中的機率統計—modeling data</vt:lpstr>
      <vt:lpstr>函數關係</vt:lpstr>
      <vt:lpstr>函數關係</vt:lpstr>
      <vt:lpstr>函數關係</vt:lpstr>
      <vt:lpstr>函數關係</vt:lpstr>
      <vt:lpstr>函數關係</vt:lpstr>
      <vt:lpstr>函數關係</vt:lpstr>
      <vt:lpstr>Modeling the Data</vt:lpstr>
      <vt:lpstr>Modeling the Data</vt:lpstr>
      <vt:lpstr>Modeling the Data</vt:lpstr>
      <vt:lpstr>Modeling the Data</vt:lpstr>
      <vt:lpstr>這是你聽過的χ2  Fitting</vt:lpstr>
      <vt:lpstr>χ2  Fitting</vt:lpstr>
      <vt:lpstr>χ2  Fitting</vt:lpstr>
      <vt:lpstr>參數也是隨機變數</vt:lpstr>
      <vt:lpstr>χ2 值也是隨機變數</vt:lpstr>
      <vt:lpstr>χ2 distribution</vt:lpstr>
      <vt:lpstr>PowerPoint 簡報</vt:lpstr>
      <vt:lpstr>Hypothesis test</vt:lpstr>
      <vt:lpstr>Hypothesis test</vt:lpstr>
      <vt:lpstr>PowerPoint 簡報</vt:lpstr>
      <vt:lpstr>PowerPoint 簡報</vt:lpstr>
      <vt:lpstr>結語</vt:lpstr>
      <vt:lpstr>結語</vt:lpstr>
      <vt:lpstr>謝 謝</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統計學方法</dc:title>
  <dc:creator>user</dc:creator>
  <cp:lastModifiedBy>yichou</cp:lastModifiedBy>
  <cp:revision>159</cp:revision>
  <dcterms:created xsi:type="dcterms:W3CDTF">2015-09-01T01:16:57Z</dcterms:created>
  <dcterms:modified xsi:type="dcterms:W3CDTF">2015-09-08T00:42:46Z</dcterms:modified>
</cp:coreProperties>
</file>