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75" r:id="rId2"/>
    <p:sldId id="363" r:id="rId3"/>
    <p:sldId id="365" r:id="rId4"/>
    <p:sldId id="364" r:id="rId5"/>
    <p:sldId id="256" r:id="rId6"/>
    <p:sldId id="334" r:id="rId7"/>
    <p:sldId id="336" r:id="rId8"/>
    <p:sldId id="335" r:id="rId9"/>
    <p:sldId id="314" r:id="rId10"/>
    <p:sldId id="339" r:id="rId11"/>
    <p:sldId id="333" r:id="rId12"/>
    <p:sldId id="338" r:id="rId13"/>
    <p:sldId id="315" r:id="rId14"/>
    <p:sldId id="318" r:id="rId15"/>
    <p:sldId id="319" r:id="rId16"/>
    <p:sldId id="316" r:id="rId17"/>
    <p:sldId id="373" r:id="rId18"/>
    <p:sldId id="320" r:id="rId19"/>
    <p:sldId id="322" r:id="rId20"/>
    <p:sldId id="323" r:id="rId21"/>
    <p:sldId id="324" r:id="rId22"/>
    <p:sldId id="325" r:id="rId23"/>
    <p:sldId id="326" r:id="rId24"/>
    <p:sldId id="327" r:id="rId25"/>
    <p:sldId id="328" r:id="rId26"/>
    <p:sldId id="329" r:id="rId27"/>
    <p:sldId id="362" r:id="rId28"/>
    <p:sldId id="377" r:id="rId29"/>
    <p:sldId id="367" r:id="rId30"/>
    <p:sldId id="376" r:id="rId31"/>
    <p:sldId id="368" r:id="rId32"/>
    <p:sldId id="370" r:id="rId33"/>
    <p:sldId id="371" r:id="rId34"/>
    <p:sldId id="369" r:id="rId35"/>
    <p:sldId id="379" r:id="rId36"/>
    <p:sldId id="378" r:id="rId37"/>
    <p:sldId id="380" r:id="rId38"/>
    <p:sldId id="381" r:id="rId39"/>
    <p:sldId id="372" r:id="rId40"/>
    <p:sldId id="374" r:id="rId41"/>
  </p:sldIdLst>
  <p:sldSz cx="12192000" cy="6858000"/>
  <p:notesSz cx="7099300" cy="10234613"/>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6" autoAdjust="0"/>
    <p:restoredTop sz="94665" autoAdjust="0"/>
  </p:normalViewPr>
  <p:slideViewPr>
    <p:cSldViewPr>
      <p:cViewPr varScale="1">
        <p:scale>
          <a:sx n="79" d="100"/>
          <a:sy n="79" d="100"/>
        </p:scale>
        <p:origin x="312" y="6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66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2"/>
            <a:ext cx="3076363" cy="511731"/>
          </a:xfrm>
          <a:prstGeom prst="rect">
            <a:avLst/>
          </a:prstGeom>
        </p:spPr>
        <p:txBody>
          <a:bodyPr vert="horz" lIns="99032" tIns="49516" rIns="99032" bIns="49516" rtlCol="0"/>
          <a:lstStyle>
            <a:lvl1pPr algn="l">
              <a:defRPr sz="1300"/>
            </a:lvl1pPr>
          </a:lstStyle>
          <a:p>
            <a:endParaRPr lang="zh-TW" altLang="en-US"/>
          </a:p>
        </p:txBody>
      </p:sp>
      <p:sp>
        <p:nvSpPr>
          <p:cNvPr id="3" name="日期版面配置區 2"/>
          <p:cNvSpPr>
            <a:spLocks noGrp="1"/>
          </p:cNvSpPr>
          <p:nvPr>
            <p:ph type="dt" idx="1"/>
          </p:nvPr>
        </p:nvSpPr>
        <p:spPr>
          <a:xfrm>
            <a:off x="4021296" y="2"/>
            <a:ext cx="3076363" cy="511731"/>
          </a:xfrm>
          <a:prstGeom prst="rect">
            <a:avLst/>
          </a:prstGeom>
        </p:spPr>
        <p:txBody>
          <a:bodyPr vert="horz" lIns="99032" tIns="49516" rIns="99032" bIns="49516" rtlCol="0"/>
          <a:lstStyle>
            <a:lvl1pPr algn="r">
              <a:defRPr sz="1300"/>
            </a:lvl1pPr>
          </a:lstStyle>
          <a:p>
            <a:fld id="{6CAC7E0C-1600-46D3-9288-A6F34FED4336}" type="datetimeFigureOut">
              <a:rPr lang="zh-TW" altLang="en-US" smtClean="0"/>
              <a:pPr/>
              <a:t>2024/3/12</a:t>
            </a:fld>
            <a:endParaRPr lang="zh-TW" altLang="en-US"/>
          </a:p>
        </p:txBody>
      </p:sp>
      <p:sp>
        <p:nvSpPr>
          <p:cNvPr id="4" name="投影片圖像版面配置區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32" tIns="49516" rIns="99032" bIns="49516" rtlCol="0" anchor="ctr"/>
          <a:lstStyle/>
          <a:p>
            <a:endParaRPr lang="zh-TW" altLang="en-US"/>
          </a:p>
        </p:txBody>
      </p:sp>
      <p:sp>
        <p:nvSpPr>
          <p:cNvPr id="5" name="備忘稿版面配置區 4"/>
          <p:cNvSpPr>
            <a:spLocks noGrp="1"/>
          </p:cNvSpPr>
          <p:nvPr>
            <p:ph type="body" sz="quarter" idx="3"/>
          </p:nvPr>
        </p:nvSpPr>
        <p:spPr>
          <a:xfrm>
            <a:off x="709931" y="4861443"/>
            <a:ext cx="5679440" cy="4605576"/>
          </a:xfrm>
          <a:prstGeom prst="rect">
            <a:avLst/>
          </a:prstGeom>
        </p:spPr>
        <p:txBody>
          <a:bodyPr vert="horz" lIns="99032" tIns="49516" rIns="99032" bIns="49516"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721108"/>
            <a:ext cx="3076363" cy="511731"/>
          </a:xfrm>
          <a:prstGeom prst="rect">
            <a:avLst/>
          </a:prstGeom>
        </p:spPr>
        <p:txBody>
          <a:bodyPr vert="horz" lIns="99032" tIns="49516" rIns="99032" bIns="49516"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296" y="9721108"/>
            <a:ext cx="3076363" cy="511731"/>
          </a:xfrm>
          <a:prstGeom prst="rect">
            <a:avLst/>
          </a:prstGeom>
        </p:spPr>
        <p:txBody>
          <a:bodyPr vert="horz" lIns="99032" tIns="49516" rIns="99032" bIns="49516" rtlCol="0" anchor="b"/>
          <a:lstStyle>
            <a:lvl1pPr algn="r">
              <a:defRPr sz="1300"/>
            </a:lvl1pPr>
          </a:lstStyle>
          <a:p>
            <a:fld id="{92DEEEED-FE42-48E7-AE91-70553D39D4A6}" type="slidenum">
              <a:rPr lang="zh-TW" altLang="en-US" smtClean="0"/>
              <a:pPr/>
              <a:t>‹#›</a:t>
            </a:fld>
            <a:endParaRPr lang="zh-TW" altLang="en-US"/>
          </a:p>
        </p:txBody>
      </p:sp>
    </p:spTree>
    <p:extLst>
      <p:ext uri="{BB962C8B-B14F-4D97-AF65-F5344CB8AC3E}">
        <p14:creationId xmlns:p14="http://schemas.microsoft.com/office/powerpoint/2010/main" val="1902671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3C1B2769-295D-43FF-B08D-5914F5A49A8F}" type="slidenum">
              <a:rPr lang="en-US" altLang="zh-TW"/>
              <a:pPr/>
              <a:t>‹#›</a:t>
            </a:fld>
            <a:endParaRPr lang="en-US" altLang="zh-TW"/>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5EBBB7BD-0710-414D-8F13-C9B59DB2971C}" type="slidenum">
              <a:rPr lang="en-US" altLang="zh-TW"/>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8A378690-F8DA-4DED-A95E-1C8F1AE8F6B0}" type="slidenum">
              <a:rPr lang="en-US" altLang="zh-TW"/>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AB3ABDFA-CFDB-48DA-B044-DE37D133F9B8}" type="slidenum">
              <a:rPr lang="en-US" altLang="zh-TW"/>
              <a:pPr/>
              <a:t>‹#›</a:t>
            </a:fld>
            <a:endParaRPr lang="en-US" altLang="zh-TW"/>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endParaRPr lang="en-US" altLang="zh-TW"/>
          </a:p>
        </p:txBody>
      </p:sp>
      <p:sp>
        <p:nvSpPr>
          <p:cNvPr id="5" name="頁尾版面配置區 4"/>
          <p:cNvSpPr>
            <a:spLocks noGrp="1"/>
          </p:cNvSpPr>
          <p:nvPr>
            <p:ph type="ftr" sz="quarter" idx="11"/>
          </p:nvPr>
        </p:nvSpPr>
        <p:spPr/>
        <p:txBody>
          <a:bodyPr/>
          <a:lstStyle>
            <a:lvl1pPr>
              <a:defRPr/>
            </a:lvl1pPr>
          </a:lstStyle>
          <a:p>
            <a:endParaRPr lang="en-US" altLang="zh-TW"/>
          </a:p>
        </p:txBody>
      </p:sp>
      <p:sp>
        <p:nvSpPr>
          <p:cNvPr id="6" name="投影片編號版面配置區 5"/>
          <p:cNvSpPr>
            <a:spLocks noGrp="1"/>
          </p:cNvSpPr>
          <p:nvPr>
            <p:ph type="sldNum" sz="quarter" idx="12"/>
          </p:nvPr>
        </p:nvSpPr>
        <p:spPr/>
        <p:txBody>
          <a:bodyPr/>
          <a:lstStyle>
            <a:lvl1pPr>
              <a:defRPr/>
            </a:lvl1pPr>
          </a:lstStyle>
          <a:p>
            <a:fld id="{7C6A3636-17C9-44EF-AC7D-5367FE09F363}" type="slidenum">
              <a:rPr lang="en-US" altLang="zh-TW"/>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8F8F0FDC-98B9-4961-B398-12D5A1D7544F}" type="slidenum">
              <a:rPr lang="en-US" altLang="zh-TW"/>
              <a:pPr/>
              <a:t>‹#›</a:t>
            </a:fld>
            <a:endParaRPr lang="en-US" altLang="zh-TW"/>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lvl1pPr>
              <a:defRPr/>
            </a:lvl1pPr>
          </a:lstStyle>
          <a:p>
            <a:endParaRPr lang="en-US" altLang="zh-TW"/>
          </a:p>
        </p:txBody>
      </p:sp>
      <p:sp>
        <p:nvSpPr>
          <p:cNvPr id="8" name="頁尾版面配置區 7"/>
          <p:cNvSpPr>
            <a:spLocks noGrp="1"/>
          </p:cNvSpPr>
          <p:nvPr>
            <p:ph type="ftr" sz="quarter" idx="11"/>
          </p:nvPr>
        </p:nvSpPr>
        <p:spPr/>
        <p:txBody>
          <a:bodyPr/>
          <a:lstStyle>
            <a:lvl1pPr>
              <a:defRPr/>
            </a:lvl1pPr>
          </a:lstStyle>
          <a:p>
            <a:endParaRPr lang="en-US" altLang="zh-TW"/>
          </a:p>
        </p:txBody>
      </p:sp>
      <p:sp>
        <p:nvSpPr>
          <p:cNvPr id="9" name="投影片編號版面配置區 8"/>
          <p:cNvSpPr>
            <a:spLocks noGrp="1"/>
          </p:cNvSpPr>
          <p:nvPr>
            <p:ph type="sldNum" sz="quarter" idx="12"/>
          </p:nvPr>
        </p:nvSpPr>
        <p:spPr/>
        <p:txBody>
          <a:bodyPr/>
          <a:lstStyle>
            <a:lvl1pPr>
              <a:defRPr/>
            </a:lvl1pPr>
          </a:lstStyle>
          <a:p>
            <a:fld id="{D09BD1C5-F262-4B7B-A9F5-E896F6C79034}" type="slidenum">
              <a:rPr lang="en-US" altLang="zh-TW"/>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endParaRPr lang="en-US" altLang="zh-TW"/>
          </a:p>
        </p:txBody>
      </p:sp>
      <p:sp>
        <p:nvSpPr>
          <p:cNvPr id="4" name="頁尾版面配置區 3"/>
          <p:cNvSpPr>
            <a:spLocks noGrp="1"/>
          </p:cNvSpPr>
          <p:nvPr>
            <p:ph type="ftr" sz="quarter" idx="11"/>
          </p:nvPr>
        </p:nvSpPr>
        <p:spPr/>
        <p:txBody>
          <a:bodyPr/>
          <a:lstStyle>
            <a:lvl1pPr>
              <a:defRPr/>
            </a:lvl1pPr>
          </a:lstStyle>
          <a:p>
            <a:endParaRPr lang="en-US" altLang="zh-TW"/>
          </a:p>
        </p:txBody>
      </p:sp>
      <p:sp>
        <p:nvSpPr>
          <p:cNvPr id="5" name="投影片編號版面配置區 4"/>
          <p:cNvSpPr>
            <a:spLocks noGrp="1"/>
          </p:cNvSpPr>
          <p:nvPr>
            <p:ph type="sldNum" sz="quarter" idx="12"/>
          </p:nvPr>
        </p:nvSpPr>
        <p:spPr/>
        <p:txBody>
          <a:bodyPr/>
          <a:lstStyle>
            <a:lvl1pPr>
              <a:defRPr/>
            </a:lvl1pPr>
          </a:lstStyle>
          <a:p>
            <a:fld id="{C5C99217-5CF6-44AA-B2F2-073C33069719}" type="slidenum">
              <a:rPr lang="en-US" altLang="zh-TW"/>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endParaRPr lang="en-US" altLang="zh-TW"/>
          </a:p>
        </p:txBody>
      </p:sp>
      <p:sp>
        <p:nvSpPr>
          <p:cNvPr id="3" name="頁尾版面配置區 2"/>
          <p:cNvSpPr>
            <a:spLocks noGrp="1"/>
          </p:cNvSpPr>
          <p:nvPr>
            <p:ph type="ftr" sz="quarter" idx="11"/>
          </p:nvPr>
        </p:nvSpPr>
        <p:spPr/>
        <p:txBody>
          <a:bodyPr/>
          <a:lstStyle>
            <a:lvl1pPr>
              <a:defRPr/>
            </a:lvl1pPr>
          </a:lstStyle>
          <a:p>
            <a:endParaRPr lang="en-US" altLang="zh-TW"/>
          </a:p>
        </p:txBody>
      </p:sp>
      <p:sp>
        <p:nvSpPr>
          <p:cNvPr id="4" name="投影片編號版面配置區 3"/>
          <p:cNvSpPr>
            <a:spLocks noGrp="1"/>
          </p:cNvSpPr>
          <p:nvPr>
            <p:ph type="sldNum" sz="quarter" idx="12"/>
          </p:nvPr>
        </p:nvSpPr>
        <p:spPr/>
        <p:txBody>
          <a:bodyPr/>
          <a:lstStyle>
            <a:lvl1pPr>
              <a:defRPr/>
            </a:lvl1pPr>
          </a:lstStyle>
          <a:p>
            <a:fld id="{DC7AD9E6-C981-4584-93A8-978671449BDC}" type="slidenum">
              <a:rPr lang="en-US" altLang="zh-TW"/>
              <a:pPr/>
              <a:t>‹#›</a:t>
            </a:fld>
            <a:endParaRPr lang="en-US" altLang="zh-TW"/>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3665EEF0-83A8-4A6C-8455-671DFCBA324C}" type="slidenum">
              <a:rPr lang="en-US" altLang="zh-TW"/>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a:defRPr/>
            </a:lvl1pPr>
          </a:lstStyle>
          <a:p>
            <a:endParaRPr lang="en-US" altLang="zh-TW"/>
          </a:p>
        </p:txBody>
      </p:sp>
      <p:sp>
        <p:nvSpPr>
          <p:cNvPr id="6" name="頁尾版面配置區 5"/>
          <p:cNvSpPr>
            <a:spLocks noGrp="1"/>
          </p:cNvSpPr>
          <p:nvPr>
            <p:ph type="ftr" sz="quarter" idx="11"/>
          </p:nvPr>
        </p:nvSpPr>
        <p:spPr/>
        <p:txBody>
          <a:bodyPr/>
          <a:lstStyle>
            <a:lvl1pPr>
              <a:defRPr/>
            </a:lvl1pPr>
          </a:lstStyle>
          <a:p>
            <a:endParaRPr lang="en-US" altLang="zh-TW"/>
          </a:p>
        </p:txBody>
      </p:sp>
      <p:sp>
        <p:nvSpPr>
          <p:cNvPr id="7" name="投影片編號版面配置區 6"/>
          <p:cNvSpPr>
            <a:spLocks noGrp="1"/>
          </p:cNvSpPr>
          <p:nvPr>
            <p:ph type="sldNum" sz="quarter" idx="12"/>
          </p:nvPr>
        </p:nvSpPr>
        <p:spPr/>
        <p:txBody>
          <a:bodyPr/>
          <a:lstStyle>
            <a:lvl1pPr>
              <a:defRPr/>
            </a:lvl1pPr>
          </a:lstStyle>
          <a:p>
            <a:fld id="{15DFEC46-75F4-4198-BC49-6A8631146B52}" type="slidenum">
              <a:rPr lang="en-US" altLang="zh-TW"/>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zh-TW"/>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zh-TW"/>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CEDF746-77E8-40A4-9DFF-366F91A20455}" type="slidenum">
              <a:rPr lang="en-US" altLang="zh-TW"/>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新細明體" pitchFamily="18" charset="-120"/>
        </a:defRPr>
      </a:lvl2pPr>
      <a:lvl3pPr algn="ctr" rtl="0" fontAlgn="base">
        <a:spcBef>
          <a:spcPct val="0"/>
        </a:spcBef>
        <a:spcAft>
          <a:spcPct val="0"/>
        </a:spcAft>
        <a:defRPr kumimoji="1" sz="4400">
          <a:solidFill>
            <a:schemeClr val="tx2"/>
          </a:solidFill>
          <a:latin typeface="Arial" charset="0"/>
          <a:ea typeface="新細明體" pitchFamily="18" charset="-120"/>
        </a:defRPr>
      </a:lvl3pPr>
      <a:lvl4pPr algn="ctr" rtl="0" fontAlgn="base">
        <a:spcBef>
          <a:spcPct val="0"/>
        </a:spcBef>
        <a:spcAft>
          <a:spcPct val="0"/>
        </a:spcAft>
        <a:defRPr kumimoji="1" sz="4400">
          <a:solidFill>
            <a:schemeClr val="tx2"/>
          </a:solidFill>
          <a:latin typeface="Arial" charset="0"/>
          <a:ea typeface="新細明體" pitchFamily="18" charset="-120"/>
        </a:defRPr>
      </a:lvl4pPr>
      <a:lvl5pPr algn="ctr" rtl="0" fontAlgn="base">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vizier.u-strasbg.fr/viz-bin/VizieR" TargetMode="External"/><Relationship Id="rId2" Type="http://schemas.openxmlformats.org/officeDocument/2006/relationships/hyperlink" Target="http://simbad.u-strasbg.fr/simbad/" TargetMode="External"/><Relationship Id="rId1" Type="http://schemas.openxmlformats.org/officeDocument/2006/relationships/slideLayout" Target="../slideLayouts/slideLayout2.xml"/><Relationship Id="rId4" Type="http://schemas.openxmlformats.org/officeDocument/2006/relationships/hyperlink" Target="https://ui.adsabs.harvard.edu/"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esaurus.com/" TargetMode="External"/><Relationship Id="rId2" Type="http://schemas.openxmlformats.org/officeDocument/2006/relationships/hyperlink" Target="https://www.dictionary.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astrodonimaging.com/gallery/display.cfm?imgID=279" TargetMode="External"/><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hyperlink" Target="https://archive.stsci.edu/cgi-bin/dss_form"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hyperlink" Target="http://www.sdss.org/"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journals.aas.org/author-resources/" TargetMode="External"/><Relationship Id="rId2" Type="http://schemas.openxmlformats.org/officeDocument/2006/relationships/hyperlink" Target="https://www.elsevier.com/connect/author-guidelines-and-submission-proc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www.elsevier.com/connect/11-steps-to-structuring-a-science-paper-editors-will-take-seriously"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thesaurus.com/" TargetMode="External"/><Relationship Id="rId2" Type="http://schemas.openxmlformats.org/officeDocument/2006/relationships/hyperlink" Target="https://www.dictionary.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911424" y="1916832"/>
            <a:ext cx="10225136" cy="1908215"/>
          </a:xfrm>
          <a:prstGeom prst="rect">
            <a:avLst/>
          </a:prstGeom>
          <a:noFill/>
        </p:spPr>
        <p:txBody>
          <a:bodyPr wrap="square" rtlCol="0">
            <a:spAutoFit/>
          </a:bodyPr>
          <a:lstStyle/>
          <a:p>
            <a:pPr algn="ctr"/>
            <a:r>
              <a:rPr lang="en-US" altLang="zh-TW" sz="5400" dirty="0">
                <a:latin typeface="LM Roman Demi 10" panose="00000700000000000000" pitchFamily="50" charset="0"/>
              </a:rPr>
              <a:t>Astronomical Journal Writing </a:t>
            </a:r>
          </a:p>
          <a:p>
            <a:pPr algn="ctr"/>
            <a:endParaRPr lang="en-US" altLang="zh-TW" sz="3200" dirty="0">
              <a:latin typeface="LM Roman Demi 10" panose="00000700000000000000" pitchFamily="50" charset="0"/>
            </a:endParaRPr>
          </a:p>
          <a:p>
            <a:pPr algn="ctr"/>
            <a:r>
              <a:rPr lang="en-US" altLang="zh-TW" sz="3200" dirty="0">
                <a:latin typeface="LM Roman Demi 10" panose="00000700000000000000" pitchFamily="50" charset="0"/>
              </a:rPr>
              <a:t>Wen Ping CHEN</a:t>
            </a:r>
            <a:endParaRPr lang="zh-TW" altLang="en-US" sz="3200" dirty="0">
              <a:latin typeface="LM Roman Demi 10" panose="00000700000000000000" pitchFamily="50" charset="0"/>
            </a:endParaRPr>
          </a:p>
        </p:txBody>
      </p:sp>
    </p:spTree>
    <p:extLst>
      <p:ext uri="{BB962C8B-B14F-4D97-AF65-F5344CB8AC3E}">
        <p14:creationId xmlns:p14="http://schemas.microsoft.com/office/powerpoint/2010/main" val="940348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271464" y="393271"/>
            <a:ext cx="8712968" cy="6294571"/>
          </a:xfrm>
          <a:prstGeom prst="rect">
            <a:avLst/>
          </a:prstGeom>
        </p:spPr>
      </p:pic>
    </p:spTree>
    <p:extLst>
      <p:ext uri="{BB962C8B-B14F-4D97-AF65-F5344CB8AC3E}">
        <p14:creationId xmlns:p14="http://schemas.microsoft.com/office/powerpoint/2010/main" val="2929833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260648"/>
            <a:ext cx="4238799" cy="6381328"/>
          </a:xfrm>
          <a:prstGeom prst="rect">
            <a:avLst/>
          </a:prstGeom>
        </p:spPr>
      </p:pic>
      <p:pic>
        <p:nvPicPr>
          <p:cNvPr id="4" name="圖片 3"/>
          <p:cNvPicPr>
            <a:picLocks noChangeAspect="1"/>
          </p:cNvPicPr>
          <p:nvPr/>
        </p:nvPicPr>
        <p:blipFill>
          <a:blip r:embed="rId3"/>
          <a:stretch>
            <a:fillRect/>
          </a:stretch>
        </p:blipFill>
        <p:spPr>
          <a:xfrm>
            <a:off x="4871864" y="787016"/>
            <a:ext cx="6940765" cy="5328592"/>
          </a:xfrm>
          <a:prstGeom prst="rect">
            <a:avLst/>
          </a:prstGeom>
        </p:spPr>
      </p:pic>
    </p:spTree>
    <p:extLst>
      <p:ext uri="{BB962C8B-B14F-4D97-AF65-F5344CB8AC3E}">
        <p14:creationId xmlns:p14="http://schemas.microsoft.com/office/powerpoint/2010/main" val="730716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07368" y="332656"/>
            <a:ext cx="7320714" cy="848400"/>
          </a:xfrm>
          <a:prstGeom prst="rect">
            <a:avLst/>
          </a:prstGeom>
        </p:spPr>
      </p:pic>
      <p:pic>
        <p:nvPicPr>
          <p:cNvPr id="4" name="圖片 3"/>
          <p:cNvPicPr>
            <a:picLocks noChangeAspect="1"/>
          </p:cNvPicPr>
          <p:nvPr/>
        </p:nvPicPr>
        <p:blipFill>
          <a:blip r:embed="rId3"/>
          <a:stretch>
            <a:fillRect/>
          </a:stretch>
        </p:blipFill>
        <p:spPr>
          <a:xfrm>
            <a:off x="911424" y="1213043"/>
            <a:ext cx="7598486" cy="5120343"/>
          </a:xfrm>
          <a:prstGeom prst="rect">
            <a:avLst/>
          </a:prstGeom>
        </p:spPr>
      </p:pic>
      <p:sp>
        <p:nvSpPr>
          <p:cNvPr id="2" name="文字方塊 1"/>
          <p:cNvSpPr txBox="1"/>
          <p:nvPr/>
        </p:nvSpPr>
        <p:spPr>
          <a:xfrm>
            <a:off x="8509910" y="889877"/>
            <a:ext cx="3418738" cy="707886"/>
          </a:xfrm>
          <a:prstGeom prst="rect">
            <a:avLst/>
          </a:prstGeom>
          <a:noFill/>
        </p:spPr>
        <p:txBody>
          <a:bodyPr wrap="square" rtlCol="0">
            <a:spAutoFit/>
          </a:bodyPr>
          <a:lstStyle/>
          <a:p>
            <a:r>
              <a:rPr lang="en-US" altLang="zh-TW" sz="2000" dirty="0">
                <a:solidFill>
                  <a:srgbClr val="0000CC"/>
                </a:solidFill>
                <a:latin typeface="LM Roman Slanted 9" panose="00000500000000000000" pitchFamily="50" charset="0"/>
              </a:rPr>
              <a:t>The Introduction section is often difficult to write.</a:t>
            </a:r>
            <a:endParaRPr lang="zh-TW" altLang="en-US" sz="2000" dirty="0">
              <a:solidFill>
                <a:srgbClr val="0000CC"/>
              </a:solidFill>
              <a:latin typeface="LM Roman Slanted 9" panose="00000500000000000000" pitchFamily="50" charset="0"/>
            </a:endParaRPr>
          </a:p>
        </p:txBody>
      </p:sp>
    </p:spTree>
    <p:extLst>
      <p:ext uri="{BB962C8B-B14F-4D97-AF65-F5344CB8AC3E}">
        <p14:creationId xmlns:p14="http://schemas.microsoft.com/office/powerpoint/2010/main" val="305871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0622" y="188640"/>
            <a:ext cx="10972800" cy="936104"/>
          </a:xfrm>
        </p:spPr>
        <p:txBody>
          <a:bodyPr/>
          <a:lstStyle/>
          <a:p>
            <a:r>
              <a:rPr lang="en-US" altLang="zh-TW" dirty="0">
                <a:latin typeface="Modern No. 20" panose="02070704070505020303" pitchFamily="18" charset="0"/>
              </a:rPr>
              <a:t>Tools of the Trade</a:t>
            </a:r>
            <a:endParaRPr lang="zh-TW" altLang="en-US" dirty="0">
              <a:latin typeface="Modern No. 20" panose="02070704070505020303" pitchFamily="18" charset="0"/>
            </a:endParaRPr>
          </a:p>
        </p:txBody>
      </p:sp>
      <p:sp>
        <p:nvSpPr>
          <p:cNvPr id="3" name="內容版面配置區 2"/>
          <p:cNvSpPr>
            <a:spLocks noGrp="1"/>
          </p:cNvSpPr>
          <p:nvPr>
            <p:ph idx="1"/>
          </p:nvPr>
        </p:nvSpPr>
        <p:spPr>
          <a:xfrm>
            <a:off x="444760" y="1196752"/>
            <a:ext cx="11103024" cy="4968552"/>
          </a:xfrm>
        </p:spPr>
        <p:txBody>
          <a:bodyPr/>
          <a:lstStyle/>
          <a:p>
            <a:pPr>
              <a:spcBef>
                <a:spcPts val="0"/>
              </a:spcBef>
              <a:spcAft>
                <a:spcPts val="1800"/>
              </a:spcAft>
            </a:pPr>
            <a:r>
              <a:rPr lang="en-US" altLang="zh-TW" b="1" dirty="0">
                <a:solidFill>
                  <a:srgbClr val="FF0000"/>
                </a:solidFill>
                <a:latin typeface="Times New Roman" panose="02020603050405020304" pitchFamily="18" charset="0"/>
                <a:cs typeface="Times New Roman" panose="02020603050405020304" pitchFamily="18" charset="0"/>
              </a:rPr>
              <a:t>SIMBAD</a:t>
            </a:r>
            <a:r>
              <a:rPr lang="en-US" altLang="zh-TW" dirty="0">
                <a:latin typeface="Times New Roman" panose="02020603050405020304" pitchFamily="18" charset="0"/>
                <a:cs typeface="Times New Roman" panose="02020603050405020304" pitchFamily="18" charset="0"/>
              </a:rPr>
              <a:t> (what does this word mean?)</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hlinkClick r:id="rId2"/>
              </a:rPr>
              <a:t>http://simbad.u-strasbg.fr/simbad/</a:t>
            </a:r>
            <a:r>
              <a:rPr lang="en-US" altLang="zh-TW" dirty="0">
                <a:latin typeface="Times New Roman" panose="02020603050405020304" pitchFamily="18" charset="0"/>
                <a:cs typeface="Times New Roman" panose="02020603050405020304" pitchFamily="18" charset="0"/>
              </a:rPr>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sz="2800" i="1" dirty="0">
                <a:latin typeface="Times New Roman" panose="02020603050405020304" pitchFamily="18" charset="0"/>
                <a:cs typeface="Times New Roman" panose="02020603050405020304" pitchFamily="18" charset="0"/>
              </a:rPr>
              <a:t>information regarding a celestial object: observations, literature</a:t>
            </a:r>
          </a:p>
          <a:p>
            <a:pPr>
              <a:spcBef>
                <a:spcPts val="0"/>
              </a:spcBef>
              <a:spcAft>
                <a:spcPts val="1800"/>
              </a:spcAft>
            </a:pPr>
            <a:r>
              <a:rPr lang="en-US" altLang="zh-TW" b="1" dirty="0" err="1">
                <a:solidFill>
                  <a:srgbClr val="FF0000"/>
                </a:solidFill>
                <a:latin typeface="Times New Roman" panose="02020603050405020304" pitchFamily="18" charset="0"/>
                <a:cs typeface="Times New Roman" panose="02020603050405020304" pitchFamily="18" charset="0"/>
              </a:rPr>
              <a:t>VizieR</a:t>
            </a:r>
            <a:r>
              <a:rPr lang="en-US" altLang="zh-TW" dirty="0">
                <a:latin typeface="Times New Roman" panose="02020603050405020304" pitchFamily="18" charset="0"/>
                <a:cs typeface="Times New Roman" panose="02020603050405020304" pitchFamily="18" charset="0"/>
              </a:rPr>
              <a:t> (what does this word mean?)</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hlinkClick r:id="rId3"/>
              </a:rPr>
              <a:t>https://vizier.u-strasbg.fr/viz-bin/VizieR</a:t>
            </a:r>
            <a:r>
              <a:rPr lang="en-US" altLang="zh-TW" dirty="0">
                <a:latin typeface="Times New Roman" panose="02020603050405020304" pitchFamily="18" charset="0"/>
                <a:cs typeface="Times New Roman" panose="02020603050405020304" pitchFamily="18" charset="0"/>
              </a:rPr>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sz="2800" i="1" dirty="0">
                <a:latin typeface="Times New Roman" panose="02020603050405020304" pitchFamily="18" charset="0"/>
                <a:cs typeface="Times New Roman" panose="02020603050405020304" pitchFamily="18" charset="0"/>
              </a:rPr>
              <a:t>published astronomical catalogues and data</a:t>
            </a:r>
          </a:p>
          <a:p>
            <a:pPr>
              <a:spcBef>
                <a:spcPts val="0"/>
              </a:spcBef>
              <a:spcAft>
                <a:spcPts val="1800"/>
              </a:spcAft>
            </a:pPr>
            <a:r>
              <a:rPr lang="en-US" altLang="zh-TW" b="1" dirty="0">
                <a:solidFill>
                  <a:srgbClr val="FF0000"/>
                </a:solidFill>
                <a:latin typeface="Times New Roman" panose="02020603050405020304" pitchFamily="18" charset="0"/>
                <a:cs typeface="Times New Roman" panose="02020603050405020304" pitchFamily="18" charset="0"/>
              </a:rPr>
              <a:t>ADS</a:t>
            </a:r>
            <a:r>
              <a:rPr lang="en-US" altLang="zh-TW" dirty="0">
                <a:latin typeface="Times New Roman" panose="02020603050405020304" pitchFamily="18" charset="0"/>
                <a:cs typeface="Times New Roman" panose="02020603050405020304" pitchFamily="18" charset="0"/>
              </a:rPr>
              <a:t> Abstract service</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hlinkClick r:id="rId4"/>
              </a:rPr>
              <a:t>https://ui.adsabs.harvard.edu/</a:t>
            </a:r>
            <a:r>
              <a:rPr lang="en-US" altLang="zh-TW" dirty="0">
                <a:latin typeface="Times New Roman" panose="02020603050405020304" pitchFamily="18" charset="0"/>
                <a:cs typeface="Times New Roman" panose="02020603050405020304" pitchFamily="18" charset="0"/>
              </a:rPr>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sz="2800" i="1" dirty="0">
                <a:latin typeface="Times New Roman" panose="02020603050405020304" pitchFamily="18" charset="0"/>
                <a:cs typeface="Times New Roman" panose="02020603050405020304" pitchFamily="18" charset="0"/>
              </a:rPr>
              <a:t>online astronomy and physics literature</a:t>
            </a:r>
            <a:endParaRPr lang="zh-TW" alt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285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767408" y="188640"/>
            <a:ext cx="10297144" cy="6456854"/>
          </a:xfrm>
          <a:prstGeom prst="rect">
            <a:avLst/>
          </a:prstGeom>
        </p:spPr>
      </p:pic>
    </p:spTree>
    <p:extLst>
      <p:ext uri="{BB962C8B-B14F-4D97-AF65-F5344CB8AC3E}">
        <p14:creationId xmlns:p14="http://schemas.microsoft.com/office/powerpoint/2010/main" val="2296209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407368" y="692696"/>
            <a:ext cx="11621262" cy="5312679"/>
          </a:xfrm>
          <a:prstGeom prst="rect">
            <a:avLst/>
          </a:prstGeom>
        </p:spPr>
      </p:pic>
    </p:spTree>
    <p:extLst>
      <p:ext uri="{BB962C8B-B14F-4D97-AF65-F5344CB8AC3E}">
        <p14:creationId xmlns:p14="http://schemas.microsoft.com/office/powerpoint/2010/main" val="2055754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1631504" y="188640"/>
            <a:ext cx="7883454" cy="6495465"/>
          </a:xfrm>
          <a:prstGeom prst="rect">
            <a:avLst/>
          </a:prstGeom>
        </p:spPr>
      </p:pic>
    </p:spTree>
    <p:extLst>
      <p:ext uri="{BB962C8B-B14F-4D97-AF65-F5344CB8AC3E}">
        <p14:creationId xmlns:p14="http://schemas.microsoft.com/office/powerpoint/2010/main" val="134287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19336" y="188640"/>
            <a:ext cx="14382889" cy="8090375"/>
          </a:xfrm>
          <a:prstGeom prst="rect">
            <a:avLst/>
          </a:prstGeom>
        </p:spPr>
      </p:pic>
    </p:spTree>
    <p:extLst>
      <p:ext uri="{BB962C8B-B14F-4D97-AF65-F5344CB8AC3E}">
        <p14:creationId xmlns:p14="http://schemas.microsoft.com/office/powerpoint/2010/main" val="298166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60622" y="188640"/>
            <a:ext cx="10972800" cy="936104"/>
          </a:xfrm>
        </p:spPr>
        <p:txBody>
          <a:bodyPr/>
          <a:lstStyle/>
          <a:p>
            <a:r>
              <a:rPr lang="en-US" altLang="zh-TW" dirty="0">
                <a:latin typeface="Modern No. 20" panose="02070704070505020303" pitchFamily="18" charset="0"/>
              </a:rPr>
              <a:t>Tools of the Trade </a:t>
            </a:r>
            <a:r>
              <a:rPr lang="en-US" altLang="zh-TW" i="1" dirty="0">
                <a:latin typeface="Modern No. 20" panose="02070704070505020303" pitchFamily="18" charset="0"/>
              </a:rPr>
              <a:t>(cont.)</a:t>
            </a:r>
            <a:endParaRPr lang="zh-TW" altLang="en-US" i="1" dirty="0">
              <a:latin typeface="Modern No. 20" panose="02070704070505020303" pitchFamily="18" charset="0"/>
            </a:endParaRPr>
          </a:p>
        </p:txBody>
      </p:sp>
      <p:sp>
        <p:nvSpPr>
          <p:cNvPr id="3" name="內容版面配置區 2"/>
          <p:cNvSpPr>
            <a:spLocks noGrp="1"/>
          </p:cNvSpPr>
          <p:nvPr>
            <p:ph idx="1"/>
          </p:nvPr>
        </p:nvSpPr>
        <p:spPr>
          <a:xfrm>
            <a:off x="444760" y="1196752"/>
            <a:ext cx="11103024" cy="4968552"/>
          </a:xfrm>
        </p:spPr>
        <p:txBody>
          <a:bodyPr/>
          <a:lstStyle/>
          <a:p>
            <a:pPr>
              <a:spcBef>
                <a:spcPts val="0"/>
              </a:spcBef>
              <a:spcAft>
                <a:spcPts val="1800"/>
              </a:spcAft>
            </a:pPr>
            <a:r>
              <a:rPr lang="en-US" altLang="zh-TW" b="1" dirty="0">
                <a:solidFill>
                  <a:srgbClr val="FF0000"/>
                </a:solidFill>
                <a:latin typeface="Times New Roman" panose="02020603050405020304" pitchFamily="18" charset="0"/>
                <a:cs typeface="Times New Roman" panose="02020603050405020304" pitchFamily="18" charset="0"/>
              </a:rPr>
              <a:t>DSS</a:t>
            </a:r>
            <a:r>
              <a:rPr lang="en-US" altLang="zh-TW" dirty="0">
                <a:latin typeface="Times New Roman" panose="02020603050405020304" pitchFamily="18" charset="0"/>
                <a:cs typeface="Times New Roman" panose="02020603050405020304" pitchFamily="18" charset="0"/>
              </a:rPr>
              <a:t> (THE digitized sky survey)</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ESO</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t>
            </a:r>
            <a:r>
              <a:rPr lang="en-US" altLang="zh-TW" dirty="0" err="1">
                <a:latin typeface="Times New Roman" panose="02020603050405020304" pitchFamily="18" charset="0"/>
                <a:cs typeface="Times New Roman" panose="02020603050405020304" pitchFamily="18" charset="0"/>
              </a:rPr>
              <a:t>STScI</a:t>
            </a:r>
            <a:r>
              <a:rPr lang="en-US" altLang="zh-TW" dirty="0">
                <a:latin typeface="Times New Roman" panose="02020603050405020304" pitchFamily="18" charset="0"/>
                <a:cs typeface="Times New Roman" panose="02020603050405020304" pitchFamily="18" charset="0"/>
              </a:rPr>
              <a:t>/MAST</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IRSA</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CADC</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sz="2800" i="1" dirty="0">
                <a:latin typeface="Times New Roman" panose="02020603050405020304" pitchFamily="18" charset="0"/>
                <a:cs typeface="Times New Roman" panose="02020603050405020304" pitchFamily="18" charset="0"/>
              </a:rPr>
              <a:t>image depository</a:t>
            </a:r>
          </a:p>
          <a:p>
            <a:pPr>
              <a:spcBef>
                <a:spcPts val="0"/>
              </a:spcBef>
              <a:spcAft>
                <a:spcPts val="1800"/>
              </a:spcAft>
            </a:pPr>
            <a:r>
              <a:rPr lang="en-US" altLang="zh-TW" dirty="0">
                <a:latin typeface="Times New Roman" panose="02020603050405020304" pitchFamily="18" charset="0"/>
                <a:cs typeface="Times New Roman" panose="02020603050405020304" pitchFamily="18" charset="0"/>
              </a:rPr>
              <a:t>Dictionary/Thesaurus (your own favorable ones)</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hlinkClick r:id="rId2"/>
              </a:rPr>
              <a:t>https://www.dictionary.com/</a:t>
            </a:r>
            <a:r>
              <a:rPr lang="en-US" altLang="zh-TW" dirty="0">
                <a:latin typeface="Times New Roman" panose="02020603050405020304" pitchFamily="18" charset="0"/>
                <a:cs typeface="Times New Roman" panose="02020603050405020304" pitchFamily="18" charset="0"/>
              </a:rPr>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hlinkClick r:id="rId3"/>
              </a:rPr>
              <a:t>https://www.thesaurus.com/</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4055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63352" y="116632"/>
            <a:ext cx="10153128" cy="840480"/>
          </a:xfrm>
        </p:spPr>
        <p:txBody>
          <a:bodyPr>
            <a:noAutofit/>
          </a:bodyPr>
          <a:lstStyle/>
          <a:p>
            <a:r>
              <a:rPr lang="en-US" altLang="zh-TW" b="1"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Palomar Observatory Sky Survey (POSS)</a:t>
            </a:r>
            <a:endParaRPr lang="zh-TW" altLang="en-US" b="1" dirty="0">
              <a:solidFill>
                <a:srgbClr val="0000FF"/>
              </a:solidFill>
              <a:latin typeface="Times New Roman" panose="02020603050405020304" pitchFamily="18" charset="0"/>
              <a:cs typeface="Times New Roman" panose="02020603050405020304" pitchFamily="18" charset="0"/>
            </a:endParaRPr>
          </a:p>
        </p:txBody>
      </p:sp>
      <p:sp>
        <p:nvSpPr>
          <p:cNvPr id="3" name="內容版面配置區 2"/>
          <p:cNvSpPr>
            <a:spLocks noGrp="1"/>
          </p:cNvSpPr>
          <p:nvPr>
            <p:ph idx="1"/>
          </p:nvPr>
        </p:nvSpPr>
        <p:spPr>
          <a:xfrm>
            <a:off x="407368" y="1052736"/>
            <a:ext cx="11449272" cy="5328592"/>
          </a:xfrm>
        </p:spPr>
        <p:txBody>
          <a:bodyPr>
            <a:noAutofit/>
          </a:bodyPr>
          <a:lstStyle/>
          <a:p>
            <a:pPr>
              <a:lnSpc>
                <a:spcPct val="90000"/>
              </a:lnSpc>
              <a:spcBef>
                <a:spcPts val="0"/>
              </a:spcBef>
              <a:spcAft>
                <a:spcPts val="1200"/>
              </a:spcAft>
            </a:pPr>
            <a:r>
              <a:rPr lang="en-US" altLang="zh-TW" dirty="0">
                <a:solidFill>
                  <a:schemeClr val="tx1"/>
                </a:solidFill>
                <a:latin typeface="Cambria Math" panose="02040503050406030204" pitchFamily="18" charset="0"/>
                <a:ea typeface="Cambria Math" panose="02040503050406030204" pitchFamily="18" charset="0"/>
              </a:rPr>
              <a:t>From 1949, Palomar Observatory 48 inch </a:t>
            </a:r>
            <a:r>
              <a:rPr lang="en-US" altLang="zh-TW" dirty="0" err="1">
                <a:solidFill>
                  <a:schemeClr val="tx1"/>
                </a:solidFill>
                <a:latin typeface="Cambria Math" panose="02040503050406030204" pitchFamily="18" charset="0"/>
                <a:ea typeface="Cambria Math" panose="02040503050406030204" pitchFamily="18" charset="0"/>
              </a:rPr>
              <a:t>Schimidt</a:t>
            </a:r>
            <a:r>
              <a:rPr lang="en-US" altLang="zh-TW" dirty="0">
                <a:solidFill>
                  <a:schemeClr val="tx1"/>
                </a:solidFill>
                <a:latin typeface="Cambria Math" panose="02040503050406030204" pitchFamily="18" charset="0"/>
                <a:ea typeface="Cambria Math" panose="02040503050406030204" pitchFamily="18" charset="0"/>
              </a:rPr>
              <a:t> Telescope </a:t>
            </a:r>
            <a:r>
              <a:rPr lang="en-US" altLang="zh-TW" dirty="0">
                <a:solidFill>
                  <a:schemeClr val="tx1"/>
                </a:solidFill>
                <a:latin typeface="Cambria Math" panose="02040503050406030204" pitchFamily="18" charset="0"/>
                <a:ea typeface="Cambria Math" panose="02040503050406030204" pitchFamily="18" charset="0"/>
                <a:sym typeface="Wingdings" panose="05000000000000000000" pitchFamily="2" charset="2"/>
              </a:rPr>
              <a:t> mapping of the entire visible sky</a:t>
            </a:r>
            <a:endParaRPr lang="en-US" altLang="zh-TW" dirty="0">
              <a:solidFill>
                <a:schemeClr val="tx1"/>
              </a:solidFill>
              <a:latin typeface="Cambria Math" panose="02040503050406030204" pitchFamily="18" charset="0"/>
              <a:ea typeface="Cambria Math" panose="02040503050406030204" pitchFamily="18" charset="0"/>
            </a:endParaRPr>
          </a:p>
          <a:p>
            <a:pPr>
              <a:lnSpc>
                <a:spcPct val="90000"/>
              </a:lnSpc>
              <a:spcBef>
                <a:spcPts val="0"/>
              </a:spcBef>
              <a:spcAft>
                <a:spcPts val="1200"/>
              </a:spcAft>
            </a:pPr>
            <a:r>
              <a:rPr lang="en-US" altLang="zh-TW" dirty="0">
                <a:solidFill>
                  <a:schemeClr val="tx1"/>
                </a:solidFill>
                <a:latin typeface="Cambria Math" panose="02040503050406030204" pitchFamily="18" charset="0"/>
                <a:ea typeface="超世紀粗仿宋" pitchFamily="2" charset="-120"/>
              </a:rPr>
              <a:t>Funded by </a:t>
            </a:r>
            <a:r>
              <a:rPr lang="en-US" altLang="zh-TW" dirty="0">
                <a:solidFill>
                  <a:schemeClr val="tx1"/>
                </a:solidFill>
                <a:latin typeface="Cambria Math" panose="02040503050406030204" pitchFamily="18" charset="0"/>
                <a:ea typeface="Cambria Math" panose="02040503050406030204" pitchFamily="18" charset="0"/>
              </a:rPr>
              <a:t>National Geographic Society</a:t>
            </a:r>
            <a:r>
              <a:rPr lang="zh-TW" altLang="en-US" dirty="0">
                <a:solidFill>
                  <a:schemeClr val="tx1"/>
                </a:solidFill>
                <a:latin typeface="Cambria Math" panose="02040503050406030204" pitchFamily="18" charset="0"/>
                <a:ea typeface="超世紀粗仿宋" pitchFamily="2" charset="-120"/>
              </a:rPr>
              <a:t> </a:t>
            </a:r>
            <a:r>
              <a:rPr lang="en-US" altLang="zh-TW" dirty="0">
                <a:solidFill>
                  <a:schemeClr val="tx1"/>
                </a:solidFill>
                <a:latin typeface="Cambria Math" panose="02040503050406030204" pitchFamily="18" charset="0"/>
                <a:ea typeface="超世紀粗仿宋" pitchFamily="2" charset="-120"/>
              </a:rPr>
              <a:t>and Caltech </a:t>
            </a:r>
          </a:p>
          <a:p>
            <a:pPr>
              <a:lnSpc>
                <a:spcPct val="90000"/>
              </a:lnSpc>
              <a:spcBef>
                <a:spcPts val="0"/>
              </a:spcBef>
              <a:spcAft>
                <a:spcPts val="1200"/>
              </a:spcAft>
            </a:pPr>
            <a:r>
              <a:rPr lang="en-US" altLang="zh-TW" dirty="0">
                <a:solidFill>
                  <a:schemeClr val="tx1"/>
                </a:solidFill>
                <a:latin typeface="Cambria Math" panose="02040503050406030204" pitchFamily="18" charset="0"/>
                <a:ea typeface="超世紀粗仿宋" pitchFamily="2" charset="-120"/>
              </a:rPr>
              <a:t>Using 1</a:t>
            </a:r>
            <a:r>
              <a:rPr lang="en-US" altLang="zh-TW" dirty="0">
                <a:solidFill>
                  <a:schemeClr val="tx1"/>
                </a:solidFill>
                <a:latin typeface="Cambria Math" panose="02040503050406030204" pitchFamily="18" charset="0"/>
                <a:ea typeface="Cambria Math" panose="02040503050406030204" pitchFamily="18" charset="0"/>
              </a:rPr>
              <a:t>4 inch glass plates, each of 6 </a:t>
            </a:r>
            <a:r>
              <a:rPr lang="en-US" altLang="zh-TW" dirty="0" err="1">
                <a:solidFill>
                  <a:schemeClr val="tx1"/>
                </a:solidFill>
                <a:latin typeface="Cambria Math" panose="02040503050406030204" pitchFamily="18" charset="0"/>
                <a:ea typeface="Cambria Math" panose="02040503050406030204" pitchFamily="18" charset="0"/>
              </a:rPr>
              <a:t>deg</a:t>
            </a:r>
            <a:r>
              <a:rPr lang="en-US" altLang="zh-TW" dirty="0">
                <a:solidFill>
                  <a:schemeClr val="tx1"/>
                </a:solidFill>
                <a:latin typeface="Cambria Math" panose="02040503050406030204" pitchFamily="18" charset="0"/>
                <a:ea typeface="Cambria Math" panose="02040503050406030204" pitchFamily="18" charset="0"/>
              </a:rPr>
              <a:t> on a side on the sky; every patch of sky taken by blue (Kodak 103a-O) and red (Kodak 103a-E) sensitive emulsion</a:t>
            </a:r>
          </a:p>
          <a:p>
            <a:pPr>
              <a:lnSpc>
                <a:spcPct val="90000"/>
              </a:lnSpc>
              <a:spcBef>
                <a:spcPts val="0"/>
              </a:spcBef>
              <a:spcAft>
                <a:spcPts val="1200"/>
              </a:spcAft>
            </a:pPr>
            <a:r>
              <a:rPr lang="en-US" altLang="zh-TW" dirty="0">
                <a:solidFill>
                  <a:schemeClr val="tx1"/>
                </a:solidFill>
                <a:latin typeface="Cambria Math" panose="02040503050406030204" pitchFamily="18" charset="0"/>
                <a:ea typeface="超世紀粗仿宋" pitchFamily="2" charset="-120"/>
              </a:rPr>
              <a:t>1</a:t>
            </a:r>
            <a:r>
              <a:rPr lang="en-US" altLang="zh-TW" dirty="0">
                <a:solidFill>
                  <a:schemeClr val="tx1"/>
                </a:solidFill>
                <a:latin typeface="Cambria Math" panose="02040503050406030204" pitchFamily="18" charset="0"/>
                <a:ea typeface="Cambria Math" panose="02040503050406030204" pitchFamily="18" charset="0"/>
              </a:rPr>
              <a:t>958</a:t>
            </a:r>
            <a:r>
              <a:rPr lang="zh-TW" altLang="en-US" dirty="0">
                <a:solidFill>
                  <a:schemeClr val="tx1"/>
                </a:solidFill>
                <a:latin typeface="Cambria Math" panose="02040503050406030204" pitchFamily="18" charset="0"/>
                <a:ea typeface="超世紀粗仿宋" pitchFamily="2" charset="-120"/>
              </a:rPr>
              <a:t> </a:t>
            </a:r>
            <a:r>
              <a:rPr lang="en-US" altLang="zh-TW" dirty="0">
                <a:solidFill>
                  <a:schemeClr val="tx1"/>
                </a:solidFill>
                <a:latin typeface="Cambria Math" panose="02040503050406030204" pitchFamily="18" charset="0"/>
                <a:ea typeface="超世紀粗仿宋" pitchFamily="2" charset="-120"/>
              </a:rPr>
              <a:t>completed north of </a:t>
            </a:r>
            <a:r>
              <a:rPr lang="zh-TW" altLang="en-US" dirty="0">
                <a:solidFill>
                  <a:schemeClr val="tx1"/>
                </a:solidFill>
                <a:latin typeface="Cambria Math" panose="02040503050406030204" pitchFamily="18" charset="0"/>
                <a:ea typeface="超世紀粗仿宋" pitchFamily="2" charset="-120"/>
              </a:rPr>
              <a:t>−</a:t>
            </a:r>
            <a:r>
              <a:rPr lang="en-US" altLang="zh-TW" dirty="0">
                <a:solidFill>
                  <a:schemeClr val="tx1"/>
                </a:solidFill>
                <a:latin typeface="Cambria Math" panose="02040503050406030204" pitchFamily="18" charset="0"/>
                <a:ea typeface="Cambria Math" panose="02040503050406030204" pitchFamily="18" charset="0"/>
              </a:rPr>
              <a:t>30</a:t>
            </a:r>
            <a:r>
              <a:rPr lang="zh-TW" altLang="en-US" dirty="0">
                <a:solidFill>
                  <a:schemeClr val="tx1"/>
                </a:solidFill>
                <a:latin typeface="Cambria Math" panose="02040503050406030204" pitchFamily="18" charset="0"/>
                <a:ea typeface="超世紀粗仿宋" pitchFamily="2" charset="-120"/>
              </a:rPr>
              <a:t> </a:t>
            </a:r>
            <a:r>
              <a:rPr lang="en-US" altLang="zh-TW" dirty="0" err="1">
                <a:solidFill>
                  <a:schemeClr val="tx1"/>
                </a:solidFill>
                <a:latin typeface="Cambria Math" panose="02040503050406030204" pitchFamily="18" charset="0"/>
                <a:ea typeface="超世紀粗仿宋" pitchFamily="2" charset="-120"/>
              </a:rPr>
              <a:t>deg</a:t>
            </a:r>
            <a:r>
              <a:rPr lang="en-US" altLang="zh-TW" dirty="0">
                <a:solidFill>
                  <a:schemeClr val="tx1"/>
                </a:solidFill>
                <a:latin typeface="Cambria Math" panose="02040503050406030204" pitchFamily="18" charset="0"/>
                <a:ea typeface="超世紀粗仿宋" pitchFamily="2" charset="-120"/>
              </a:rPr>
              <a:t> latitude; limiting </a:t>
            </a:r>
            <a:r>
              <a:rPr lang="en-US" altLang="zh-TW" dirty="0">
                <a:solidFill>
                  <a:schemeClr val="tx1"/>
                </a:solidFill>
                <a:latin typeface="Cambria Math" panose="02040503050406030204" pitchFamily="18" charset="0"/>
                <a:ea typeface="Cambria Math" panose="02040503050406030204" pitchFamily="18" charset="0"/>
              </a:rPr>
              <a:t>22 mag</a:t>
            </a:r>
          </a:p>
          <a:p>
            <a:pPr>
              <a:lnSpc>
                <a:spcPct val="90000"/>
              </a:lnSpc>
              <a:spcBef>
                <a:spcPts val="0"/>
              </a:spcBef>
              <a:spcAft>
                <a:spcPts val="1200"/>
              </a:spcAft>
            </a:pPr>
            <a:r>
              <a:rPr lang="en-US" altLang="zh-TW" dirty="0">
                <a:solidFill>
                  <a:schemeClr val="tx1"/>
                </a:solidFill>
                <a:latin typeface="Cambria Math" panose="02040503050406030204" pitchFamily="18" charset="0"/>
                <a:ea typeface="超世紀粗仿宋" pitchFamily="2" charset="-120"/>
              </a:rPr>
              <a:t>Followed by survey in the south; second generation</a:t>
            </a:r>
            <a:endParaRPr lang="en-US" altLang="zh-TW" dirty="0">
              <a:solidFill>
                <a:schemeClr val="tx1"/>
              </a:solidFill>
              <a:latin typeface="Cambria Math" panose="02040503050406030204" pitchFamily="18" charset="0"/>
              <a:ea typeface="Cambria Math" panose="02040503050406030204" pitchFamily="18" charset="0"/>
            </a:endParaRPr>
          </a:p>
          <a:p>
            <a:pPr>
              <a:lnSpc>
                <a:spcPct val="90000"/>
              </a:lnSpc>
              <a:spcBef>
                <a:spcPts val="0"/>
              </a:spcBef>
              <a:spcAft>
                <a:spcPts val="1200"/>
              </a:spcAft>
            </a:pPr>
            <a:r>
              <a:rPr lang="en-US" altLang="zh-TW" dirty="0">
                <a:solidFill>
                  <a:schemeClr val="tx1"/>
                </a:solidFill>
                <a:latin typeface="Cambria Math" panose="02040503050406030204" pitchFamily="18" charset="0"/>
                <a:ea typeface="超世紀粗仿宋" pitchFamily="2" charset="-120"/>
              </a:rPr>
              <a:t>All plates digitized by various institutes, e.g., </a:t>
            </a:r>
            <a:r>
              <a:rPr lang="en-US" altLang="zh-TW" dirty="0">
                <a:solidFill>
                  <a:schemeClr val="tx1"/>
                </a:solidFill>
                <a:latin typeface="Cambria Math" panose="02040503050406030204" pitchFamily="18" charset="0"/>
                <a:ea typeface="Cambria Math" panose="02040503050406030204" pitchFamily="18" charset="0"/>
              </a:rPr>
              <a:t>Digitized Sky Survey (DSS)</a:t>
            </a:r>
          </a:p>
          <a:p>
            <a:pPr>
              <a:lnSpc>
                <a:spcPct val="90000"/>
              </a:lnSpc>
              <a:spcBef>
                <a:spcPts val="0"/>
              </a:spcBef>
              <a:spcAft>
                <a:spcPts val="1200"/>
              </a:spcAft>
            </a:pPr>
            <a:endParaRPr lang="zh-TW" altLang="en-US" dirty="0">
              <a:solidFill>
                <a:schemeClr val="tx1"/>
              </a:solidFill>
              <a:latin typeface="Cambria Math" panose="02040503050406030204" pitchFamily="18" charset="0"/>
            </a:endParaRPr>
          </a:p>
        </p:txBody>
      </p:sp>
    </p:spTree>
    <p:extLst>
      <p:ext uri="{BB962C8B-B14F-4D97-AF65-F5344CB8AC3E}">
        <p14:creationId xmlns:p14="http://schemas.microsoft.com/office/powerpoint/2010/main" val="137828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695400" y="908720"/>
            <a:ext cx="10844934" cy="5275580"/>
          </a:xfrm>
          <a:prstGeom prst="rect">
            <a:avLst/>
          </a:prstGeom>
        </p:spPr>
      </p:pic>
    </p:spTree>
    <p:extLst>
      <p:ext uri="{BB962C8B-B14F-4D97-AF65-F5344CB8AC3E}">
        <p14:creationId xmlns:p14="http://schemas.microsoft.com/office/powerpoint/2010/main" val="3919257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stro.caltech.edu/palomar/about/images/ObservatoryAerial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816" y="2757809"/>
            <a:ext cx="11943184" cy="41801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julianstarfest.com/palomar/images/PO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7690" y="693427"/>
            <a:ext cx="1412863" cy="14222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iff.rit.edu/richmond/asras/catch_plates/four_foot_schmid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0636" y="216416"/>
            <a:ext cx="3222106" cy="2376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910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749" y="313361"/>
            <a:ext cx="8356315" cy="6267236"/>
          </a:xfrm>
          <a:prstGeom prst="rect">
            <a:avLst/>
          </a:prstGeom>
        </p:spPr>
      </p:pic>
    </p:spTree>
    <p:extLst>
      <p:ext uri="{BB962C8B-B14F-4D97-AF65-F5344CB8AC3E}">
        <p14:creationId xmlns:p14="http://schemas.microsoft.com/office/powerpoint/2010/main" val="3215829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fa.harvard.edu/~huchra/ay16/M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420" y="410545"/>
            <a:ext cx="4806079" cy="6219631"/>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8098971" y="895739"/>
            <a:ext cx="3564294" cy="1938992"/>
          </a:xfrm>
          <a:prstGeom prst="rect">
            <a:avLst/>
          </a:prstGeom>
          <a:noFill/>
        </p:spPr>
        <p:txBody>
          <a:bodyPr wrap="square" rtlCol="0">
            <a:spAutoFit/>
          </a:bodyPr>
          <a:lstStyle/>
          <a:p>
            <a:r>
              <a:rPr lang="en-US" altLang="zh-TW" sz="2400" dirty="0"/>
              <a:t>Plate image with overlaid information.</a:t>
            </a:r>
          </a:p>
          <a:p>
            <a:r>
              <a:rPr lang="en-US" altLang="zh-TW" sz="2400" dirty="0"/>
              <a:t>Here M67 is shown with the image taken from the POSS, FOV=30’.</a:t>
            </a:r>
            <a:endParaRPr lang="zh-TW" altLang="en-US" sz="2400" dirty="0"/>
          </a:p>
        </p:txBody>
      </p:sp>
    </p:spTree>
    <p:extLst>
      <p:ext uri="{BB962C8B-B14F-4D97-AF65-F5344CB8AC3E}">
        <p14:creationId xmlns:p14="http://schemas.microsoft.com/office/powerpoint/2010/main" val="3451706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astrodonimaging.com/_img/pages/image/K2_7POSS2RBPlatesNU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812" y="363893"/>
            <a:ext cx="10282334" cy="5141167"/>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872342" y="5942341"/>
            <a:ext cx="9678956" cy="369332"/>
          </a:xfrm>
          <a:prstGeom prst="rect">
            <a:avLst/>
          </a:prstGeom>
        </p:spPr>
        <p:txBody>
          <a:bodyPr wrap="square">
            <a:spAutoFit/>
          </a:bodyPr>
          <a:lstStyle/>
          <a:p>
            <a:pPr algn="ctr"/>
            <a:r>
              <a:rPr lang="zh-TW" altLang="en-US" dirty="0">
                <a:hlinkClick r:id="rId3"/>
              </a:rPr>
              <a:t>http://www.astrodonimaging.com/gallery/display.cfm?imgID=279</a:t>
            </a:r>
            <a:r>
              <a:rPr lang="zh-TW" altLang="en-US" dirty="0"/>
              <a:t> </a:t>
            </a:r>
          </a:p>
        </p:txBody>
      </p:sp>
    </p:spTree>
    <p:extLst>
      <p:ext uri="{BB962C8B-B14F-4D97-AF65-F5344CB8AC3E}">
        <p14:creationId xmlns:p14="http://schemas.microsoft.com/office/powerpoint/2010/main" val="3162849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39616" y="188640"/>
            <a:ext cx="6818149" cy="523220"/>
          </a:xfrm>
          <a:prstGeom prst="rect">
            <a:avLst/>
          </a:prstGeom>
        </p:spPr>
        <p:txBody>
          <a:bodyPr wrap="none">
            <a:spAutoFit/>
          </a:bodyPr>
          <a:lstStyle/>
          <a:p>
            <a:r>
              <a:rPr lang="en-US" altLang="zh-TW" sz="2800" dirty="0">
                <a:latin typeface="Cambria Math" panose="02040503050406030204" pitchFamily="18" charset="0"/>
                <a:ea typeface="Cambria Math" panose="02040503050406030204" pitchFamily="18" charset="0"/>
                <a:hlinkClick r:id="rId2"/>
              </a:rPr>
              <a:t>https://archive.stsci.edu/cgi-bin/dss_form</a:t>
            </a:r>
            <a:r>
              <a:rPr lang="en-US" altLang="zh-TW" sz="2800" dirty="0">
                <a:latin typeface="Cambria Math" panose="02040503050406030204" pitchFamily="18" charset="0"/>
                <a:ea typeface="Cambria Math" panose="02040503050406030204" pitchFamily="18" charset="0"/>
              </a:rPr>
              <a:t> </a:t>
            </a:r>
            <a:endParaRPr lang="zh-TW" altLang="en-US" sz="2800" dirty="0">
              <a:latin typeface="Cambria Math" panose="02040503050406030204" pitchFamily="18" charset="0"/>
            </a:endParaRPr>
          </a:p>
        </p:txBody>
      </p:sp>
      <p:pic>
        <p:nvPicPr>
          <p:cNvPr id="3" name="圖片 2"/>
          <p:cNvPicPr>
            <a:picLocks noChangeAspect="1"/>
          </p:cNvPicPr>
          <p:nvPr/>
        </p:nvPicPr>
        <p:blipFill>
          <a:blip r:embed="rId3"/>
          <a:stretch>
            <a:fillRect/>
          </a:stretch>
        </p:blipFill>
        <p:spPr>
          <a:xfrm>
            <a:off x="2450269" y="990327"/>
            <a:ext cx="8045731" cy="5668080"/>
          </a:xfrm>
          <a:prstGeom prst="rect">
            <a:avLst/>
          </a:prstGeom>
        </p:spPr>
      </p:pic>
    </p:spTree>
    <p:extLst>
      <p:ext uri="{BB962C8B-B14F-4D97-AF65-F5344CB8AC3E}">
        <p14:creationId xmlns:p14="http://schemas.microsoft.com/office/powerpoint/2010/main" val="970978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5785" y="277403"/>
            <a:ext cx="5012158" cy="5012158"/>
          </a:xfrm>
          <a:prstGeom prst="rect">
            <a:avLst/>
          </a:prstGeom>
        </p:spPr>
      </p:pic>
      <p:sp>
        <p:nvSpPr>
          <p:cNvPr id="3" name="文字方塊 2"/>
          <p:cNvSpPr txBox="1"/>
          <p:nvPr/>
        </p:nvSpPr>
        <p:spPr>
          <a:xfrm>
            <a:off x="9120336" y="277403"/>
            <a:ext cx="2746315" cy="2492990"/>
          </a:xfrm>
          <a:prstGeom prst="rect">
            <a:avLst/>
          </a:prstGeom>
          <a:noFill/>
        </p:spPr>
        <p:txBody>
          <a:bodyPr wrap="square" rtlCol="0">
            <a:spAutoFit/>
          </a:bodyPr>
          <a:lstStyle/>
          <a:p>
            <a:r>
              <a:rPr lang="en-US" altLang="zh-TW" sz="2400" dirty="0">
                <a:latin typeface="Cambria Math" panose="02040503050406030204" pitchFamily="18" charset="0"/>
                <a:ea typeface="Cambria Math" panose="02040503050406030204" pitchFamily="18" charset="0"/>
              </a:rPr>
              <a:t>T </a:t>
            </a:r>
            <a:r>
              <a:rPr lang="en-US" altLang="zh-TW" sz="2400" dirty="0" err="1">
                <a:latin typeface="Cambria Math" panose="02040503050406030204" pitchFamily="18" charset="0"/>
                <a:ea typeface="Cambria Math" panose="02040503050406030204" pitchFamily="18" charset="0"/>
              </a:rPr>
              <a:t>Tauri</a:t>
            </a:r>
            <a:r>
              <a:rPr lang="en-US" altLang="zh-TW" sz="2400" dirty="0">
                <a:latin typeface="Cambria Math" panose="02040503050406030204" pitchFamily="18" charset="0"/>
                <a:ea typeface="Cambria Math" panose="02040503050406030204" pitchFamily="18" charset="0"/>
              </a:rPr>
              <a:t> </a:t>
            </a:r>
          </a:p>
          <a:p>
            <a:r>
              <a:rPr lang="en-US" altLang="zh-TW" dirty="0">
                <a:latin typeface="Cambria Math" panose="02040503050406030204" pitchFamily="18" charset="0"/>
                <a:ea typeface="Cambria Math" panose="02040503050406030204" pitchFamily="18" charset="0"/>
              </a:rPr>
              <a:t>(coordinates resolved by </a:t>
            </a:r>
            <a:r>
              <a:rPr lang="en-US" altLang="zh-TW" dirty="0" err="1">
                <a:latin typeface="Cambria Math" panose="02040503050406030204" pitchFamily="18" charset="0"/>
                <a:ea typeface="Cambria Math" panose="02040503050406030204" pitchFamily="18" charset="0"/>
              </a:rPr>
              <a:t>Simbad</a:t>
            </a:r>
            <a:r>
              <a:rPr lang="en-US" altLang="zh-TW" dirty="0">
                <a:latin typeface="Cambria Math" panose="02040503050406030204" pitchFamily="18" charset="0"/>
                <a:ea typeface="Cambria Math" panose="02040503050406030204" pitchFamily="18" charset="0"/>
              </a:rPr>
              <a:t> by MAST)</a:t>
            </a:r>
          </a:p>
          <a:p>
            <a:r>
              <a:rPr lang="en-US" altLang="zh-TW" sz="2400" dirty="0">
                <a:latin typeface="Cambria Math" panose="02040503050406030204" pitchFamily="18" charset="0"/>
                <a:ea typeface="Cambria Math" panose="02040503050406030204" pitchFamily="18" charset="0"/>
              </a:rPr>
              <a:t>POSS 2 blue </a:t>
            </a:r>
          </a:p>
          <a:p>
            <a:r>
              <a:rPr lang="en-US" altLang="zh-TW" sz="2400" dirty="0">
                <a:latin typeface="Cambria Math" panose="02040503050406030204" pitchFamily="18" charset="0"/>
                <a:ea typeface="Cambria Math" panose="02040503050406030204" pitchFamily="18" charset="0"/>
              </a:rPr>
              <a:t>FOV 30’</a:t>
            </a:r>
          </a:p>
          <a:p>
            <a:r>
              <a:rPr lang="en-US" altLang="zh-TW" sz="2400" dirty="0">
                <a:latin typeface="Cambria Math" panose="02040503050406030204" pitchFamily="18" charset="0"/>
                <a:ea typeface="Cambria Math" panose="02040503050406030204" pitchFamily="18" charset="0"/>
              </a:rPr>
              <a:t>FITS</a:t>
            </a:r>
          </a:p>
          <a:p>
            <a:r>
              <a:rPr lang="en-US" altLang="zh-TW" sz="2400" dirty="0">
                <a:latin typeface="Cambria Math" panose="02040503050406030204" pitchFamily="18" charset="0"/>
                <a:ea typeface="Cambria Math" panose="02040503050406030204" pitchFamily="18" charset="0"/>
              </a:rPr>
              <a:t>ds9 </a:t>
            </a:r>
            <a:r>
              <a:rPr lang="en-US" altLang="zh-TW" sz="2400" dirty="0">
                <a:latin typeface="Cambria Math" panose="02040503050406030204" pitchFamily="18" charset="0"/>
                <a:ea typeface="Cambria Math" panose="02040503050406030204" pitchFamily="18" charset="0"/>
                <a:sym typeface="Wingdings" panose="05000000000000000000" pitchFamily="2" charset="2"/>
              </a:rPr>
              <a:t> </a:t>
            </a:r>
            <a:r>
              <a:rPr lang="en-US" altLang="zh-TW" sz="2400" dirty="0" err="1">
                <a:latin typeface="Cambria Math" panose="02040503050406030204" pitchFamily="18" charset="0"/>
                <a:ea typeface="Cambria Math" panose="02040503050406030204" pitchFamily="18" charset="0"/>
                <a:sym typeface="Wingdings" panose="05000000000000000000" pitchFamily="2" charset="2"/>
              </a:rPr>
              <a:t>png</a:t>
            </a:r>
            <a:r>
              <a:rPr lang="en-US" altLang="zh-TW" sz="2400" dirty="0">
                <a:latin typeface="Cambria Math" panose="02040503050406030204" pitchFamily="18" charset="0"/>
                <a:ea typeface="Cambria Math" panose="02040503050406030204" pitchFamily="18" charset="0"/>
                <a:sym typeface="Wingdings" panose="05000000000000000000" pitchFamily="2" charset="2"/>
              </a:rPr>
              <a:t> image</a:t>
            </a:r>
            <a:endParaRPr lang="zh-TW" altLang="en-US" sz="2400" dirty="0">
              <a:latin typeface="Cambria Math" panose="02040503050406030204" pitchFamily="18" charset="0"/>
            </a:endParaRPr>
          </a:p>
        </p:txBody>
      </p:sp>
      <p:sp>
        <p:nvSpPr>
          <p:cNvPr id="4" name="文字方塊 3"/>
          <p:cNvSpPr txBox="1"/>
          <p:nvPr/>
        </p:nvSpPr>
        <p:spPr>
          <a:xfrm>
            <a:off x="2305407" y="5529943"/>
            <a:ext cx="9247964" cy="1077218"/>
          </a:xfrm>
          <a:prstGeom prst="rect">
            <a:avLst/>
          </a:prstGeom>
          <a:noFill/>
        </p:spPr>
        <p:txBody>
          <a:bodyPr wrap="square" rtlCol="0">
            <a:spAutoFit/>
          </a:bodyPr>
          <a:lstStyle/>
          <a:p>
            <a:r>
              <a:rPr lang="en-US" altLang="zh-TW" sz="3200" dirty="0"/>
              <a:t>What is</a:t>
            </a:r>
            <a:r>
              <a:rPr lang="en-US" altLang="zh-TW" sz="3200" i="1" dirty="0"/>
              <a:t> SIMBAD</a:t>
            </a:r>
            <a:r>
              <a:rPr lang="en-US" altLang="zh-TW" sz="3200" dirty="0"/>
              <a:t>?</a:t>
            </a:r>
          </a:p>
          <a:p>
            <a:r>
              <a:rPr lang="en-US" altLang="zh-TW" sz="3200" dirty="0"/>
              <a:t>What information can be found for T Tau?</a:t>
            </a:r>
            <a:endParaRPr lang="zh-TW" altLang="en-US" sz="3200" dirty="0"/>
          </a:p>
        </p:txBody>
      </p:sp>
    </p:spTree>
    <p:extLst>
      <p:ext uri="{BB962C8B-B14F-4D97-AF65-F5344CB8AC3E}">
        <p14:creationId xmlns:p14="http://schemas.microsoft.com/office/powerpoint/2010/main" val="169231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623392" y="383138"/>
            <a:ext cx="8819028" cy="840480"/>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TW" sz="4400" b="1" dirty="0">
                <a:solidFill>
                  <a:srgbClr val="0000FF"/>
                </a:solidFill>
                <a:latin typeface="Times New Roman" panose="02020603050405020304" pitchFamily="18" charset="0"/>
                <a:ea typeface="Cambria Math" panose="02040503050406030204" pitchFamily="18" charset="0"/>
                <a:cs typeface="Times New Roman" panose="02020603050405020304" pitchFamily="18" charset="0"/>
              </a:rPr>
              <a:t>Sloan Digital Sky Survey (SDSS) </a:t>
            </a:r>
            <a:endParaRPr lang="zh-TW" altLang="en-US" sz="4400" b="1" dirty="0">
              <a:solidFill>
                <a:srgbClr val="0000FF"/>
              </a:solidFill>
              <a:latin typeface="Times New Roman" panose="02020603050405020304" pitchFamily="18" charset="0"/>
              <a:cs typeface="Times New Roman" panose="02020603050405020304" pitchFamily="18" charset="0"/>
            </a:endParaRPr>
          </a:p>
        </p:txBody>
      </p:sp>
      <p:sp>
        <p:nvSpPr>
          <p:cNvPr id="5" name="內容版面配置區 2"/>
          <p:cNvSpPr txBox="1">
            <a:spLocks/>
          </p:cNvSpPr>
          <p:nvPr/>
        </p:nvSpPr>
        <p:spPr>
          <a:xfrm>
            <a:off x="575206" y="1484784"/>
            <a:ext cx="10057298" cy="3777622"/>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spcBef>
                <a:spcPts val="1200"/>
              </a:spcBef>
            </a:pPr>
            <a:r>
              <a:rPr lang="en-US" altLang="zh-TW" sz="3200" dirty="0">
                <a:solidFill>
                  <a:schemeClr val="tx1"/>
                </a:solidFill>
                <a:latin typeface="Cambria Math" panose="02040503050406030204" pitchFamily="18" charset="0"/>
                <a:ea typeface="Cambria Math" panose="02040503050406030204" pitchFamily="18" charset="0"/>
              </a:rPr>
              <a:t>Multi-color imaging and spectroscopic redshift survey</a:t>
            </a:r>
          </a:p>
          <a:p>
            <a:pPr>
              <a:spcBef>
                <a:spcPts val="1200"/>
              </a:spcBef>
            </a:pPr>
            <a:r>
              <a:rPr lang="en-US" altLang="zh-TW" sz="3200" dirty="0">
                <a:solidFill>
                  <a:schemeClr val="tx1"/>
                </a:solidFill>
                <a:latin typeface="Cambria Math" panose="02040503050406030204" pitchFamily="18" charset="0"/>
                <a:ea typeface="Cambria Math" panose="02040503050406030204" pitchFamily="18" charset="0"/>
              </a:rPr>
              <a:t>Apache Point Observatory 2.5 m telescope in New Mexico, USA; named after Alfred P. Sloan Foundation.</a:t>
            </a:r>
          </a:p>
          <a:p>
            <a:pPr>
              <a:spcBef>
                <a:spcPts val="1200"/>
              </a:spcBef>
            </a:pPr>
            <a:r>
              <a:rPr lang="en-US" altLang="zh-TW" sz="3200" dirty="0">
                <a:solidFill>
                  <a:schemeClr val="tx1"/>
                </a:solidFill>
                <a:latin typeface="Cambria Math" panose="02040503050406030204" pitchFamily="18" charset="0"/>
                <a:ea typeface="Cambria Math" panose="02040503050406030204" pitchFamily="18" charset="0"/>
              </a:rPr>
              <a:t>SDSS I (2000-2005); II (2005-2008); III (2008-2014)</a:t>
            </a:r>
          </a:p>
          <a:p>
            <a:pPr>
              <a:spcBef>
                <a:spcPts val="1200"/>
              </a:spcBef>
            </a:pPr>
            <a:r>
              <a:rPr lang="en-US" altLang="zh-TW" sz="3200" dirty="0">
                <a:solidFill>
                  <a:schemeClr val="tx1"/>
                </a:solidFill>
                <a:latin typeface="Cambria Math" panose="02040503050406030204" pitchFamily="18" charset="0"/>
                <a:ea typeface="Cambria Math" panose="02040503050406030204" pitchFamily="18" charset="0"/>
              </a:rPr>
              <a:t>DR12 (2014 July) (images, O/IR spectra, catalog data)</a:t>
            </a:r>
            <a:endParaRPr lang="en-US" altLang="zh-TW" sz="2000" dirty="0">
              <a:solidFill>
                <a:schemeClr val="tx1"/>
              </a:solidFill>
            </a:endParaRPr>
          </a:p>
          <a:p>
            <a:pPr>
              <a:spcBef>
                <a:spcPts val="1200"/>
              </a:spcBef>
            </a:pPr>
            <a:r>
              <a:rPr lang="en-US" altLang="zh-TW" sz="3200" dirty="0">
                <a:solidFill>
                  <a:schemeClr val="tx1"/>
                </a:solidFill>
                <a:latin typeface="Cambria Math" panose="02040503050406030204" pitchFamily="18" charset="0"/>
                <a:ea typeface="Cambria Math" panose="02040503050406030204" pitchFamily="18" charset="0"/>
              </a:rPr>
              <a:t>SDSS IV (2014-2010)</a:t>
            </a:r>
          </a:p>
        </p:txBody>
      </p:sp>
      <p:pic>
        <p:nvPicPr>
          <p:cNvPr id="4098" name="Picture 2" descr="http://upload.wikimedia.org/wikipedia/commons/thumb/6/6e/Sloan_Digit_Sky_Survey_1.25_Declination_Slice_2013_Data.jpg/800px-Sloan_Digit_Sky_Survey_1.25_Declination_Slice_2013_Da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5176" y="4473629"/>
            <a:ext cx="2270626" cy="225927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DSS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0489" y="383138"/>
            <a:ext cx="952500" cy="119062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1682912" y="6363570"/>
            <a:ext cx="2579552" cy="369332"/>
          </a:xfrm>
          <a:prstGeom prst="rect">
            <a:avLst/>
          </a:prstGeom>
        </p:spPr>
        <p:txBody>
          <a:bodyPr wrap="none">
            <a:spAutoFit/>
          </a:bodyPr>
          <a:lstStyle/>
          <a:p>
            <a:r>
              <a:rPr lang="zh-TW" altLang="en-US" dirty="0">
                <a:hlinkClick r:id="rId4"/>
              </a:rPr>
              <a:t>http://www.sdss.org/</a:t>
            </a:r>
            <a:r>
              <a:rPr lang="zh-TW" altLang="en-US" dirty="0"/>
              <a:t> </a:t>
            </a:r>
          </a:p>
        </p:txBody>
      </p:sp>
      <p:pic>
        <p:nvPicPr>
          <p:cNvPr id="4104" name="Picture 8" descr="Sloan Foundation 2.5m Telescop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7346" y="4473629"/>
            <a:ext cx="2825074" cy="2259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57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3352" y="116632"/>
            <a:ext cx="11161240" cy="6555641"/>
          </a:xfrm>
          <a:prstGeom prst="rect">
            <a:avLst/>
          </a:prstGeom>
        </p:spPr>
        <p:txBody>
          <a:bodyPr wrap="square">
            <a:spAutoFit/>
          </a:bodyPr>
          <a:lstStyle/>
          <a:p>
            <a:r>
              <a:rPr lang="en-US" altLang="zh-TW" sz="3200" b="1" dirty="0">
                <a:latin typeface="Bell MT" panose="02020503060305020303" pitchFamily="18" charset="0"/>
              </a:rPr>
              <a:t>Elsevier: Author guideline </a:t>
            </a:r>
            <a:endParaRPr lang="en-US" altLang="zh-TW" sz="3200" b="1" dirty="0">
              <a:latin typeface="Bell MT" panose="02020503060305020303" pitchFamily="18" charset="0"/>
              <a:hlinkClick r:id="rId2"/>
            </a:endParaRPr>
          </a:p>
          <a:p>
            <a:r>
              <a:rPr lang="zh-TW" altLang="en-US" sz="2400" dirty="0">
                <a:latin typeface="Bell MT" panose="02020503060305020303" pitchFamily="18" charset="0"/>
                <a:hlinkClick r:id="rId2"/>
              </a:rPr>
              <a:t>https://www.elsevier.com/connect/author-guidelines-and-submission-process</a:t>
            </a:r>
            <a:r>
              <a:rPr lang="zh-TW" altLang="en-US" sz="2400" dirty="0">
                <a:latin typeface="Bell MT" panose="02020503060305020303" pitchFamily="18" charset="0"/>
              </a:rPr>
              <a:t> </a:t>
            </a:r>
            <a:endParaRPr lang="en-US" altLang="zh-TW" sz="2800" dirty="0">
              <a:latin typeface="Bell MT" panose="02020503060305020303" pitchFamily="18" charset="0"/>
            </a:endParaRPr>
          </a:p>
          <a:p>
            <a:endParaRPr lang="en-US" altLang="zh-TW" sz="2800" dirty="0">
              <a:latin typeface="Bell MT" panose="02020503060305020303" pitchFamily="18" charset="0"/>
            </a:endParaRPr>
          </a:p>
          <a:p>
            <a:r>
              <a:rPr lang="en-US" altLang="zh-TW" sz="3200" b="1" dirty="0">
                <a:latin typeface="Bell MT" panose="02020503060305020303" pitchFamily="18" charset="0"/>
              </a:rPr>
              <a:t>AAS journals: Author guide</a:t>
            </a:r>
            <a:br>
              <a:rPr lang="en-US" altLang="zh-TW" sz="3200" b="1" dirty="0">
                <a:latin typeface="Bell MT" panose="02020503060305020303" pitchFamily="18" charset="0"/>
              </a:rPr>
            </a:br>
            <a:r>
              <a:rPr lang="en-US" altLang="zh-TW" sz="2400" dirty="0">
                <a:latin typeface="Bell MT" panose="02020503060305020303" pitchFamily="18" charset="0"/>
                <a:hlinkClick r:id="rId3"/>
              </a:rPr>
              <a:t>https://journals.aas.org/author-resources/</a:t>
            </a:r>
            <a:r>
              <a:rPr lang="en-US" altLang="zh-TW" sz="2400" dirty="0">
                <a:latin typeface="Bell MT" panose="02020503060305020303" pitchFamily="18" charset="0"/>
              </a:rPr>
              <a:t> </a:t>
            </a:r>
          </a:p>
          <a:p>
            <a:endParaRPr lang="en-US" altLang="zh-TW" sz="2800" dirty="0">
              <a:latin typeface="Bell MT" panose="02020503060305020303" pitchFamily="18" charset="0"/>
            </a:endParaRPr>
          </a:p>
          <a:p>
            <a:r>
              <a:rPr lang="en-US" altLang="zh-TW" sz="2800" b="1" dirty="0">
                <a:latin typeface="Bell MT" panose="02020503060305020303" pitchFamily="18" charset="0"/>
              </a:rPr>
              <a:t>Writing tips</a:t>
            </a:r>
          </a:p>
          <a:p>
            <a:pPr marL="457200" indent="-457200">
              <a:buFontTx/>
              <a:buChar char="-"/>
            </a:pPr>
            <a:r>
              <a:rPr lang="en-US" altLang="zh-TW" sz="2800" dirty="0">
                <a:latin typeface="Bell MT" panose="02020503060305020303" pitchFamily="18" charset="0"/>
              </a:rPr>
              <a:t>Show, don’t just tell.</a:t>
            </a:r>
          </a:p>
          <a:p>
            <a:pPr marL="457200" indent="-457200">
              <a:buFontTx/>
              <a:buChar char="-"/>
            </a:pPr>
            <a:r>
              <a:rPr lang="en-US" altLang="zh-TW" sz="2800" dirty="0">
                <a:latin typeface="Bell MT" panose="02020503060305020303" pitchFamily="18" charset="0"/>
              </a:rPr>
              <a:t>Use action verbs; go easy on the adjectives</a:t>
            </a:r>
          </a:p>
          <a:p>
            <a:pPr marL="457200" indent="-457200">
              <a:buFontTx/>
              <a:buChar char="-"/>
            </a:pPr>
            <a:r>
              <a:rPr lang="en-US" altLang="zh-TW" sz="2800" dirty="0">
                <a:latin typeface="Bell MT" panose="02020503060305020303" pitchFamily="18" charset="0"/>
              </a:rPr>
              <a:t>Choose active voice</a:t>
            </a:r>
          </a:p>
          <a:p>
            <a:pPr marL="457200" indent="-457200">
              <a:buFontTx/>
              <a:buChar char="-"/>
            </a:pPr>
            <a:r>
              <a:rPr lang="en-US" altLang="zh-TW" sz="2800" dirty="0">
                <a:latin typeface="Bell MT" panose="02020503060305020303" pitchFamily="18" charset="0"/>
              </a:rPr>
              <a:t>Quotes should sound human</a:t>
            </a:r>
          </a:p>
          <a:p>
            <a:pPr marL="457200" indent="-457200">
              <a:buFontTx/>
              <a:buChar char="-"/>
            </a:pPr>
            <a:r>
              <a:rPr lang="en-US" altLang="zh-TW" sz="2800" dirty="0">
                <a:latin typeface="Bell MT" panose="02020503060305020303" pitchFamily="18" charset="0"/>
              </a:rPr>
              <a:t>Avoid clichés</a:t>
            </a:r>
          </a:p>
          <a:p>
            <a:pPr marL="457200" indent="-457200">
              <a:buFontTx/>
              <a:buChar char="-"/>
            </a:pPr>
            <a:r>
              <a:rPr lang="en-US" altLang="zh-TW" sz="2800" dirty="0">
                <a:latin typeface="Bell MT" panose="02020503060305020303" pitchFamily="18" charset="0"/>
              </a:rPr>
              <a:t>Say it simply</a:t>
            </a:r>
          </a:p>
          <a:p>
            <a:pPr marL="457200" indent="-457200">
              <a:buFontTx/>
              <a:buChar char="-"/>
            </a:pPr>
            <a:r>
              <a:rPr lang="en-US" altLang="zh-TW" sz="2800" dirty="0">
                <a:latin typeface="Bell MT" panose="02020503060305020303" pitchFamily="18" charset="0"/>
              </a:rPr>
              <a:t>Define technical terms</a:t>
            </a:r>
          </a:p>
          <a:p>
            <a:pPr marL="457200" indent="-457200">
              <a:buFontTx/>
              <a:buChar char="-"/>
            </a:pPr>
            <a:r>
              <a:rPr lang="en-US" altLang="zh-TW" sz="2800" dirty="0">
                <a:latin typeface="Bell MT" panose="02020503060305020303" pitchFamily="18" charset="0"/>
              </a:rPr>
              <a:t>Eliminate words that do not add meaning</a:t>
            </a:r>
            <a:endParaRPr lang="zh-TW" altLang="en-US" sz="2800" dirty="0">
              <a:latin typeface="Bell MT" panose="02020503060305020303" pitchFamily="18" charset="0"/>
            </a:endParaRPr>
          </a:p>
        </p:txBody>
      </p:sp>
    </p:spTree>
    <p:extLst>
      <p:ext uri="{BB962C8B-B14F-4D97-AF65-F5344CB8AC3E}">
        <p14:creationId xmlns:p14="http://schemas.microsoft.com/office/powerpoint/2010/main" val="407589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87488" y="6365359"/>
            <a:ext cx="10513168" cy="400110"/>
          </a:xfrm>
          <a:prstGeom prst="rect">
            <a:avLst/>
          </a:prstGeom>
        </p:spPr>
        <p:txBody>
          <a:bodyPr wrap="square">
            <a:spAutoFit/>
          </a:bodyPr>
          <a:lstStyle/>
          <a:p>
            <a:r>
              <a:rPr lang="zh-TW" altLang="en-US" sz="2000" dirty="0">
                <a:latin typeface="Times New Roman" panose="02020603050405020304" pitchFamily="18" charset="0"/>
                <a:cs typeface="Times New Roman" panose="02020603050405020304" pitchFamily="18" charset="0"/>
                <a:hlinkClick r:id="rId2"/>
              </a:rPr>
              <a:t>https://www.elsevier.com/connect/11-steps-to-structuring-a-science-paper-editors-will-take-seriously</a:t>
            </a:r>
            <a:r>
              <a:rPr lang="zh-TW" altLang="en-US" sz="2000" dirty="0">
                <a:latin typeface="Times New Roman" panose="02020603050405020304" pitchFamily="18" charset="0"/>
                <a:cs typeface="Times New Roman" panose="02020603050405020304" pitchFamily="18" charset="0"/>
              </a:rPr>
              <a:t> </a:t>
            </a:r>
          </a:p>
        </p:txBody>
      </p:sp>
      <p:sp>
        <p:nvSpPr>
          <p:cNvPr id="3" name="矩形 2"/>
          <p:cNvSpPr/>
          <p:nvPr/>
        </p:nvSpPr>
        <p:spPr>
          <a:xfrm>
            <a:off x="551384" y="188640"/>
            <a:ext cx="10873208" cy="6247864"/>
          </a:xfrm>
          <a:prstGeom prst="rect">
            <a:avLst/>
          </a:prstGeom>
        </p:spPr>
        <p:txBody>
          <a:bodyPr wrap="square">
            <a:spAutoFit/>
          </a:bodyPr>
          <a:lstStyle/>
          <a:p>
            <a:r>
              <a:rPr lang="en-US" altLang="zh-TW" sz="3200" b="1" dirty="0">
                <a:solidFill>
                  <a:srgbClr val="0000CC"/>
                </a:solidFill>
                <a:latin typeface="LM Roman Demi 10" panose="00000700000000000000" pitchFamily="50" charset="0"/>
              </a:rPr>
              <a:t>Steps to organizing your manuscript</a:t>
            </a:r>
          </a:p>
          <a:p>
            <a:endParaRPr lang="en-US" altLang="zh-TW" sz="3200" b="1" dirty="0">
              <a:solidFill>
                <a:srgbClr val="000000"/>
              </a:solidFill>
              <a:latin typeface="LM Roman Demi 10" panose="00000700000000000000" pitchFamily="50" charset="0"/>
            </a:endParaRP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Prepare the </a:t>
            </a:r>
            <a:r>
              <a:rPr lang="en-US" altLang="zh-TW" sz="2400" b="1" dirty="0">
                <a:solidFill>
                  <a:srgbClr val="000000"/>
                </a:solidFill>
                <a:latin typeface="LM Roman Demi 10" panose="00000700000000000000" pitchFamily="50" charset="0"/>
              </a:rPr>
              <a:t>figures and tables</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the </a:t>
            </a:r>
            <a:r>
              <a:rPr lang="en-US" altLang="zh-TW" sz="2400" b="1" dirty="0">
                <a:solidFill>
                  <a:srgbClr val="000000"/>
                </a:solidFill>
                <a:latin typeface="LM Roman Demi 10" panose="00000700000000000000" pitchFamily="50" charset="0"/>
              </a:rPr>
              <a:t>Methods</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up the </a:t>
            </a:r>
            <a:r>
              <a:rPr lang="en-US" altLang="zh-TW" sz="2400" b="1" dirty="0">
                <a:solidFill>
                  <a:srgbClr val="000000"/>
                </a:solidFill>
                <a:latin typeface="LM Roman Demi 10" panose="00000700000000000000" pitchFamily="50" charset="0"/>
              </a:rPr>
              <a:t>Results</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the </a:t>
            </a:r>
            <a:r>
              <a:rPr lang="en-US" altLang="zh-TW" sz="2400" b="1" dirty="0">
                <a:solidFill>
                  <a:srgbClr val="000000"/>
                </a:solidFill>
                <a:latin typeface="LM Roman Demi 10" panose="00000700000000000000" pitchFamily="50" charset="0"/>
              </a:rPr>
              <a:t>Discussion</a:t>
            </a:r>
            <a:r>
              <a:rPr lang="en-US" altLang="zh-TW" sz="2400" dirty="0">
                <a:solidFill>
                  <a:srgbClr val="000000"/>
                </a:solidFill>
                <a:latin typeface="LM Roman Demi 10" panose="00000700000000000000" pitchFamily="50" charset="0"/>
              </a:rPr>
              <a:t>. </a:t>
            </a:r>
          </a:p>
          <a:p>
            <a:pPr lvl="2">
              <a:spcAft>
                <a:spcPts val="0"/>
              </a:spcAft>
            </a:pPr>
            <a:r>
              <a:rPr lang="en-US" altLang="zh-TW" sz="2400" i="1" dirty="0">
                <a:solidFill>
                  <a:srgbClr val="000000"/>
                </a:solidFill>
                <a:latin typeface="Calisto MT" panose="02040603050505030304" pitchFamily="18" charset="0"/>
                <a:cs typeface="Courier New" panose="02070309020205020404" pitchFamily="49" charset="0"/>
              </a:rPr>
              <a:t>Finalize the Results and Discussion before writing the introduction. This is because, if the discussion is insufficient, how can you objectively demonstrate the scientific significance of your work in the introduction?</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a clear </a:t>
            </a:r>
            <a:r>
              <a:rPr lang="en-US" altLang="zh-TW" sz="2400" b="1" dirty="0">
                <a:solidFill>
                  <a:srgbClr val="000000"/>
                </a:solidFill>
                <a:latin typeface="LM Roman Demi 10" panose="00000700000000000000" pitchFamily="50" charset="0"/>
              </a:rPr>
              <a:t>Conclusion</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a compelling </a:t>
            </a:r>
            <a:r>
              <a:rPr lang="en-US" altLang="zh-TW" sz="2400" b="1" dirty="0">
                <a:solidFill>
                  <a:srgbClr val="000000"/>
                </a:solidFill>
                <a:latin typeface="LM Roman Demi 10" panose="00000700000000000000" pitchFamily="50" charset="0"/>
              </a:rPr>
              <a:t>Introduction</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the </a:t>
            </a:r>
            <a:r>
              <a:rPr lang="en-US" altLang="zh-TW" sz="2400" b="1" dirty="0">
                <a:solidFill>
                  <a:srgbClr val="000000"/>
                </a:solidFill>
                <a:latin typeface="LM Roman Demi 10" panose="00000700000000000000" pitchFamily="50" charset="0"/>
              </a:rPr>
              <a:t>Abstract</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Compose a concise and descriptive </a:t>
            </a:r>
            <a:r>
              <a:rPr lang="en-US" altLang="zh-TW" sz="2400" b="1" dirty="0">
                <a:solidFill>
                  <a:srgbClr val="000000"/>
                </a:solidFill>
                <a:latin typeface="LM Roman Demi 10" panose="00000700000000000000" pitchFamily="50" charset="0"/>
              </a:rPr>
              <a:t>Title</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Select </a:t>
            </a:r>
            <a:r>
              <a:rPr lang="en-US" altLang="zh-TW" sz="2400" b="1" dirty="0">
                <a:solidFill>
                  <a:srgbClr val="000000"/>
                </a:solidFill>
                <a:latin typeface="LM Roman Demi 10" panose="00000700000000000000" pitchFamily="50" charset="0"/>
              </a:rPr>
              <a:t>Keywords</a:t>
            </a:r>
            <a:r>
              <a:rPr lang="en-US" altLang="zh-TW" sz="2400" dirty="0">
                <a:solidFill>
                  <a:srgbClr val="000000"/>
                </a:solidFill>
                <a:latin typeface="LM Roman Demi 10" panose="00000700000000000000" pitchFamily="50" charset="0"/>
              </a:rPr>
              <a:t> for indexing.</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the </a:t>
            </a:r>
            <a:r>
              <a:rPr lang="en-US" altLang="zh-TW" sz="2400" b="1" dirty="0">
                <a:solidFill>
                  <a:srgbClr val="000000"/>
                </a:solidFill>
                <a:latin typeface="LM Roman Demi 10" panose="00000700000000000000" pitchFamily="50" charset="0"/>
              </a:rPr>
              <a:t>Acknowledgements</a:t>
            </a:r>
            <a:r>
              <a:rPr lang="en-US" altLang="zh-TW" sz="2400" dirty="0">
                <a:solidFill>
                  <a:srgbClr val="000000"/>
                </a:solidFill>
                <a:latin typeface="LM Roman Demi 10" panose="00000700000000000000" pitchFamily="50" charset="0"/>
              </a:rPr>
              <a:t>.</a:t>
            </a:r>
          </a:p>
          <a:p>
            <a:pPr marL="457200" indent="-457200">
              <a:spcAft>
                <a:spcPts val="0"/>
              </a:spcAft>
              <a:buFont typeface="+mj-lt"/>
              <a:buAutoNum type="arabicPeriod"/>
            </a:pPr>
            <a:r>
              <a:rPr lang="en-US" altLang="zh-TW" sz="2400" dirty="0">
                <a:solidFill>
                  <a:srgbClr val="000000"/>
                </a:solidFill>
                <a:latin typeface="LM Roman Demi 10" panose="00000700000000000000" pitchFamily="50" charset="0"/>
              </a:rPr>
              <a:t>Write up the </a:t>
            </a:r>
            <a:r>
              <a:rPr lang="en-US" altLang="zh-TW" sz="2400" b="1" dirty="0">
                <a:solidFill>
                  <a:srgbClr val="000000"/>
                </a:solidFill>
                <a:latin typeface="LM Roman Demi 10" panose="00000700000000000000" pitchFamily="50" charset="0"/>
              </a:rPr>
              <a:t>References</a:t>
            </a:r>
            <a:r>
              <a:rPr lang="en-US" altLang="zh-TW" sz="2400" dirty="0">
                <a:solidFill>
                  <a:srgbClr val="000000"/>
                </a:solidFill>
                <a:latin typeface="LM Roman Demi 10" panose="00000700000000000000" pitchFamily="50" charset="0"/>
              </a:rPr>
              <a:t>.</a:t>
            </a:r>
          </a:p>
        </p:txBody>
      </p:sp>
    </p:spTree>
    <p:extLst>
      <p:ext uri="{BB962C8B-B14F-4D97-AF65-F5344CB8AC3E}">
        <p14:creationId xmlns:p14="http://schemas.microsoft.com/office/powerpoint/2010/main" val="3784248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5360" y="404664"/>
            <a:ext cx="11593288" cy="6048671"/>
          </a:xfrm>
        </p:spPr>
        <p:txBody>
          <a:bodyPr/>
          <a:lstStyle/>
          <a:p>
            <a:pPr marL="0" indent="0">
              <a:spcBef>
                <a:spcPts val="0"/>
              </a:spcBef>
              <a:spcAft>
                <a:spcPts val="1200"/>
              </a:spcAft>
              <a:buNone/>
            </a:pPr>
            <a:r>
              <a:rPr lang="en-US" altLang="zh-TW" u="sng" dirty="0">
                <a:latin typeface="Calisto MT" panose="02040603050505030304" pitchFamily="18" charset="0"/>
              </a:rPr>
              <a:t>Exercise</a:t>
            </a:r>
            <a:r>
              <a:rPr lang="en-US" altLang="zh-TW" dirty="0">
                <a:latin typeface="Calisto MT" panose="02040603050505030304" pitchFamily="18" charset="0"/>
              </a:rPr>
              <a:t> </a:t>
            </a:r>
          </a:p>
          <a:p>
            <a:pPr marL="0" indent="0">
              <a:spcBef>
                <a:spcPts val="0"/>
              </a:spcBef>
              <a:spcAft>
                <a:spcPts val="1200"/>
              </a:spcAft>
              <a:buNone/>
            </a:pPr>
            <a:r>
              <a:rPr lang="en-US" altLang="zh-TW" dirty="0">
                <a:latin typeface="Calisto MT" panose="02040603050505030304" pitchFamily="18" charset="0"/>
              </a:rPr>
              <a:t>Write one paragraph to report the following hypothetical situation.  </a:t>
            </a:r>
          </a:p>
          <a:p>
            <a:pPr>
              <a:spcBef>
                <a:spcPts val="0"/>
              </a:spcBef>
              <a:spcAft>
                <a:spcPts val="1200"/>
              </a:spcAft>
              <a:buFont typeface="Wingdings" panose="05000000000000000000" pitchFamily="2" charset="2"/>
              <a:buChar char="ü"/>
            </a:pPr>
            <a:r>
              <a:rPr lang="en-US" altLang="zh-TW" b="1" dirty="0">
                <a:latin typeface="Calisto MT" panose="02040603050505030304" pitchFamily="18" charset="0"/>
              </a:rPr>
              <a:t>Who</a:t>
            </a:r>
            <a:r>
              <a:rPr lang="en-US" altLang="zh-TW" dirty="0">
                <a:latin typeface="Calisto MT" panose="02040603050505030304" pitchFamily="18" charset="0"/>
              </a:rPr>
              <a:t>: FU Orionis (position, any other information?)</a:t>
            </a:r>
          </a:p>
          <a:p>
            <a:pPr>
              <a:spcBef>
                <a:spcPts val="0"/>
              </a:spcBef>
              <a:spcAft>
                <a:spcPts val="1200"/>
              </a:spcAft>
              <a:buFont typeface="Wingdings" panose="05000000000000000000" pitchFamily="2" charset="2"/>
              <a:buChar char="ü"/>
            </a:pPr>
            <a:r>
              <a:rPr lang="en-US" altLang="zh-TW" b="1" dirty="0">
                <a:latin typeface="Calisto MT" panose="02040603050505030304" pitchFamily="18" charset="0"/>
              </a:rPr>
              <a:t>What</a:t>
            </a:r>
            <a:r>
              <a:rPr lang="en-US" altLang="zh-TW" dirty="0">
                <a:latin typeface="Calisto MT" panose="02040603050505030304" pitchFamily="18" charset="0"/>
              </a:rPr>
              <a:t>: Brighter than the nominal literature value by 1.2 mag in V, and 0.8 mag in B; remained the same state during the rest of the observing session</a:t>
            </a:r>
          </a:p>
          <a:p>
            <a:pPr>
              <a:spcBef>
                <a:spcPts val="0"/>
              </a:spcBef>
              <a:spcAft>
                <a:spcPts val="1200"/>
              </a:spcAft>
              <a:buFont typeface="Wingdings" panose="05000000000000000000" pitchFamily="2" charset="2"/>
              <a:buChar char="ü"/>
            </a:pPr>
            <a:r>
              <a:rPr lang="en-US" altLang="zh-TW" b="1" dirty="0">
                <a:latin typeface="Calisto MT" panose="02040603050505030304" pitchFamily="18" charset="0"/>
              </a:rPr>
              <a:t>When</a:t>
            </a:r>
            <a:r>
              <a:rPr lang="en-US" altLang="zh-TW" dirty="0">
                <a:latin typeface="Calisto MT" panose="02040603050505030304" pitchFamily="18" charset="0"/>
              </a:rPr>
              <a:t>: observed September 17, 2021, UTC16:31 to 19:45, then clouded out for the night</a:t>
            </a:r>
          </a:p>
          <a:p>
            <a:pPr>
              <a:spcBef>
                <a:spcPts val="0"/>
              </a:spcBef>
              <a:spcAft>
                <a:spcPts val="1200"/>
              </a:spcAft>
              <a:buFont typeface="Wingdings" panose="05000000000000000000" pitchFamily="2" charset="2"/>
              <a:buChar char="ü"/>
            </a:pPr>
            <a:r>
              <a:rPr lang="en-US" altLang="zh-TW" b="1" dirty="0">
                <a:latin typeface="Calisto MT" panose="02040603050505030304" pitchFamily="18" charset="0"/>
              </a:rPr>
              <a:t>Where</a:t>
            </a:r>
            <a:r>
              <a:rPr lang="en-US" altLang="zh-TW" dirty="0">
                <a:latin typeface="Calisto MT" panose="02040603050505030304" pitchFamily="18" charset="0"/>
              </a:rPr>
              <a:t>: LOT, (detector?)</a:t>
            </a:r>
          </a:p>
          <a:p>
            <a:pPr marL="0" indent="0">
              <a:spcBef>
                <a:spcPts val="0"/>
              </a:spcBef>
              <a:spcAft>
                <a:spcPts val="1200"/>
              </a:spcAft>
              <a:buNone/>
            </a:pPr>
            <a:r>
              <a:rPr lang="en-US" altLang="zh-TW" dirty="0">
                <a:latin typeface="Calisto MT" panose="02040603050505030304" pitchFamily="18" charset="0"/>
              </a:rPr>
              <a:t>(No need to interpret the result.)</a:t>
            </a:r>
          </a:p>
        </p:txBody>
      </p:sp>
    </p:spTree>
    <p:extLst>
      <p:ext uri="{BB962C8B-B14F-4D97-AF65-F5344CB8AC3E}">
        <p14:creationId xmlns:p14="http://schemas.microsoft.com/office/powerpoint/2010/main" val="683716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631504" y="188640"/>
            <a:ext cx="7989304" cy="6541814"/>
          </a:xfrm>
          <a:prstGeom prst="rect">
            <a:avLst/>
          </a:prstGeom>
          <a:ln>
            <a:solidFill>
              <a:srgbClr val="7030A0"/>
            </a:solidFill>
          </a:ln>
        </p:spPr>
      </p:pic>
    </p:spTree>
    <p:extLst>
      <p:ext uri="{BB962C8B-B14F-4D97-AF65-F5344CB8AC3E}">
        <p14:creationId xmlns:p14="http://schemas.microsoft.com/office/powerpoint/2010/main" val="569106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63352" y="0"/>
            <a:ext cx="7416824" cy="6676986"/>
          </a:xfrm>
          <a:prstGeom prst="rect">
            <a:avLst/>
          </a:prstGeom>
        </p:spPr>
      </p:pic>
    </p:spTree>
    <p:extLst>
      <p:ext uri="{BB962C8B-B14F-4D97-AF65-F5344CB8AC3E}">
        <p14:creationId xmlns:p14="http://schemas.microsoft.com/office/powerpoint/2010/main" val="228866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內容版面配置區 2"/>
              <p:cNvSpPr>
                <a:spLocks noGrp="1"/>
              </p:cNvSpPr>
              <p:nvPr>
                <p:ph idx="1"/>
              </p:nvPr>
            </p:nvSpPr>
            <p:spPr>
              <a:xfrm>
                <a:off x="191344" y="1124744"/>
                <a:ext cx="11737304" cy="5616624"/>
              </a:xfrm>
              <a:ln>
                <a:solidFill>
                  <a:srgbClr val="00B0F0"/>
                </a:solidFill>
              </a:ln>
            </p:spPr>
            <p:txBody>
              <a:bodyPr/>
              <a:lstStyle/>
              <a:p>
                <a:pPr marL="514350" indent="-514350">
                  <a:spcBef>
                    <a:spcPts val="0"/>
                  </a:spcBef>
                  <a:spcAft>
                    <a:spcPts val="0"/>
                  </a:spcAft>
                  <a:buFont typeface="+mj-lt"/>
                  <a:buAutoNum type="arabicPeriod"/>
                </a:pPr>
                <a:r>
                  <a:rPr lang="en-US" altLang="zh-TW" dirty="0">
                    <a:latin typeface="Goudy Old Style" panose="02020502050305020303" pitchFamily="18" charset="0"/>
                  </a:rPr>
                  <a:t>FU Orionis is at R.A.=05</a:t>
                </a:r>
                <a:r>
                  <a:rPr lang="en-US" altLang="zh-TW" baseline="30000" dirty="0">
                    <a:latin typeface="Goudy Old Style" panose="02020502050305020303" pitchFamily="18" charset="0"/>
                  </a:rPr>
                  <a:t>h</a:t>
                </a:r>
                <a:r>
                  <a:rPr lang="en-US" altLang="zh-TW" dirty="0">
                    <a:latin typeface="Goudy Old Style" panose="02020502050305020303" pitchFamily="18" charset="0"/>
                  </a:rPr>
                  <a:t> 45</a:t>
                </a:r>
                <a:r>
                  <a:rPr lang="en-US" altLang="zh-TW" baseline="30000" dirty="0">
                    <a:latin typeface="Goudy Old Style" panose="02020502050305020303" pitchFamily="18" charset="0"/>
                  </a:rPr>
                  <a:t>m</a:t>
                </a:r>
                <a:r>
                  <a:rPr lang="en-US" altLang="zh-TW" dirty="0">
                    <a:latin typeface="Goudy Old Style" panose="02020502050305020303" pitchFamily="18" charset="0"/>
                  </a:rPr>
                  <a:t> 22.37</a:t>
                </a:r>
                <a:r>
                  <a:rPr lang="en-US" altLang="zh-TW" baseline="30000" dirty="0">
                    <a:latin typeface="Goudy Old Style" panose="02020502050305020303" pitchFamily="18" charset="0"/>
                  </a:rPr>
                  <a:t>s</a:t>
                </a:r>
                <a:r>
                  <a:rPr lang="en-US" altLang="zh-TW" dirty="0">
                    <a:latin typeface="Goudy Old Style" panose="02020502050305020303" pitchFamily="18" charset="0"/>
                  </a:rPr>
                  <a:t>, Decl.=+09</a:t>
                </a:r>
                <a14:m>
                  <m:oMath xmlns:m="http://schemas.openxmlformats.org/officeDocument/2006/math">
                    <m:r>
                      <a:rPr lang="en-US" altLang="zh-TW" i="1" smtClean="0">
                        <a:latin typeface="Cambria Math" panose="02040503050406030204" pitchFamily="18" charset="0"/>
                        <a:ea typeface="Cambria Math" panose="02040503050406030204" pitchFamily="18" charset="0"/>
                      </a:rPr>
                      <m:t>°</m:t>
                    </m:r>
                  </m:oMath>
                </a14:m>
                <a:r>
                  <a:rPr lang="en-US" altLang="zh-TW" dirty="0">
                    <a:latin typeface="Goudy Old Style" panose="02020502050305020303" pitchFamily="18" charset="0"/>
                  </a:rPr>
                  <a:t>04’12.3” (J2000).</a:t>
                </a:r>
              </a:p>
              <a:p>
                <a:pPr marL="514350" indent="-514350">
                  <a:spcBef>
                    <a:spcPts val="0"/>
                  </a:spcBef>
                  <a:spcAft>
                    <a:spcPts val="0"/>
                  </a:spcAft>
                  <a:buFont typeface="+mj-lt"/>
                  <a:buAutoNum type="arabicPeriod"/>
                </a:pPr>
                <a:r>
                  <a:rPr lang="en-US" altLang="zh-TW" dirty="0">
                    <a:latin typeface="Goudy Old Style" panose="02020502050305020303" pitchFamily="18" charset="0"/>
                  </a:rPr>
                  <a:t>It is a T </a:t>
                </a:r>
                <a:r>
                  <a:rPr lang="en-US" altLang="zh-TW" dirty="0" err="1">
                    <a:latin typeface="Goudy Old Style" panose="02020502050305020303" pitchFamily="18" charset="0"/>
                  </a:rPr>
                  <a:t>Tauri</a:t>
                </a:r>
                <a:r>
                  <a:rPr lang="en-US" altLang="zh-TW" dirty="0">
                    <a:latin typeface="Goudy Old Style" panose="02020502050305020303" pitchFamily="18" charset="0"/>
                  </a:rPr>
                  <a:t> star, the prototype of the FU Ori type (eruptive young variable).</a:t>
                </a:r>
              </a:p>
              <a:p>
                <a:pPr marL="514350" indent="-514350">
                  <a:spcBef>
                    <a:spcPts val="0"/>
                  </a:spcBef>
                  <a:spcAft>
                    <a:spcPts val="0"/>
                  </a:spcAft>
                  <a:buFont typeface="+mj-lt"/>
                  <a:buAutoNum type="arabicPeriod"/>
                </a:pPr>
                <a:r>
                  <a:rPr lang="en-US" altLang="zh-TW" dirty="0">
                    <a:latin typeface="Goudy Old Style" panose="02020502050305020303" pitchFamily="18" charset="0"/>
                  </a:rPr>
                  <a:t>It has a nominal brightness of 9.60 mag at V and 10.72 mag at B.</a:t>
                </a:r>
              </a:p>
              <a:p>
                <a:pPr marL="0" indent="0">
                  <a:spcBef>
                    <a:spcPts val="0"/>
                  </a:spcBef>
                  <a:spcAft>
                    <a:spcPts val="0"/>
                  </a:spcAft>
                  <a:buNone/>
                </a:pPr>
                <a:r>
                  <a:rPr lang="en-US" altLang="zh-TW" dirty="0">
                    <a:latin typeface="Goudy Old Style" panose="02020502050305020303" pitchFamily="18" charset="0"/>
                  </a:rPr>
                  <a:t>        (About the target; from SIMBAD)</a:t>
                </a:r>
              </a:p>
              <a:p>
                <a:pPr marL="514350" indent="-514350">
                  <a:spcBef>
                    <a:spcPts val="0"/>
                  </a:spcBef>
                  <a:spcAft>
                    <a:spcPts val="0"/>
                  </a:spcAft>
                  <a:buFont typeface="+mj-lt"/>
                  <a:buAutoNum type="arabicPeriod"/>
                </a:pPr>
                <a:r>
                  <a:rPr lang="en-US" altLang="zh-TW" dirty="0">
                    <a:latin typeface="Goudy Old Style" panose="02020502050305020303" pitchFamily="18" charset="0"/>
                  </a:rPr>
                  <a:t>The star was measured to be brighter by 1.2 mag in V, and 0.8 mag in B, and remained the same during the observing session.</a:t>
                </a:r>
              </a:p>
              <a:p>
                <a:pPr marL="514350" indent="-514350">
                  <a:spcBef>
                    <a:spcPts val="0"/>
                  </a:spcBef>
                  <a:spcAft>
                    <a:spcPts val="0"/>
                  </a:spcAft>
                  <a:buFont typeface="+mj-lt"/>
                  <a:buAutoNum type="arabicPeriod"/>
                </a:pPr>
                <a:r>
                  <a:rPr lang="en-US" altLang="zh-TW" dirty="0">
                    <a:latin typeface="Goudy Old Style" panose="02020502050305020303" pitchFamily="18" charset="0"/>
                  </a:rPr>
                  <a:t>The observations then were stopped because of bad weather. </a:t>
                </a:r>
              </a:p>
              <a:p>
                <a:pPr marL="0" indent="0">
                  <a:spcBef>
                    <a:spcPts val="0"/>
                  </a:spcBef>
                  <a:spcAft>
                    <a:spcPts val="0"/>
                  </a:spcAft>
                  <a:buNone/>
                </a:pPr>
                <a:r>
                  <a:rPr lang="en-US" altLang="zh-TW" dirty="0">
                    <a:latin typeface="Goudy Old Style" panose="02020502050305020303" pitchFamily="18" charset="0"/>
                  </a:rPr>
                  <a:t>       (About the event)</a:t>
                </a:r>
              </a:p>
              <a:p>
                <a:pPr marL="0" indent="0">
                  <a:spcBef>
                    <a:spcPts val="0"/>
                  </a:spcBef>
                  <a:spcAft>
                    <a:spcPts val="0"/>
                  </a:spcAft>
                  <a:buNone/>
                </a:pPr>
                <a:endParaRPr lang="en-US" altLang="zh-TW" dirty="0">
                  <a:latin typeface="Goudy Old Style" panose="02020502050305020303" pitchFamily="18" charset="0"/>
                </a:endParaRPr>
              </a:p>
              <a:p>
                <a:pPr marL="514350" indent="-514350">
                  <a:spcBef>
                    <a:spcPts val="0"/>
                  </a:spcBef>
                  <a:spcAft>
                    <a:spcPts val="0"/>
                  </a:spcAft>
                  <a:buFont typeface="+mj-lt"/>
                  <a:buAutoNum type="arabicPeriod"/>
                </a:pPr>
                <a:r>
                  <a:rPr lang="en-US" altLang="zh-TW" dirty="0">
                    <a:latin typeface="Goudy Old Style" panose="02020502050305020303" pitchFamily="18" charset="0"/>
                  </a:rPr>
                  <a:t>The observations were taken by the LOT.</a:t>
                </a:r>
              </a:p>
            </p:txBody>
          </p:sp>
        </mc:Choice>
        <mc:Fallback xmlns="">
          <p:sp>
            <p:nvSpPr>
              <p:cNvPr id="4" name="內容版面配置區 2"/>
              <p:cNvSpPr>
                <a:spLocks noGrp="1" noRot="1" noChangeAspect="1" noMove="1" noResize="1" noEditPoints="1" noAdjustHandles="1" noChangeArrowheads="1" noChangeShapeType="1" noTextEdit="1"/>
              </p:cNvSpPr>
              <p:nvPr>
                <p:ph idx="1"/>
              </p:nvPr>
            </p:nvSpPr>
            <p:spPr>
              <a:xfrm>
                <a:off x="191344" y="1124744"/>
                <a:ext cx="11737304" cy="5616624"/>
              </a:xfrm>
              <a:blipFill>
                <a:blip r:embed="rId2"/>
                <a:stretch>
                  <a:fillRect l="-1141" t="-1300" r="-1141" b="-650"/>
                </a:stretch>
              </a:blipFill>
              <a:ln>
                <a:solidFill>
                  <a:srgbClr val="00B0F0"/>
                </a:solidFill>
              </a:ln>
            </p:spPr>
            <p:txBody>
              <a:bodyPr/>
              <a:lstStyle/>
              <a:p>
                <a:r>
                  <a:rPr lang="zh-TW" altLang="en-US">
                    <a:noFill/>
                  </a:rPr>
                  <a:t> </a:t>
                </a:r>
              </a:p>
            </p:txBody>
          </p:sp>
        </mc:Fallback>
      </mc:AlternateContent>
      <p:sp>
        <p:nvSpPr>
          <p:cNvPr id="3" name="文字方塊 2"/>
          <p:cNvSpPr txBox="1"/>
          <p:nvPr/>
        </p:nvSpPr>
        <p:spPr>
          <a:xfrm>
            <a:off x="335360" y="332656"/>
            <a:ext cx="2664296" cy="646331"/>
          </a:xfrm>
          <a:prstGeom prst="rect">
            <a:avLst/>
          </a:prstGeom>
          <a:noFill/>
        </p:spPr>
        <p:txBody>
          <a:bodyPr wrap="square" rtlCol="0">
            <a:spAutoFit/>
          </a:bodyPr>
          <a:lstStyle/>
          <a:p>
            <a:r>
              <a:rPr lang="en-US" altLang="zh-TW" sz="3600" b="1" dirty="0" smtClean="0">
                <a:latin typeface="Bell MT" panose="02020503060305020303" pitchFamily="18" charset="0"/>
              </a:rPr>
              <a:t>Information </a:t>
            </a:r>
            <a:endParaRPr lang="zh-TW" altLang="en-US" sz="3600" b="1" dirty="0">
              <a:latin typeface="Bell MT" panose="02020503060305020303" pitchFamily="18" charset="0"/>
            </a:endParaRPr>
          </a:p>
        </p:txBody>
      </p:sp>
    </p:spTree>
    <p:extLst>
      <p:ext uri="{BB962C8B-B14F-4D97-AF65-F5344CB8AC3E}">
        <p14:creationId xmlns:p14="http://schemas.microsoft.com/office/powerpoint/2010/main" val="259828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內容版面配置區 2"/>
              <p:cNvSpPr txBox="1">
                <a:spLocks/>
              </p:cNvSpPr>
              <p:nvPr/>
            </p:nvSpPr>
            <p:spPr>
              <a:xfrm>
                <a:off x="335360" y="1700808"/>
                <a:ext cx="11593288" cy="4536504"/>
              </a:xfrm>
              <a:prstGeom prst="rect">
                <a:avLst/>
              </a:prstGeom>
              <a:ln>
                <a:solidFill>
                  <a:srgbClr val="00B0F0"/>
                </a:solidFill>
              </a:ln>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ts val="0"/>
                  </a:spcBef>
                  <a:spcAft>
                    <a:spcPts val="1200"/>
                  </a:spcAft>
                  <a:buNone/>
                </a:pPr>
                <a:r>
                  <a:rPr lang="en-US" altLang="zh-TW" kern="0" dirty="0">
                    <a:latin typeface="Goudy Old Style" panose="02020502050305020303" pitchFamily="18" charset="0"/>
                  </a:rPr>
                  <a:t>FU Orionis (R.A.=05</a:t>
                </a:r>
                <a:r>
                  <a:rPr lang="en-US" altLang="zh-TW" kern="0" baseline="30000" dirty="0">
                    <a:latin typeface="Goudy Old Style" panose="02020502050305020303" pitchFamily="18" charset="0"/>
                  </a:rPr>
                  <a:t>h</a:t>
                </a:r>
                <a:r>
                  <a:rPr lang="en-US" altLang="zh-TW" kern="0" dirty="0">
                    <a:latin typeface="Goudy Old Style" panose="02020502050305020303" pitchFamily="18" charset="0"/>
                  </a:rPr>
                  <a:t> 45</a:t>
                </a:r>
                <a:r>
                  <a:rPr lang="en-US" altLang="zh-TW" kern="0" baseline="30000" dirty="0">
                    <a:latin typeface="Goudy Old Style" panose="02020502050305020303" pitchFamily="18" charset="0"/>
                  </a:rPr>
                  <a:t>m</a:t>
                </a:r>
                <a:r>
                  <a:rPr lang="en-US" altLang="zh-TW" kern="0" dirty="0">
                    <a:latin typeface="Goudy Old Style" panose="02020502050305020303" pitchFamily="18" charset="0"/>
                  </a:rPr>
                  <a:t> 22.37</a:t>
                </a:r>
                <a:r>
                  <a:rPr lang="en-US" altLang="zh-TW" kern="0" baseline="30000" dirty="0">
                    <a:latin typeface="Goudy Old Style" panose="02020502050305020303" pitchFamily="18" charset="0"/>
                  </a:rPr>
                  <a:t>s</a:t>
                </a:r>
                <a:r>
                  <a:rPr lang="en-US" altLang="zh-TW" kern="0" dirty="0">
                    <a:latin typeface="Goudy Old Style" panose="02020502050305020303" pitchFamily="18" charset="0"/>
                  </a:rPr>
                  <a:t>, Decl.=+09</a:t>
                </a:r>
                <a14:m>
                  <m:oMath xmlns:m="http://schemas.openxmlformats.org/officeDocument/2006/math">
                    <m:r>
                      <a:rPr lang="en-US" altLang="zh-TW" i="1" kern="0" smtClean="0">
                        <a:latin typeface="Cambria Math" panose="02040503050406030204" pitchFamily="18" charset="0"/>
                        <a:ea typeface="Cambria Math" panose="02040503050406030204" pitchFamily="18" charset="0"/>
                      </a:rPr>
                      <m:t>°</m:t>
                    </m:r>
                  </m:oMath>
                </a14:m>
                <a:r>
                  <a:rPr lang="en-US" altLang="zh-TW" kern="0" dirty="0">
                    <a:latin typeface="Goudy Old Style" panose="02020502050305020303" pitchFamily="18" charset="0"/>
                  </a:rPr>
                  <a:t>04’12.3”, J2000), the </a:t>
                </a:r>
                <a:r>
                  <a:rPr lang="en-US" altLang="zh-TW" kern="0" dirty="0" err="1">
                    <a:latin typeface="Goudy Old Style" panose="02020502050305020303" pitchFamily="18" charset="0"/>
                  </a:rPr>
                  <a:t>protypical</a:t>
                </a:r>
                <a:r>
                  <a:rPr lang="en-US" altLang="zh-TW" kern="0" dirty="0">
                    <a:latin typeface="Goudy Old Style" panose="02020502050305020303" pitchFamily="18" charset="0"/>
                  </a:rPr>
                  <a:t> FU Ori class of T </a:t>
                </a:r>
                <a:r>
                  <a:rPr lang="en-US" altLang="zh-TW" kern="0" dirty="0" err="1">
                    <a:latin typeface="Goudy Old Style" panose="02020502050305020303" pitchFamily="18" charset="0"/>
                  </a:rPr>
                  <a:t>Tauri</a:t>
                </a:r>
                <a:r>
                  <a:rPr lang="en-US" altLang="zh-TW" kern="0" dirty="0">
                    <a:latin typeface="Goudy Old Style" panose="02020502050305020303" pitchFamily="18" charset="0"/>
                  </a:rPr>
                  <a:t> stars, </a:t>
                </a:r>
                <a:r>
                  <a:rPr lang="en-US" altLang="zh-TW" kern="0" dirty="0" err="1">
                    <a:latin typeface="Goudy Old Style" panose="02020502050305020303" pitchFamily="18" charset="0"/>
                  </a:rPr>
                  <a:t>foud</a:t>
                </a:r>
                <a:r>
                  <a:rPr lang="en-US" altLang="zh-TW" kern="0" dirty="0">
                    <a:latin typeface="Goudy Old Style" panose="02020502050305020303" pitchFamily="18" charset="0"/>
                  </a:rPr>
                  <a:t> to brighter by 1.2 mag at V band and 0.8 mag at B band from its nominal brightness of </a:t>
                </a:r>
                <a14:m>
                  <m:oMath xmlns:m="http://schemas.openxmlformats.org/officeDocument/2006/math">
                    <m:sSub>
                      <m:sSubPr>
                        <m:ctrlPr>
                          <a:rPr lang="en-US" altLang="zh-TW" i="1" kern="0" smtClean="0">
                            <a:latin typeface="Cambria Math" panose="02040503050406030204" pitchFamily="18" charset="0"/>
                          </a:rPr>
                        </m:ctrlPr>
                      </m:sSubPr>
                      <m:e>
                        <m:r>
                          <a:rPr lang="en-US" altLang="zh-TW" b="0" i="1" kern="0" smtClean="0">
                            <a:latin typeface="Cambria Math" panose="02040503050406030204" pitchFamily="18" charset="0"/>
                          </a:rPr>
                          <m:t>𝑚</m:t>
                        </m:r>
                      </m:e>
                      <m:sub>
                        <m:r>
                          <a:rPr lang="en-US" altLang="zh-TW" b="0" i="1" kern="0" smtClean="0">
                            <a:latin typeface="Cambria Math" panose="02040503050406030204" pitchFamily="18" charset="0"/>
                          </a:rPr>
                          <m:t>𝑉</m:t>
                        </m:r>
                      </m:sub>
                    </m:sSub>
                    <m:r>
                      <a:rPr lang="en-US" altLang="zh-TW" b="0" i="0" kern="0" smtClean="0">
                        <a:latin typeface="Cambria Math" panose="02040503050406030204" pitchFamily="18" charset="0"/>
                      </a:rPr>
                      <m:t>=</m:t>
                    </m:r>
                    <m:r>
                      <a:rPr lang="en-US" altLang="zh-TW" i="1" kern="0" dirty="0" smtClean="0">
                        <a:latin typeface="Cambria Math" panose="02040503050406030204" pitchFamily="18" charset="0"/>
                      </a:rPr>
                      <m:t>9.60</m:t>
                    </m:r>
                  </m:oMath>
                </a14:m>
                <a:r>
                  <a:rPr lang="en-US" altLang="zh-TW" kern="0" dirty="0">
                    <a:latin typeface="Goudy Old Style" panose="02020502050305020303" pitchFamily="18" charset="0"/>
                  </a:rPr>
                  <a:t> mag and </a:t>
                </a:r>
                <a14:m>
                  <m:oMath xmlns:m="http://schemas.openxmlformats.org/officeDocument/2006/math">
                    <m:sSub>
                      <m:sSubPr>
                        <m:ctrlPr>
                          <a:rPr lang="en-US" altLang="zh-TW" i="1" kern="0">
                            <a:latin typeface="Cambria Math" panose="02040503050406030204" pitchFamily="18" charset="0"/>
                          </a:rPr>
                        </m:ctrlPr>
                      </m:sSubPr>
                      <m:e>
                        <m:r>
                          <a:rPr lang="en-US" altLang="zh-TW" i="1" kern="0">
                            <a:latin typeface="Cambria Math" panose="02040503050406030204" pitchFamily="18" charset="0"/>
                          </a:rPr>
                          <m:t>𝑚</m:t>
                        </m:r>
                      </m:e>
                      <m:sub>
                        <m:r>
                          <a:rPr lang="en-US" altLang="zh-TW" b="0" i="1" kern="0" smtClean="0">
                            <a:latin typeface="Cambria Math" panose="02040503050406030204" pitchFamily="18" charset="0"/>
                          </a:rPr>
                          <m:t>𝐵</m:t>
                        </m:r>
                      </m:sub>
                    </m:sSub>
                    <m:r>
                      <a:rPr lang="en-US" altLang="zh-TW" kern="0">
                        <a:latin typeface="Cambria Math" panose="02040503050406030204" pitchFamily="18" charset="0"/>
                      </a:rPr>
                      <m:t>=</m:t>
                    </m:r>
                    <m:r>
                      <a:rPr lang="en-US" altLang="zh-TW" b="0" i="1" kern="0" smtClean="0">
                        <a:latin typeface="Cambria Math" panose="02040503050406030204" pitchFamily="18" charset="0"/>
                      </a:rPr>
                      <m:t>10.72</m:t>
                    </m:r>
                  </m:oMath>
                </a14:m>
                <a:r>
                  <a:rPr lang="en-US" altLang="zh-TW" kern="0" dirty="0">
                    <a:latin typeface="Goudy Old Style" panose="02020502050305020303" pitchFamily="18" charset="0"/>
                  </a:rPr>
                  <a:t>.  The observation is undertaken from 2021 September 17 UTC16:31 to 19:45 with the </a:t>
                </a:r>
                <a:r>
                  <a:rPr lang="en-US" altLang="zh-TW" dirty="0">
                    <a:latin typeface="Goudy Old Style" panose="02020502050305020303" pitchFamily="18" charset="0"/>
                  </a:rPr>
                  <a:t>Lulin One-meter Telescope, </a:t>
                </a:r>
                <a:r>
                  <a:rPr lang="en-US" altLang="zh-TW" kern="0" dirty="0">
                    <a:solidFill>
                      <a:srgbClr val="000000"/>
                    </a:solidFill>
                    <a:latin typeface="Goudy Old Style" panose="02020502050305020303" pitchFamily="18" charset="0"/>
                  </a:rPr>
                  <a:t>equipped with an ANDOR </a:t>
                </a:r>
                <a:r>
                  <a:rPr lang="en-US" altLang="zh-TW" kern="0" dirty="0" err="1">
                    <a:solidFill>
                      <a:srgbClr val="000000"/>
                    </a:solidFill>
                    <a:latin typeface="Goudy Old Style" panose="02020502050305020303" pitchFamily="18" charset="0"/>
                  </a:rPr>
                  <a:t>iKon</a:t>
                </a:r>
                <a:r>
                  <a:rPr lang="en-US" altLang="zh-TW" kern="0" dirty="0">
                    <a:solidFill>
                      <a:srgbClr val="000000"/>
                    </a:solidFill>
                    <a:latin typeface="Goudy Old Style" panose="02020502050305020303" pitchFamily="18" charset="0"/>
                  </a:rPr>
                  <a:t>-L 936 TE-cooling CCD camera, which </a:t>
                </a:r>
                <a14:m>
                  <m:oMath xmlns:m="http://schemas.openxmlformats.org/officeDocument/2006/math">
                    <m:r>
                      <a:rPr lang="en-US" altLang="zh-TW" i="1" kern="0">
                        <a:solidFill>
                          <a:srgbClr val="000000"/>
                        </a:solidFill>
                        <a:latin typeface="Cambria Math" panose="02040503050406030204" pitchFamily="18" charset="0"/>
                      </a:rPr>
                      <m:t>2048</m:t>
                    </m:r>
                    <m:r>
                      <a:rPr lang="en-US" altLang="zh-TW" i="1" kern="0">
                        <a:solidFill>
                          <a:srgbClr val="000000"/>
                        </a:solidFill>
                        <a:latin typeface="Cambria Math" panose="02040503050406030204" pitchFamily="18" charset="0"/>
                        <a:ea typeface="Cambria Math" panose="02040503050406030204" pitchFamily="18" charset="0"/>
                      </a:rPr>
                      <m:t>×2048</m:t>
                    </m:r>
                  </m:oMath>
                </a14:m>
                <a:r>
                  <a:rPr lang="en-US" altLang="zh-TW" kern="0" dirty="0">
                    <a:solidFill>
                      <a:srgbClr val="000000"/>
                    </a:solidFill>
                    <a:latin typeface="Goudy Old Style" panose="02020502050305020303" pitchFamily="18" charset="0"/>
                  </a:rPr>
                  <a:t> pixels with a pixel size of 13.5 </a:t>
                </a:r>
                <a14:m>
                  <m:oMath xmlns:m="http://schemas.openxmlformats.org/officeDocument/2006/math">
                    <m:r>
                      <a:rPr lang="zh-TW" altLang="en-US" i="1" kern="0">
                        <a:solidFill>
                          <a:srgbClr val="000000"/>
                        </a:solidFill>
                        <a:latin typeface="Cambria Math" panose="02040503050406030204" pitchFamily="18" charset="0"/>
                      </a:rPr>
                      <m:t>𝜇</m:t>
                    </m:r>
                  </m:oMath>
                </a14:m>
                <a:r>
                  <a:rPr lang="en-US" altLang="zh-TW" kern="0" dirty="0">
                    <a:solidFill>
                      <a:srgbClr val="000000"/>
                    </a:solidFill>
                    <a:latin typeface="Goudy Old Style" panose="02020502050305020303" pitchFamily="18" charset="0"/>
                  </a:rPr>
                  <a:t>m.  It remained the same brightness throughout the observing session until it is terminated by clouds.  </a:t>
                </a:r>
                <a:endParaRPr lang="en-US" altLang="zh-TW" kern="0" dirty="0">
                  <a:latin typeface="Goudy Old Style" panose="02020502050305020303" pitchFamily="18" charset="0"/>
                </a:endParaRPr>
              </a:p>
            </p:txBody>
          </p:sp>
        </mc:Choice>
        <mc:Fallback xmlns="">
          <p:sp>
            <p:nvSpPr>
              <p:cNvPr id="2" name="內容版面配置區 2"/>
              <p:cNvSpPr txBox="1">
                <a:spLocks noRot="1" noChangeAspect="1" noMove="1" noResize="1" noEditPoints="1" noAdjustHandles="1" noChangeArrowheads="1" noChangeShapeType="1" noTextEdit="1"/>
              </p:cNvSpPr>
              <p:nvPr/>
            </p:nvSpPr>
            <p:spPr>
              <a:xfrm>
                <a:off x="335360" y="1700808"/>
                <a:ext cx="11593288" cy="4536504"/>
              </a:xfrm>
              <a:prstGeom prst="rect">
                <a:avLst/>
              </a:prstGeom>
              <a:blipFill>
                <a:blip r:embed="rId2"/>
                <a:stretch>
                  <a:fillRect l="-1261" t="-1609" r="-1891" b="-3083"/>
                </a:stretch>
              </a:blipFill>
              <a:ln>
                <a:solidFill>
                  <a:srgbClr val="00B0F0"/>
                </a:solidFill>
              </a:ln>
            </p:spPr>
            <p:txBody>
              <a:bodyPr/>
              <a:lstStyle/>
              <a:p>
                <a:r>
                  <a:rPr lang="zh-TW" altLang="en-US">
                    <a:noFill/>
                  </a:rPr>
                  <a:t> </a:t>
                </a:r>
              </a:p>
            </p:txBody>
          </p:sp>
        </mc:Fallback>
      </mc:AlternateContent>
      <p:sp>
        <p:nvSpPr>
          <p:cNvPr id="3" name="文字方塊 2"/>
          <p:cNvSpPr txBox="1"/>
          <p:nvPr/>
        </p:nvSpPr>
        <p:spPr>
          <a:xfrm>
            <a:off x="335360" y="332656"/>
            <a:ext cx="5400600" cy="646331"/>
          </a:xfrm>
          <a:prstGeom prst="rect">
            <a:avLst/>
          </a:prstGeom>
          <a:noFill/>
        </p:spPr>
        <p:txBody>
          <a:bodyPr wrap="square" rtlCol="0">
            <a:spAutoFit/>
          </a:bodyPr>
          <a:lstStyle/>
          <a:p>
            <a:r>
              <a:rPr lang="en-US" altLang="zh-TW" sz="3600" b="1" dirty="0" smtClean="0">
                <a:latin typeface="Bell MT" panose="02020503060305020303" pitchFamily="18" charset="0"/>
              </a:rPr>
              <a:t>Original submission</a:t>
            </a:r>
            <a:endParaRPr lang="zh-TW" altLang="en-US" sz="3600" b="1" dirty="0">
              <a:latin typeface="Bell MT" panose="02020503060305020303" pitchFamily="18" charset="0"/>
            </a:endParaRPr>
          </a:p>
        </p:txBody>
      </p:sp>
    </p:spTree>
    <p:extLst>
      <p:ext uri="{BB962C8B-B14F-4D97-AF65-F5344CB8AC3E}">
        <p14:creationId xmlns:p14="http://schemas.microsoft.com/office/powerpoint/2010/main" val="3200706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479376" y="1833982"/>
            <a:ext cx="11144911" cy="4547346"/>
          </a:xfrm>
          <a:prstGeom prst="rect">
            <a:avLst/>
          </a:prstGeom>
        </p:spPr>
      </p:pic>
      <p:cxnSp>
        <p:nvCxnSpPr>
          <p:cNvPr id="7" name="直線接點 6"/>
          <p:cNvCxnSpPr/>
          <p:nvPr/>
        </p:nvCxnSpPr>
        <p:spPr>
          <a:xfrm>
            <a:off x="6672064" y="2842094"/>
            <a:ext cx="864096"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7608168" y="2833636"/>
            <a:ext cx="1512168" cy="8458"/>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5807968" y="3706190"/>
            <a:ext cx="2016224"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10488488" y="5074342"/>
            <a:ext cx="288032"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1064552" y="5578398"/>
            <a:ext cx="288032"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 name="直線接點 3"/>
          <p:cNvCxnSpPr/>
          <p:nvPr/>
        </p:nvCxnSpPr>
        <p:spPr>
          <a:xfrm>
            <a:off x="5375920" y="3130126"/>
            <a:ext cx="7200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335360" y="332656"/>
            <a:ext cx="5400600" cy="646331"/>
          </a:xfrm>
          <a:prstGeom prst="rect">
            <a:avLst/>
          </a:prstGeom>
          <a:noFill/>
        </p:spPr>
        <p:txBody>
          <a:bodyPr wrap="square" rtlCol="0">
            <a:spAutoFit/>
          </a:bodyPr>
          <a:lstStyle/>
          <a:p>
            <a:r>
              <a:rPr lang="en-US" altLang="zh-TW" sz="3600" b="1" dirty="0" smtClean="0">
                <a:latin typeface="Bell MT" panose="02020503060305020303" pitchFamily="18" charset="0"/>
              </a:rPr>
              <a:t>Corrected version</a:t>
            </a:r>
            <a:endParaRPr lang="zh-TW" altLang="en-US" sz="3600" b="1" dirty="0">
              <a:latin typeface="Bell MT" panose="02020503060305020303" pitchFamily="18" charset="0"/>
            </a:endParaRPr>
          </a:p>
        </p:txBody>
      </p:sp>
    </p:spTree>
    <p:extLst>
      <p:ext uri="{BB962C8B-B14F-4D97-AF65-F5344CB8AC3E}">
        <p14:creationId xmlns:p14="http://schemas.microsoft.com/office/powerpoint/2010/main" val="169219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內容版面配置區 2"/>
              <p:cNvSpPr txBox="1">
                <a:spLocks/>
              </p:cNvSpPr>
              <p:nvPr/>
            </p:nvSpPr>
            <p:spPr>
              <a:xfrm>
                <a:off x="191344" y="116632"/>
                <a:ext cx="11809312" cy="3600400"/>
              </a:xfrm>
              <a:prstGeom prst="rect">
                <a:avLst/>
              </a:prstGeom>
              <a:ln>
                <a:solidFill>
                  <a:srgbClr val="00B0F0"/>
                </a:solidFill>
              </a:ln>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nSpc>
                    <a:spcPct val="90000"/>
                  </a:lnSpc>
                  <a:spcBef>
                    <a:spcPts val="0"/>
                  </a:spcBef>
                  <a:spcAft>
                    <a:spcPts val="1200"/>
                  </a:spcAft>
                  <a:buNone/>
                </a:pPr>
                <a:r>
                  <a:rPr lang="en-US" altLang="zh-TW" kern="0" dirty="0">
                    <a:latin typeface="Goudy Old Style" panose="02020502050305020303" pitchFamily="18" charset="0"/>
                  </a:rPr>
                  <a:t>FU Orionis (R.A.=05</a:t>
                </a:r>
                <a:r>
                  <a:rPr lang="en-US" altLang="zh-TW" kern="0" baseline="30000" dirty="0">
                    <a:latin typeface="Goudy Old Style" panose="02020502050305020303" pitchFamily="18" charset="0"/>
                  </a:rPr>
                  <a:t>h</a:t>
                </a:r>
                <a:r>
                  <a:rPr lang="en-US" altLang="zh-TW" kern="0" dirty="0">
                    <a:latin typeface="Goudy Old Style" panose="02020502050305020303" pitchFamily="18" charset="0"/>
                  </a:rPr>
                  <a:t> 45</a:t>
                </a:r>
                <a:r>
                  <a:rPr lang="en-US" altLang="zh-TW" kern="0" baseline="30000" dirty="0">
                    <a:latin typeface="Goudy Old Style" panose="02020502050305020303" pitchFamily="18" charset="0"/>
                  </a:rPr>
                  <a:t>m</a:t>
                </a:r>
                <a:r>
                  <a:rPr lang="en-US" altLang="zh-TW" kern="0" dirty="0">
                    <a:latin typeface="Goudy Old Style" panose="02020502050305020303" pitchFamily="18" charset="0"/>
                  </a:rPr>
                  <a:t> 22.37</a:t>
                </a:r>
                <a:r>
                  <a:rPr lang="en-US" altLang="zh-TW" kern="0" baseline="30000" dirty="0">
                    <a:latin typeface="Goudy Old Style" panose="02020502050305020303" pitchFamily="18" charset="0"/>
                  </a:rPr>
                  <a:t>s</a:t>
                </a:r>
                <a:r>
                  <a:rPr lang="en-US" altLang="zh-TW" kern="0" dirty="0">
                    <a:latin typeface="Goudy Old Style" panose="02020502050305020303" pitchFamily="18" charset="0"/>
                  </a:rPr>
                  <a:t>, Decl.=+09</a:t>
                </a:r>
                <a14:m>
                  <m:oMath xmlns:m="http://schemas.openxmlformats.org/officeDocument/2006/math">
                    <m:r>
                      <a:rPr lang="en-US" altLang="zh-TW" i="1" kern="0" smtClean="0">
                        <a:latin typeface="Cambria Math" panose="02040503050406030204" pitchFamily="18" charset="0"/>
                        <a:ea typeface="Cambria Math" panose="02040503050406030204" pitchFamily="18" charset="0"/>
                      </a:rPr>
                      <m:t>°</m:t>
                    </m:r>
                  </m:oMath>
                </a14:m>
                <a:r>
                  <a:rPr lang="en-US" altLang="zh-TW" kern="0" dirty="0">
                    <a:latin typeface="Goudy Old Style" panose="02020502050305020303" pitchFamily="18" charset="0"/>
                  </a:rPr>
                  <a:t>04’12.3”, J2000), the prototypical FU Ori class of T </a:t>
                </a:r>
                <a:r>
                  <a:rPr lang="en-US" altLang="zh-TW" kern="0" dirty="0" err="1">
                    <a:latin typeface="Goudy Old Style" panose="02020502050305020303" pitchFamily="18" charset="0"/>
                  </a:rPr>
                  <a:t>Tauri</a:t>
                </a:r>
                <a:r>
                  <a:rPr lang="en-US" altLang="zh-TW" kern="0" dirty="0">
                    <a:latin typeface="Goudy Old Style" panose="02020502050305020303" pitchFamily="18" charset="0"/>
                  </a:rPr>
                  <a:t> stars, was found to be brighter by 1.2 mag at V band and 0.8 mag at B band than its nominal brightness of </a:t>
                </a:r>
                <a14:m>
                  <m:oMath xmlns:m="http://schemas.openxmlformats.org/officeDocument/2006/math">
                    <m:sSub>
                      <m:sSubPr>
                        <m:ctrlPr>
                          <a:rPr lang="en-US" altLang="zh-TW" i="1" kern="0" smtClean="0">
                            <a:latin typeface="Cambria Math" panose="02040503050406030204" pitchFamily="18" charset="0"/>
                          </a:rPr>
                        </m:ctrlPr>
                      </m:sSubPr>
                      <m:e>
                        <m:r>
                          <a:rPr lang="en-US" altLang="zh-TW" b="0" i="1" kern="0" smtClean="0">
                            <a:latin typeface="Cambria Math" panose="02040503050406030204" pitchFamily="18" charset="0"/>
                          </a:rPr>
                          <m:t>𝑚</m:t>
                        </m:r>
                      </m:e>
                      <m:sub>
                        <m:r>
                          <a:rPr lang="en-US" altLang="zh-TW" b="0" i="1" kern="0" smtClean="0">
                            <a:latin typeface="Cambria Math" panose="02040503050406030204" pitchFamily="18" charset="0"/>
                          </a:rPr>
                          <m:t>𝑉</m:t>
                        </m:r>
                      </m:sub>
                    </m:sSub>
                    <m:r>
                      <a:rPr lang="en-US" altLang="zh-TW" b="0" i="0" kern="0" smtClean="0">
                        <a:latin typeface="Cambria Math" panose="02040503050406030204" pitchFamily="18" charset="0"/>
                      </a:rPr>
                      <m:t>=</m:t>
                    </m:r>
                    <m:r>
                      <a:rPr lang="en-US" altLang="zh-TW" i="1" kern="0" dirty="0" smtClean="0">
                        <a:latin typeface="Cambria Math" panose="02040503050406030204" pitchFamily="18" charset="0"/>
                      </a:rPr>
                      <m:t>9.60</m:t>
                    </m:r>
                  </m:oMath>
                </a14:m>
                <a:r>
                  <a:rPr lang="en-US" altLang="zh-TW" kern="0" dirty="0">
                    <a:latin typeface="Goudy Old Style" panose="02020502050305020303" pitchFamily="18" charset="0"/>
                  </a:rPr>
                  <a:t> mag and </a:t>
                </a:r>
                <a14:m>
                  <m:oMath xmlns:m="http://schemas.openxmlformats.org/officeDocument/2006/math">
                    <m:sSub>
                      <m:sSubPr>
                        <m:ctrlPr>
                          <a:rPr lang="en-US" altLang="zh-TW" i="1" kern="0">
                            <a:latin typeface="Cambria Math" panose="02040503050406030204" pitchFamily="18" charset="0"/>
                          </a:rPr>
                        </m:ctrlPr>
                      </m:sSubPr>
                      <m:e>
                        <m:r>
                          <a:rPr lang="en-US" altLang="zh-TW" i="1" kern="0">
                            <a:latin typeface="Cambria Math" panose="02040503050406030204" pitchFamily="18" charset="0"/>
                          </a:rPr>
                          <m:t>𝑚</m:t>
                        </m:r>
                      </m:e>
                      <m:sub>
                        <m:r>
                          <a:rPr lang="en-US" altLang="zh-TW" b="0" i="1" kern="0" smtClean="0">
                            <a:latin typeface="Cambria Math" panose="02040503050406030204" pitchFamily="18" charset="0"/>
                          </a:rPr>
                          <m:t>𝐵</m:t>
                        </m:r>
                      </m:sub>
                    </m:sSub>
                    <m:r>
                      <a:rPr lang="en-US" altLang="zh-TW" kern="0">
                        <a:latin typeface="Cambria Math" panose="02040503050406030204" pitchFamily="18" charset="0"/>
                      </a:rPr>
                      <m:t>=</m:t>
                    </m:r>
                    <m:r>
                      <a:rPr lang="en-US" altLang="zh-TW" b="0" i="1" kern="0" smtClean="0">
                        <a:latin typeface="Cambria Math" panose="02040503050406030204" pitchFamily="18" charset="0"/>
                      </a:rPr>
                      <m:t>10.72</m:t>
                    </m:r>
                  </m:oMath>
                </a14:m>
                <a:r>
                  <a:rPr lang="en-US" altLang="zh-TW" kern="0" dirty="0">
                    <a:latin typeface="Goudy Old Style" panose="02020502050305020303" pitchFamily="18" charset="0"/>
                  </a:rPr>
                  <a:t>.  The observations were carried out from 2021 September 17 UTC16:31 to 19:45 with the </a:t>
                </a:r>
                <a:r>
                  <a:rPr lang="en-US" altLang="zh-TW" dirty="0">
                    <a:latin typeface="Goudy Old Style" panose="02020502050305020303" pitchFamily="18" charset="0"/>
                  </a:rPr>
                  <a:t>Lulin One-meter Telescope, </a:t>
                </a:r>
                <a:r>
                  <a:rPr lang="en-US" altLang="zh-TW" kern="0" dirty="0">
                    <a:solidFill>
                      <a:srgbClr val="000000"/>
                    </a:solidFill>
                    <a:latin typeface="Goudy Old Style" panose="02020502050305020303" pitchFamily="18" charset="0"/>
                  </a:rPr>
                  <a:t>equipped with an ANDOR </a:t>
                </a:r>
                <a:r>
                  <a:rPr lang="en-US" altLang="zh-TW" kern="0" dirty="0" err="1">
                    <a:solidFill>
                      <a:srgbClr val="000000"/>
                    </a:solidFill>
                    <a:latin typeface="Goudy Old Style" panose="02020502050305020303" pitchFamily="18" charset="0"/>
                  </a:rPr>
                  <a:t>iKon</a:t>
                </a:r>
                <a:r>
                  <a:rPr lang="en-US" altLang="zh-TW" kern="0" dirty="0">
                    <a:solidFill>
                      <a:srgbClr val="000000"/>
                    </a:solidFill>
                    <a:latin typeface="Goudy Old Style" panose="02020502050305020303" pitchFamily="18" charset="0"/>
                  </a:rPr>
                  <a:t>-L 936 TE-cooling CCD camera, which has </a:t>
                </a:r>
                <a14:m>
                  <m:oMath xmlns:m="http://schemas.openxmlformats.org/officeDocument/2006/math">
                    <m:r>
                      <a:rPr lang="en-US" altLang="zh-TW" i="1" kern="0">
                        <a:solidFill>
                          <a:srgbClr val="000000"/>
                        </a:solidFill>
                        <a:latin typeface="Cambria Math" panose="02040503050406030204" pitchFamily="18" charset="0"/>
                      </a:rPr>
                      <m:t>2048</m:t>
                    </m:r>
                    <m:r>
                      <a:rPr lang="en-US" altLang="zh-TW" i="1" kern="0">
                        <a:solidFill>
                          <a:srgbClr val="000000"/>
                        </a:solidFill>
                        <a:latin typeface="Cambria Math" panose="02040503050406030204" pitchFamily="18" charset="0"/>
                        <a:ea typeface="Cambria Math" panose="02040503050406030204" pitchFamily="18" charset="0"/>
                      </a:rPr>
                      <m:t>×2048</m:t>
                    </m:r>
                  </m:oMath>
                </a14:m>
                <a:r>
                  <a:rPr lang="en-US" altLang="zh-TW" kern="0" dirty="0">
                    <a:solidFill>
                      <a:srgbClr val="000000"/>
                    </a:solidFill>
                    <a:latin typeface="Goudy Old Style" panose="02020502050305020303" pitchFamily="18" charset="0"/>
                  </a:rPr>
                  <a:t> pixels which a pixel size of 13.5 </a:t>
                </a:r>
                <a14:m>
                  <m:oMath xmlns:m="http://schemas.openxmlformats.org/officeDocument/2006/math">
                    <m:r>
                      <a:rPr lang="zh-TW" altLang="en-US" i="1" kern="0">
                        <a:solidFill>
                          <a:srgbClr val="000000"/>
                        </a:solidFill>
                        <a:latin typeface="Cambria Math" panose="02040503050406030204" pitchFamily="18" charset="0"/>
                      </a:rPr>
                      <m:t>𝜇</m:t>
                    </m:r>
                  </m:oMath>
                </a14:m>
                <a:r>
                  <a:rPr lang="en-US" altLang="zh-TW" kern="0" dirty="0">
                    <a:solidFill>
                      <a:srgbClr val="000000"/>
                    </a:solidFill>
                    <a:latin typeface="Goudy Old Style" panose="02020502050305020303" pitchFamily="18" charset="0"/>
                  </a:rPr>
                  <a:t>m.  The star remained the same brightness throughout the observing </a:t>
                </a:r>
                <a:r>
                  <a:rPr lang="en-US" altLang="zh-TW" kern="0" dirty="0" smtClean="0">
                    <a:solidFill>
                      <a:srgbClr val="000000"/>
                    </a:solidFill>
                    <a:latin typeface="Goudy Old Style" panose="02020502050305020303" pitchFamily="18" charset="0"/>
                  </a:rPr>
                  <a:t>session.  </a:t>
                </a:r>
                <a:endParaRPr lang="en-US" altLang="zh-TW" kern="0" dirty="0">
                  <a:latin typeface="Goudy Old Style" panose="02020502050305020303" pitchFamily="18" charset="0"/>
                </a:endParaRPr>
              </a:p>
            </p:txBody>
          </p:sp>
        </mc:Choice>
        <mc:Fallback xmlns="">
          <p:sp>
            <p:nvSpPr>
              <p:cNvPr id="7" name="內容版面配置區 2"/>
              <p:cNvSpPr txBox="1">
                <a:spLocks noRot="1" noChangeAspect="1" noMove="1" noResize="1" noEditPoints="1" noAdjustHandles="1" noChangeArrowheads="1" noChangeShapeType="1" noTextEdit="1"/>
              </p:cNvSpPr>
              <p:nvPr/>
            </p:nvSpPr>
            <p:spPr>
              <a:xfrm>
                <a:off x="191344" y="116632"/>
                <a:ext cx="11809312" cy="3600400"/>
              </a:xfrm>
              <a:prstGeom prst="rect">
                <a:avLst/>
              </a:prstGeom>
              <a:blipFill>
                <a:blip r:embed="rId2"/>
                <a:stretch>
                  <a:fillRect l="-1237" t="-3373" r="-3454" b="-5396"/>
                </a:stretch>
              </a:blipFill>
              <a:ln>
                <a:solidFill>
                  <a:srgbClr val="00B0F0"/>
                </a:solid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內容版面配置區 2"/>
              <p:cNvSpPr txBox="1">
                <a:spLocks/>
              </p:cNvSpPr>
              <p:nvPr/>
            </p:nvSpPr>
            <p:spPr>
              <a:xfrm>
                <a:off x="191344" y="4149080"/>
                <a:ext cx="11809312" cy="2664296"/>
              </a:xfrm>
              <a:prstGeom prst="rect">
                <a:avLst/>
              </a:prstGeom>
              <a:ln>
                <a:solidFill>
                  <a:srgbClr val="00B0F0"/>
                </a:solidFill>
              </a:ln>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lnSpc>
                    <a:spcPct val="90000"/>
                  </a:lnSpc>
                  <a:spcBef>
                    <a:spcPts val="0"/>
                  </a:spcBef>
                  <a:spcAft>
                    <a:spcPts val="1200"/>
                  </a:spcAft>
                  <a:buNone/>
                </a:pPr>
                <a:r>
                  <a:rPr lang="en-US" altLang="zh-TW" kern="0" dirty="0">
                    <a:latin typeface="Goudy Old Style" panose="02020502050305020303" pitchFamily="18" charset="0"/>
                  </a:rPr>
                  <a:t>FU Orionis, the prototypical abrupt young stars (</a:t>
                </a:r>
                <a:r>
                  <a:rPr lang="en-US" altLang="zh-TW" kern="0" dirty="0" err="1">
                    <a:latin typeface="Goudy Old Style" panose="02020502050305020303" pitchFamily="18" charset="0"/>
                  </a:rPr>
                  <a:t>FUors</a:t>
                </a:r>
                <a:r>
                  <a:rPr lang="en-US" altLang="zh-TW" kern="0" dirty="0">
                    <a:latin typeface="Goudy Old Style" panose="02020502050305020303" pitchFamily="18" charset="0"/>
                  </a:rPr>
                  <a:t>), was found to be brighter by 1.2 mag at V band and 0.8 mag at B band than its nominal brightness of </a:t>
                </a:r>
                <a14:m>
                  <m:oMath xmlns:m="http://schemas.openxmlformats.org/officeDocument/2006/math">
                    <m:sSub>
                      <m:sSubPr>
                        <m:ctrlPr>
                          <a:rPr lang="en-US" altLang="zh-TW" i="1" kern="0" smtClean="0">
                            <a:latin typeface="Cambria Math" panose="02040503050406030204" pitchFamily="18" charset="0"/>
                          </a:rPr>
                        </m:ctrlPr>
                      </m:sSubPr>
                      <m:e>
                        <m:r>
                          <a:rPr lang="en-US" altLang="zh-TW" b="0" i="1" kern="0" smtClean="0">
                            <a:latin typeface="Cambria Math" panose="02040503050406030204" pitchFamily="18" charset="0"/>
                          </a:rPr>
                          <m:t>𝑚</m:t>
                        </m:r>
                      </m:e>
                      <m:sub>
                        <m:r>
                          <a:rPr lang="en-US" altLang="zh-TW" b="0" i="1" kern="0" smtClean="0">
                            <a:latin typeface="Cambria Math" panose="02040503050406030204" pitchFamily="18" charset="0"/>
                          </a:rPr>
                          <m:t>𝑉</m:t>
                        </m:r>
                      </m:sub>
                    </m:sSub>
                    <m:r>
                      <a:rPr lang="en-US" altLang="zh-TW" b="0" i="0" kern="0" smtClean="0">
                        <a:latin typeface="Cambria Math" panose="02040503050406030204" pitchFamily="18" charset="0"/>
                      </a:rPr>
                      <m:t>=</m:t>
                    </m:r>
                    <m:r>
                      <a:rPr lang="en-US" altLang="zh-TW" i="1" kern="0" dirty="0" smtClean="0">
                        <a:latin typeface="Cambria Math" panose="02040503050406030204" pitchFamily="18" charset="0"/>
                      </a:rPr>
                      <m:t>9.60</m:t>
                    </m:r>
                  </m:oMath>
                </a14:m>
                <a:r>
                  <a:rPr lang="en-US" altLang="zh-TW" kern="0" dirty="0">
                    <a:latin typeface="Goudy Old Style" panose="02020502050305020303" pitchFamily="18" charset="0"/>
                  </a:rPr>
                  <a:t> mag and </a:t>
                </a:r>
                <a14:m>
                  <m:oMath xmlns:m="http://schemas.openxmlformats.org/officeDocument/2006/math">
                    <m:sSub>
                      <m:sSubPr>
                        <m:ctrlPr>
                          <a:rPr lang="en-US" altLang="zh-TW" i="1" kern="0">
                            <a:latin typeface="Cambria Math" panose="02040503050406030204" pitchFamily="18" charset="0"/>
                          </a:rPr>
                        </m:ctrlPr>
                      </m:sSubPr>
                      <m:e>
                        <m:r>
                          <a:rPr lang="en-US" altLang="zh-TW" i="1" kern="0">
                            <a:latin typeface="Cambria Math" panose="02040503050406030204" pitchFamily="18" charset="0"/>
                          </a:rPr>
                          <m:t>𝑚</m:t>
                        </m:r>
                      </m:e>
                      <m:sub>
                        <m:r>
                          <a:rPr lang="en-US" altLang="zh-TW" b="0" i="1" kern="0" smtClean="0">
                            <a:latin typeface="Cambria Math" panose="02040503050406030204" pitchFamily="18" charset="0"/>
                          </a:rPr>
                          <m:t>𝐵</m:t>
                        </m:r>
                      </m:sub>
                    </m:sSub>
                    <m:r>
                      <a:rPr lang="en-US" altLang="zh-TW" kern="0">
                        <a:latin typeface="Cambria Math" panose="02040503050406030204" pitchFamily="18" charset="0"/>
                      </a:rPr>
                      <m:t>=</m:t>
                    </m:r>
                    <m:r>
                      <a:rPr lang="en-US" altLang="zh-TW" b="0" i="1" kern="0" smtClean="0">
                        <a:latin typeface="Cambria Math" panose="02040503050406030204" pitchFamily="18" charset="0"/>
                      </a:rPr>
                      <m:t>10.72</m:t>
                    </m:r>
                  </m:oMath>
                </a14:m>
                <a:r>
                  <a:rPr lang="zh-TW" altLang="en-US" kern="0" dirty="0">
                    <a:latin typeface="Goudy Old Style" panose="02020502050305020303" pitchFamily="18" charset="0"/>
                  </a:rPr>
                  <a:t> </a:t>
                </a:r>
                <a:r>
                  <a:rPr lang="en-US" altLang="zh-TW" kern="0" dirty="0">
                    <a:latin typeface="Goudy Old Style" panose="02020502050305020303" pitchFamily="18" charset="0"/>
                  </a:rPr>
                  <a:t>(SIMBAD).  The observations were carried out, with the LOT, from 2021 September 17 UTC16:31 to 19:45</a:t>
                </a:r>
                <a:r>
                  <a:rPr lang="en-US" altLang="zh-TW" kern="0" dirty="0">
                    <a:solidFill>
                      <a:srgbClr val="000000"/>
                    </a:solidFill>
                    <a:latin typeface="Goudy Old Style" panose="02020502050305020303" pitchFamily="18" charset="0"/>
                  </a:rPr>
                  <a:t>, during which the star remained the same brightness until the run was clouded out.</a:t>
                </a:r>
                <a:endParaRPr lang="en-US" altLang="zh-TW" kern="0" dirty="0">
                  <a:latin typeface="Goudy Old Style" panose="02020502050305020303" pitchFamily="18" charset="0"/>
                </a:endParaRPr>
              </a:p>
            </p:txBody>
          </p:sp>
        </mc:Choice>
        <mc:Fallback xmlns="">
          <p:sp>
            <p:nvSpPr>
              <p:cNvPr id="3" name="內容版面配置區 2"/>
              <p:cNvSpPr txBox="1">
                <a:spLocks noRot="1" noChangeAspect="1" noMove="1" noResize="1" noEditPoints="1" noAdjustHandles="1" noChangeArrowheads="1" noChangeShapeType="1" noTextEdit="1"/>
              </p:cNvSpPr>
              <p:nvPr/>
            </p:nvSpPr>
            <p:spPr>
              <a:xfrm>
                <a:off x="191344" y="4149080"/>
                <a:ext cx="11809312" cy="2664296"/>
              </a:xfrm>
              <a:prstGeom prst="rect">
                <a:avLst/>
              </a:prstGeom>
              <a:blipFill>
                <a:blip r:embed="rId3"/>
                <a:stretch>
                  <a:fillRect l="-1237" t="-4556" r="-1443" b="-9567"/>
                </a:stretch>
              </a:blipFill>
              <a:ln>
                <a:solidFill>
                  <a:srgbClr val="00B0F0"/>
                </a:solidFill>
              </a:ln>
            </p:spPr>
            <p:txBody>
              <a:bodyPr/>
              <a:lstStyle/>
              <a:p>
                <a:r>
                  <a:rPr lang="zh-TW" altLang="en-US">
                    <a:noFill/>
                  </a:rPr>
                  <a:t> </a:t>
                </a:r>
              </a:p>
            </p:txBody>
          </p:sp>
        </mc:Fallback>
      </mc:AlternateContent>
    </p:spTree>
    <p:extLst>
      <p:ext uri="{BB962C8B-B14F-4D97-AF65-F5344CB8AC3E}">
        <p14:creationId xmlns:p14="http://schemas.microsoft.com/office/powerpoint/2010/main" val="3416176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5480" y="836712"/>
            <a:ext cx="8775861" cy="5760640"/>
          </a:xfrm>
          <a:prstGeom prst="rect">
            <a:avLst/>
          </a:prstGeom>
        </p:spPr>
      </p:pic>
      <p:sp>
        <p:nvSpPr>
          <p:cNvPr id="4" name="矩形 3"/>
          <p:cNvSpPr/>
          <p:nvPr/>
        </p:nvSpPr>
        <p:spPr>
          <a:xfrm>
            <a:off x="7680176" y="1124744"/>
            <a:ext cx="201622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852669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488" y="548680"/>
            <a:ext cx="8427990" cy="6048672"/>
          </a:xfrm>
          <a:prstGeom prst="rect">
            <a:avLst/>
          </a:prstGeom>
        </p:spPr>
      </p:pic>
      <p:sp>
        <p:nvSpPr>
          <p:cNvPr id="3" name="矩形 2"/>
          <p:cNvSpPr/>
          <p:nvPr/>
        </p:nvSpPr>
        <p:spPr>
          <a:xfrm>
            <a:off x="2063552" y="2420888"/>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91458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7448" y="1052736"/>
            <a:ext cx="9364334" cy="4968552"/>
          </a:xfrm>
          <a:prstGeom prst="rect">
            <a:avLst/>
          </a:prstGeom>
        </p:spPr>
      </p:pic>
      <p:sp>
        <p:nvSpPr>
          <p:cNvPr id="3" name="矩形 2"/>
          <p:cNvSpPr/>
          <p:nvPr/>
        </p:nvSpPr>
        <p:spPr>
          <a:xfrm>
            <a:off x="3647728" y="1772816"/>
            <a:ext cx="273630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p:cNvCxnSpPr/>
          <p:nvPr/>
        </p:nvCxnSpPr>
        <p:spPr>
          <a:xfrm>
            <a:off x="4187788" y="2636912"/>
            <a:ext cx="1512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218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1879" y="0"/>
            <a:ext cx="5648242" cy="6858000"/>
          </a:xfrm>
          <a:prstGeom prst="rect">
            <a:avLst/>
          </a:prstGeom>
        </p:spPr>
      </p:pic>
      <p:sp>
        <p:nvSpPr>
          <p:cNvPr id="3" name="矩形 2"/>
          <p:cNvSpPr/>
          <p:nvPr/>
        </p:nvSpPr>
        <p:spPr>
          <a:xfrm>
            <a:off x="5159896" y="548680"/>
            <a:ext cx="2376264"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92872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767408" y="692696"/>
            <a:ext cx="10657184" cy="5755422"/>
          </a:xfrm>
          <a:prstGeom prst="rect">
            <a:avLst/>
          </a:prstGeom>
          <a:noFill/>
        </p:spPr>
        <p:txBody>
          <a:bodyPr wrap="square" rtlCol="0">
            <a:spAutoFit/>
          </a:bodyPr>
          <a:lstStyle/>
          <a:p>
            <a:r>
              <a:rPr lang="en-US" altLang="zh-TW" sz="3600" dirty="0">
                <a:latin typeface="Times New Roman" panose="02020603050405020304" pitchFamily="18" charset="0"/>
                <a:cs typeface="Times New Roman" panose="02020603050405020304" pitchFamily="18" charset="0"/>
              </a:rPr>
              <a:t>Mind the spelling, grammar, clarity …</a:t>
            </a:r>
          </a:p>
          <a:p>
            <a:r>
              <a:rPr lang="en-US" altLang="zh-TW" sz="3600" dirty="0">
                <a:latin typeface="Times New Roman" panose="02020603050405020304" pitchFamily="18" charset="0"/>
                <a:cs typeface="Times New Roman" panose="02020603050405020304" pitchFamily="18" charset="0"/>
              </a:rPr>
              <a:t>Yes, we all have problems/questions/issues … but …</a:t>
            </a:r>
          </a:p>
          <a:p>
            <a:endParaRPr lang="en-US" altLang="zh-TW" sz="3600" dirty="0">
              <a:latin typeface="Times New Roman" panose="02020603050405020304" pitchFamily="18" charset="0"/>
              <a:cs typeface="Times New Roman" panose="02020603050405020304" pitchFamily="18" charset="0"/>
            </a:endParaRPr>
          </a:p>
          <a:p>
            <a:r>
              <a:rPr lang="en-US" altLang="zh-TW" sz="3600" dirty="0">
                <a:latin typeface="Times New Roman" panose="02020603050405020304" pitchFamily="18" charset="0"/>
                <a:cs typeface="Times New Roman" panose="02020603050405020304" pitchFamily="18" charset="0"/>
              </a:rPr>
              <a:t>What are your (favorite) tools … </a:t>
            </a:r>
            <a:r>
              <a:rPr lang="en-US" altLang="zh-TW" sz="3200" i="1" dirty="0">
                <a:latin typeface="Times New Roman" panose="02020603050405020304" pitchFamily="18" charset="0"/>
                <a:cs typeface="Times New Roman" panose="02020603050405020304" pitchFamily="18" charset="0"/>
              </a:rPr>
              <a:t>spellchecker, Word, </a:t>
            </a:r>
            <a:r>
              <a:rPr lang="en-US" altLang="zh-TW" sz="3200" i="1" dirty="0" err="1">
                <a:latin typeface="Times New Roman" panose="02020603050405020304" pitchFamily="18" charset="0"/>
                <a:cs typeface="Times New Roman" panose="02020603050405020304" pitchFamily="18" charset="0"/>
              </a:rPr>
              <a:t>Grammarly</a:t>
            </a:r>
            <a:endParaRPr lang="en-US" altLang="zh-TW" sz="3200" i="1" dirty="0">
              <a:latin typeface="Times New Roman" panose="02020603050405020304" pitchFamily="18" charset="0"/>
              <a:cs typeface="Times New Roman" panose="02020603050405020304" pitchFamily="18" charset="0"/>
            </a:endParaRPr>
          </a:p>
          <a:p>
            <a:endParaRPr lang="en-US" altLang="zh-TW" sz="3200" i="1"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This is what I used at all times, other than a hard copy</a:t>
            </a:r>
          </a:p>
          <a:p>
            <a:r>
              <a:rPr lang="en-US" altLang="zh-TW" sz="3200" dirty="0">
                <a:latin typeface="Times New Roman" panose="02020603050405020304" pitchFamily="18" charset="0"/>
                <a:cs typeface="Times New Roman" panose="02020603050405020304" pitchFamily="18" charset="0"/>
                <a:hlinkClick r:id="rId2"/>
              </a:rPr>
              <a:t>https://www.dictionary.com/</a:t>
            </a:r>
            <a:r>
              <a:rPr lang="en-US" altLang="zh-TW" sz="3200" dirty="0">
                <a:latin typeface="Times New Roman" panose="02020603050405020304" pitchFamily="18" charset="0"/>
                <a:cs typeface="Times New Roman" panose="02020603050405020304" pitchFamily="18" charset="0"/>
              </a:rPr>
              <a:t>   infrared-excess, red shift, x rays</a:t>
            </a:r>
          </a:p>
          <a:p>
            <a:endParaRPr lang="en-US" altLang="zh-TW" sz="3200" dirty="0">
              <a:latin typeface="Times New Roman" panose="02020603050405020304" pitchFamily="18" charset="0"/>
              <a:cs typeface="Times New Roman" panose="02020603050405020304" pitchFamily="18" charset="0"/>
            </a:endParaRPr>
          </a:p>
          <a:p>
            <a:r>
              <a:rPr lang="en-US" altLang="zh-TW" sz="3200" dirty="0">
                <a:latin typeface="Times New Roman" panose="02020603050405020304" pitchFamily="18" charset="0"/>
                <a:cs typeface="Times New Roman" panose="02020603050405020304" pitchFamily="18" charset="0"/>
              </a:rPr>
              <a:t>Also useful (I use even more frequently) is </a:t>
            </a:r>
          </a:p>
          <a:p>
            <a:r>
              <a:rPr lang="en-US" altLang="zh-TW" sz="3200" dirty="0">
                <a:latin typeface="Times New Roman" panose="02020603050405020304" pitchFamily="18" charset="0"/>
                <a:cs typeface="Times New Roman" panose="02020603050405020304" pitchFamily="18" charset="0"/>
                <a:hlinkClick r:id="rId3"/>
              </a:rPr>
              <a:t>https://www.thesaurus.com/</a:t>
            </a:r>
            <a:r>
              <a:rPr lang="en-US" altLang="zh-TW" sz="3200" dirty="0">
                <a:latin typeface="Times New Roman" panose="02020603050405020304" pitchFamily="18" charset="0"/>
                <a:cs typeface="Times New Roman" panose="02020603050405020304" pitchFamily="18" charset="0"/>
              </a:rPr>
              <a:t> </a:t>
            </a:r>
            <a:endParaRPr lang="zh-TW" alt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956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775520" y="620688"/>
            <a:ext cx="7973533" cy="4730881"/>
          </a:xfrm>
          <a:prstGeom prst="rect">
            <a:avLst/>
          </a:prstGeom>
          <a:ln>
            <a:solidFill>
              <a:srgbClr val="7030A0"/>
            </a:solidFill>
          </a:ln>
        </p:spPr>
      </p:pic>
    </p:spTree>
    <p:extLst>
      <p:ext uri="{BB962C8B-B14F-4D97-AF65-F5344CB8AC3E}">
        <p14:creationId xmlns:p14="http://schemas.microsoft.com/office/powerpoint/2010/main" val="20026111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__183093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8208" y="186459"/>
            <a:ext cx="4002796"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9840416" y="3238597"/>
            <a:ext cx="2232248" cy="369332"/>
          </a:xfrm>
          <a:prstGeom prst="rect">
            <a:avLst/>
          </a:prstGeom>
          <a:noFill/>
        </p:spPr>
        <p:txBody>
          <a:bodyPr wrap="square" rtlCol="0">
            <a:spAutoFit/>
          </a:bodyPr>
          <a:lstStyle/>
          <a:p>
            <a:r>
              <a:rPr lang="en-US" altLang="zh-TW" dirty="0">
                <a:latin typeface="David" panose="020E0502060401010101" pitchFamily="34" charset="-79"/>
                <a:cs typeface="David" panose="020E0502060401010101" pitchFamily="34" charset="-79"/>
              </a:rPr>
              <a:t>“tuck-tuck” in India</a:t>
            </a:r>
            <a:endParaRPr lang="zh-TW" altLang="en-US" dirty="0">
              <a:latin typeface="David" panose="020E0502060401010101" pitchFamily="34" charset="-79"/>
              <a:cs typeface="David" panose="020E0502060401010101" pitchFamily="34" charset="-79"/>
            </a:endParaRPr>
          </a:p>
        </p:txBody>
      </p:sp>
      <p:pic>
        <p:nvPicPr>
          <p:cNvPr id="1030" name="Picture 6" descr="a tuck tuck taxi on a road in the city Chiang Mai in North Thailand.     Thailand, Chiang Mai, April, 201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2673" y="4005064"/>
            <a:ext cx="4075621" cy="2852936"/>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p:cNvSpPr txBox="1"/>
          <p:nvPr/>
        </p:nvSpPr>
        <p:spPr>
          <a:xfrm>
            <a:off x="9840416" y="6248320"/>
            <a:ext cx="2232248" cy="369332"/>
          </a:xfrm>
          <a:prstGeom prst="rect">
            <a:avLst/>
          </a:prstGeom>
          <a:noFill/>
        </p:spPr>
        <p:txBody>
          <a:bodyPr wrap="square" rtlCol="0">
            <a:spAutoFit/>
          </a:bodyPr>
          <a:lstStyle/>
          <a:p>
            <a:r>
              <a:rPr lang="en-US" altLang="zh-TW" dirty="0">
                <a:latin typeface="David" panose="020E0502060401010101" pitchFamily="34" charset="-79"/>
                <a:cs typeface="David" panose="020E0502060401010101" pitchFamily="34" charset="-79"/>
              </a:rPr>
              <a:t>“</a:t>
            </a:r>
            <a:r>
              <a:rPr lang="en-US" altLang="zh-TW" dirty="0" err="1">
                <a:latin typeface="David" panose="020E0502060401010101" pitchFamily="34" charset="-79"/>
                <a:cs typeface="David" panose="020E0502060401010101" pitchFamily="34" charset="-79"/>
              </a:rPr>
              <a:t>tuk-tuk</a:t>
            </a:r>
            <a:r>
              <a:rPr lang="en-US" altLang="zh-TW" dirty="0">
                <a:latin typeface="David" panose="020E0502060401010101" pitchFamily="34" charset="-79"/>
                <a:cs typeface="David" panose="020E0502060401010101" pitchFamily="34" charset="-79"/>
              </a:rPr>
              <a:t>” in Thailand</a:t>
            </a:r>
            <a:endParaRPr lang="zh-TW" altLang="en-US" dirty="0">
              <a:latin typeface="David" panose="020E0502060401010101" pitchFamily="34" charset="-79"/>
              <a:cs typeface="David" panose="020E0502060401010101" pitchFamily="34" charset="-79"/>
            </a:endParaRPr>
          </a:p>
        </p:txBody>
      </p:sp>
      <p:pic>
        <p:nvPicPr>
          <p:cNvPr id="1032" name="Picture 8" descr="https://upload.wikimedia.org/wikipedia/commons/thumb/4/42/HNL_Wiki_Wiki_Bus.jpg/1920px-HNL_Wiki_Wiki_Bu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344" y="2689475"/>
            <a:ext cx="5400600" cy="405045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5591944" y="2968258"/>
            <a:ext cx="2088232" cy="646331"/>
          </a:xfrm>
          <a:prstGeom prst="rect">
            <a:avLst/>
          </a:prstGeom>
          <a:noFill/>
        </p:spPr>
        <p:txBody>
          <a:bodyPr wrap="square" rtlCol="0">
            <a:spAutoFit/>
          </a:bodyPr>
          <a:lstStyle/>
          <a:p>
            <a:r>
              <a:rPr lang="en-US" altLang="zh-TW" dirty="0">
                <a:latin typeface="David" panose="020E0502060401010101" pitchFamily="34" charset="-79"/>
                <a:cs typeface="David" panose="020E0502060401010101" pitchFamily="34" charset="-79"/>
              </a:rPr>
              <a:t>“wiki </a:t>
            </a:r>
            <a:r>
              <a:rPr lang="en-US" altLang="zh-TW" dirty="0" err="1">
                <a:latin typeface="David" panose="020E0502060401010101" pitchFamily="34" charset="-79"/>
                <a:cs typeface="David" panose="020E0502060401010101" pitchFamily="34" charset="-79"/>
              </a:rPr>
              <a:t>wiki</a:t>
            </a:r>
            <a:r>
              <a:rPr lang="en-US" altLang="zh-TW" dirty="0">
                <a:latin typeface="David" panose="020E0502060401010101" pitchFamily="34" charset="-79"/>
                <a:cs typeface="David" panose="020E0502060401010101" pitchFamily="34" charset="-79"/>
              </a:rPr>
              <a:t>” shuttle at Honolulu airport</a:t>
            </a:r>
            <a:endParaRPr lang="zh-TW" altLang="en-US" dirty="0">
              <a:latin typeface="David" panose="020E0502060401010101" pitchFamily="34" charset="-79"/>
              <a:cs typeface="David" panose="020E0502060401010101" pitchFamily="34" charset="-79"/>
            </a:endParaRPr>
          </a:p>
        </p:txBody>
      </p:sp>
      <p:sp>
        <p:nvSpPr>
          <p:cNvPr id="9" name="文字方塊 8"/>
          <p:cNvSpPr txBox="1"/>
          <p:nvPr/>
        </p:nvSpPr>
        <p:spPr>
          <a:xfrm>
            <a:off x="443372" y="404664"/>
            <a:ext cx="7236804" cy="1754326"/>
          </a:xfrm>
          <a:prstGeom prst="rect">
            <a:avLst/>
          </a:prstGeom>
          <a:noFill/>
        </p:spPr>
        <p:txBody>
          <a:bodyPr wrap="square" rtlCol="0">
            <a:spAutoFit/>
          </a:bodyPr>
          <a:lstStyle/>
          <a:p>
            <a:r>
              <a:rPr lang="en-US" altLang="zh-TW" sz="3600" dirty="0">
                <a:latin typeface="Times New Roman" panose="02020603050405020304" pitchFamily="18" charset="0"/>
                <a:ea typeface="Cambria Math" panose="02040503050406030204" pitchFamily="18" charset="0"/>
                <a:cs typeface="Times New Roman" panose="02020603050405020304" pitchFamily="18" charset="0"/>
              </a:rPr>
              <a:t>Wikipedia (</a:t>
            </a:r>
            <a:r>
              <a:rPr lang="en-US" altLang="zh-TW" sz="3600" dirty="0" err="1">
                <a:latin typeface="Times New Roman" panose="02020603050405020304" pitchFamily="18" charset="0"/>
                <a:ea typeface="Cambria Math" panose="02040503050406030204" pitchFamily="18" charset="0"/>
                <a:cs typeface="Times New Roman" panose="02020603050405020304" pitchFamily="18" charset="0"/>
              </a:rPr>
              <a:t>wiki+encycropedia</a:t>
            </a:r>
            <a:r>
              <a:rPr lang="en-US" altLang="zh-TW" sz="3600" dirty="0">
                <a:latin typeface="Times New Roman" panose="02020603050405020304" pitchFamily="18" charset="0"/>
                <a:ea typeface="Cambria Math" panose="02040503050406030204" pitchFamily="18" charset="0"/>
                <a:cs typeface="Times New Roman" panose="02020603050405020304" pitchFamily="18" charset="0"/>
              </a:rPr>
              <a:t>) is OK if properly used as a portal to further knowledge.</a:t>
            </a:r>
            <a:endParaRPr lang="zh-TW"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1321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6" name="Rectangle 8"/>
          <p:cNvSpPr>
            <a:spLocks noGrp="1" noChangeArrowheads="1"/>
          </p:cNvSpPr>
          <p:nvPr>
            <p:ph type="title"/>
          </p:nvPr>
        </p:nvSpPr>
        <p:spPr>
          <a:xfrm>
            <a:off x="1837184" y="137011"/>
            <a:ext cx="8229600" cy="1008112"/>
          </a:xfrm>
        </p:spPr>
        <p:txBody>
          <a:bodyPr/>
          <a:lstStyle/>
          <a:p>
            <a:r>
              <a:rPr lang="en-US" altLang="zh-TW" sz="4000" b="1" dirty="0">
                <a:latin typeface="Modern No. 20" panose="02070704070505020303" pitchFamily="18" charset="0"/>
              </a:rPr>
              <a:t>In this course, we will learn how …</a:t>
            </a:r>
          </a:p>
        </p:txBody>
      </p:sp>
      <p:sp>
        <p:nvSpPr>
          <p:cNvPr id="2057" name="Rectangle 9"/>
          <p:cNvSpPr>
            <a:spLocks noGrp="1" noChangeArrowheads="1"/>
          </p:cNvSpPr>
          <p:nvPr>
            <p:ph type="body" idx="1"/>
          </p:nvPr>
        </p:nvSpPr>
        <p:spPr>
          <a:xfrm>
            <a:off x="551384" y="1628800"/>
            <a:ext cx="11161240" cy="4968552"/>
          </a:xfrm>
        </p:spPr>
        <p:txBody>
          <a:bodyPr/>
          <a:lstStyle/>
          <a:p>
            <a:pPr>
              <a:spcBef>
                <a:spcPts val="1200"/>
              </a:spcBef>
            </a:pPr>
            <a:r>
              <a:rPr lang="en-US" altLang="zh-TW" b="1" dirty="0">
                <a:latin typeface="Modern No. 20" panose="02070704070505020303" pitchFamily="18" charset="0"/>
              </a:rPr>
              <a:t>To Read</a:t>
            </a:r>
            <a:r>
              <a:rPr lang="en-US" altLang="zh-TW" dirty="0">
                <a:latin typeface="Modern No. 20" panose="02070704070505020303" pitchFamily="18" charset="0"/>
              </a:rPr>
              <a:t> </a:t>
            </a:r>
            <a:br>
              <a:rPr lang="en-US" altLang="zh-TW" dirty="0">
                <a:latin typeface="Modern No. 20" panose="02070704070505020303" pitchFamily="18" charset="0"/>
              </a:rPr>
            </a:br>
            <a:r>
              <a:rPr lang="en-US" altLang="zh-TW" dirty="0">
                <a:latin typeface="Modern No. 20" panose="02070704070505020303" pitchFamily="18" charset="0"/>
              </a:rPr>
              <a:t>   (astronomy) journal papers, news, …, anything</a:t>
            </a:r>
          </a:p>
          <a:p>
            <a:pPr>
              <a:spcBef>
                <a:spcPts val="1200"/>
              </a:spcBef>
            </a:pPr>
            <a:r>
              <a:rPr lang="en-US" altLang="zh-TW" b="1" dirty="0">
                <a:latin typeface="Modern No. 20" panose="02070704070505020303" pitchFamily="18" charset="0"/>
              </a:rPr>
              <a:t>To Present</a:t>
            </a:r>
            <a:r>
              <a:rPr lang="en-US" altLang="zh-TW" dirty="0">
                <a:latin typeface="Modern No. 20" panose="02070704070505020303" pitchFamily="18" charset="0"/>
              </a:rPr>
              <a:t/>
            </a:r>
            <a:br>
              <a:rPr lang="en-US" altLang="zh-TW" dirty="0">
                <a:latin typeface="Modern No. 20" panose="02070704070505020303" pitchFamily="18" charset="0"/>
              </a:rPr>
            </a:br>
            <a:r>
              <a:rPr lang="en-US" altLang="zh-TW" dirty="0">
                <a:latin typeface="Modern No. 20" panose="02070704070505020303" pitchFamily="18" charset="0"/>
              </a:rPr>
              <a:t>   how to deliver (what you want to show) a talk?  A poster? </a:t>
            </a:r>
          </a:p>
          <a:p>
            <a:pPr>
              <a:spcBef>
                <a:spcPts val="1200"/>
              </a:spcBef>
            </a:pPr>
            <a:r>
              <a:rPr lang="en-US" altLang="zh-TW" b="1" dirty="0">
                <a:latin typeface="Modern No. 20" panose="02070704070505020303" pitchFamily="18" charset="0"/>
              </a:rPr>
              <a:t>To Listen </a:t>
            </a:r>
            <a:br>
              <a:rPr lang="en-US" altLang="zh-TW" b="1" dirty="0">
                <a:latin typeface="Modern No. 20" panose="02070704070505020303" pitchFamily="18" charset="0"/>
              </a:rPr>
            </a:br>
            <a:r>
              <a:rPr lang="en-US" altLang="zh-TW" b="1" dirty="0">
                <a:latin typeface="Modern No. 20" panose="02070704070505020303" pitchFamily="18" charset="0"/>
              </a:rPr>
              <a:t>   </a:t>
            </a:r>
            <a:r>
              <a:rPr lang="en-US" altLang="zh-TW" dirty="0">
                <a:latin typeface="Modern No. 20" panose="02070704070505020303" pitchFamily="18" charset="0"/>
              </a:rPr>
              <a:t>how to be an audience</a:t>
            </a:r>
          </a:p>
          <a:p>
            <a:pPr>
              <a:spcBef>
                <a:spcPts val="1200"/>
              </a:spcBef>
            </a:pPr>
            <a:r>
              <a:rPr lang="en-US" altLang="zh-TW" b="1" dirty="0">
                <a:latin typeface="Modern No. 20" panose="02070704070505020303" pitchFamily="18" charset="0"/>
              </a:rPr>
              <a:t>To Write</a:t>
            </a:r>
            <a:br>
              <a:rPr lang="en-US" altLang="zh-TW" b="1" dirty="0">
                <a:latin typeface="Modern No. 20" panose="02070704070505020303" pitchFamily="18" charset="0"/>
              </a:rPr>
            </a:br>
            <a:r>
              <a:rPr lang="en-US" altLang="zh-TW" b="1" dirty="0">
                <a:latin typeface="Modern No. 20" panose="02070704070505020303" pitchFamily="18" charset="0"/>
              </a:rPr>
              <a:t> </a:t>
            </a:r>
            <a:r>
              <a:rPr lang="en-US" altLang="zh-TW" dirty="0">
                <a:latin typeface="Modern No. 20" panose="02070704070505020303" pitchFamily="18" charset="0"/>
              </a:rPr>
              <a:t>  a term paper, a conference proceedings paper, a journal paper</a:t>
            </a:r>
            <a:endParaRPr lang="en-US" altLang="zh-TW" b="1" dirty="0">
              <a:latin typeface="Modern No. 20" panose="02070704070505020303" pitchFamily="18" charset="0"/>
            </a:endParaRPr>
          </a:p>
        </p:txBody>
      </p:sp>
      <p:cxnSp>
        <p:nvCxnSpPr>
          <p:cNvPr id="3" name="直線接點 2"/>
          <p:cNvCxnSpPr/>
          <p:nvPr/>
        </p:nvCxnSpPr>
        <p:spPr>
          <a:xfrm>
            <a:off x="551384" y="1124744"/>
            <a:ext cx="10801200" cy="0"/>
          </a:xfrm>
          <a:prstGeom prst="line">
            <a:avLst/>
          </a:prstGeom>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7368" y="260648"/>
            <a:ext cx="11449272" cy="6192688"/>
          </a:xfrm>
        </p:spPr>
        <p:txBody>
          <a:bodyPr/>
          <a:lstStyle/>
          <a:p>
            <a:pPr marL="0" indent="0">
              <a:lnSpc>
                <a:spcPct val="90000"/>
              </a:lnSpc>
              <a:spcBef>
                <a:spcPts val="0"/>
              </a:spcBef>
              <a:spcAft>
                <a:spcPts val="1200"/>
              </a:spcAft>
              <a:buNone/>
            </a:pPr>
            <a:r>
              <a:rPr lang="en-US" altLang="zh-TW" dirty="0">
                <a:latin typeface="Times New Roman" panose="02020603050405020304" pitchFamily="18" charset="0"/>
                <a:cs typeface="Times New Roman" panose="02020603050405020304" pitchFamily="18" charset="0"/>
              </a:rPr>
              <a:t>This is a workshop course in which you will learn about presenting your research results in a poster, a seminar, or in a journal paper.  </a:t>
            </a:r>
          </a:p>
          <a:p>
            <a:pPr marL="0" indent="0">
              <a:lnSpc>
                <a:spcPct val="90000"/>
              </a:lnSpc>
              <a:spcBef>
                <a:spcPts val="0"/>
              </a:spcBef>
              <a:spcAft>
                <a:spcPts val="1200"/>
              </a:spcAft>
              <a:buNone/>
            </a:pPr>
            <a:r>
              <a:rPr lang="en-US" altLang="zh-TW" dirty="0">
                <a:latin typeface="Times New Roman" panose="02020603050405020304" pitchFamily="18" charset="0"/>
                <a:cs typeface="Times New Roman" panose="02020603050405020304" pitchFamily="18" charset="0"/>
              </a:rPr>
              <a:t>We will review the journals in astronomy and astrophysics, and discuss the practicality of submitting a paper to these journals, first by reading some of the papers already published (the good and the bad), then by writing a short one of your own.  </a:t>
            </a:r>
          </a:p>
          <a:p>
            <a:pPr marL="0" indent="0">
              <a:lnSpc>
                <a:spcPct val="90000"/>
              </a:lnSpc>
              <a:spcBef>
                <a:spcPts val="0"/>
              </a:spcBef>
              <a:spcAft>
                <a:spcPts val="1200"/>
              </a:spcAft>
              <a:buNone/>
            </a:pPr>
            <a:r>
              <a:rPr lang="en-US" altLang="zh-TW" dirty="0">
                <a:latin typeface="Times New Roman" panose="02020603050405020304" pitchFamily="18" charset="0"/>
                <a:cs typeface="Times New Roman" panose="02020603050405020304" pitchFamily="18" charset="0"/>
              </a:rPr>
              <a:t>You will be exposed to a variety of tools to help compose an assay, and develop the skills to come up with a writing plan, starting from the paper “skeleton” and branching out to sections, subsections, paragraphs, to sentences.  </a:t>
            </a:r>
          </a:p>
          <a:p>
            <a:pPr marL="0" indent="0">
              <a:lnSpc>
                <a:spcPct val="90000"/>
              </a:lnSpc>
              <a:spcBef>
                <a:spcPts val="0"/>
              </a:spcBef>
              <a:spcAft>
                <a:spcPts val="1200"/>
              </a:spcAft>
              <a:buNone/>
            </a:pPr>
            <a:r>
              <a:rPr lang="en-US" altLang="zh-TW" dirty="0">
                <a:latin typeface="Times New Roman" panose="02020603050405020304" pitchFamily="18" charset="0"/>
                <a:cs typeface="Times New Roman" panose="02020603050405020304" pitchFamily="18" charset="0"/>
              </a:rPr>
              <a:t>This is not a language course, therefore a good command of language (English) is a prerequisite.  I will lecture.  But you should do much of the work by excessive reading and writing.  </a:t>
            </a:r>
            <a:endParaRPr lang="zh-TW"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1960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txBox="1">
            <a:spLocks/>
          </p:cNvSpPr>
          <p:nvPr/>
        </p:nvSpPr>
        <p:spPr>
          <a:xfrm>
            <a:off x="335360" y="332656"/>
            <a:ext cx="11449272" cy="6408712"/>
          </a:xfrm>
          <a:prstGeom prst="rect">
            <a:avLst/>
          </a:prstGeom>
        </p:spPr>
        <p:txBody>
          <a:bodyPr/>
          <a:lst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There is no point sitting in the class.  You do not learn (much) by listening.</a:t>
            </a: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You improve by doing, that is, by writing.</a:t>
            </a: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Scientific writing is English writing.  </a:t>
            </a: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If you cannot write well in your own language, you most likely cannot write well in English.  </a:t>
            </a:r>
            <a:br>
              <a:rPr lang="en-US" altLang="zh-TW" kern="0" dirty="0">
                <a:latin typeface="Book Antiqua" panose="02040602050305030304" pitchFamily="18" charset="0"/>
                <a:ea typeface="Cambria Math" panose="02040503050406030204" pitchFamily="18" charset="0"/>
                <a:cs typeface="Times New Roman" panose="02020603050405020304" pitchFamily="18" charset="0"/>
              </a:rPr>
            </a:b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   </a:t>
            </a:r>
            <a:r>
              <a:rPr lang="en-US" altLang="zh-TW" sz="2800" i="1" kern="0" dirty="0">
                <a:latin typeface="Book Antiqua" panose="02040602050305030304" pitchFamily="18" charset="0"/>
                <a:ea typeface="Cambria Math" panose="02040503050406030204" pitchFamily="18" charset="0"/>
                <a:cs typeface="Times New Roman" panose="02020603050405020304" pitchFamily="18" charset="0"/>
              </a:rPr>
              <a:t>(Try to compose an email to inform others about this class.)</a:t>
            </a:r>
            <a:endParaRPr lang="zh-TW" altLang="en-US" sz="2800" i="1" kern="0" dirty="0">
              <a:latin typeface="Book Antiqua" panose="02040602050305030304" pitchFamily="18" charset="0"/>
              <a:cs typeface="Times New Roman" panose="02020603050405020304" pitchFamily="18" charset="0"/>
            </a:endParaRP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Nothing trumps good scientific results to write about.</a:t>
            </a: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Scientific writing is easier, because of the often restrict format (and language). </a:t>
            </a:r>
            <a:r>
              <a:rPr lang="en-US" altLang="zh-TW" sz="2800" i="1" kern="0" dirty="0">
                <a:latin typeface="Book Antiqua" panose="02040602050305030304" pitchFamily="18" charset="0"/>
                <a:ea typeface="Cambria Math" panose="02040503050406030204" pitchFamily="18" charset="0"/>
                <a:cs typeface="Times New Roman" panose="02020603050405020304" pitchFamily="18" charset="0"/>
              </a:rPr>
              <a:t>Easier than what?</a:t>
            </a:r>
          </a:p>
          <a:p>
            <a:pPr>
              <a:lnSpc>
                <a:spcPct val="90000"/>
              </a:lnSpc>
              <a:spcBef>
                <a:spcPts val="0"/>
              </a:spcBef>
              <a:spcAft>
                <a:spcPts val="1200"/>
              </a:spcAft>
            </a:pPr>
            <a:r>
              <a:rPr lang="en-US" altLang="zh-TW" kern="0" dirty="0">
                <a:latin typeface="Book Antiqua" panose="02040602050305030304" pitchFamily="18" charset="0"/>
                <a:ea typeface="Cambria Math" panose="02040503050406030204" pitchFamily="18" charset="0"/>
                <a:cs typeface="Times New Roman" panose="02020603050405020304" pitchFamily="18" charset="0"/>
              </a:rPr>
              <a:t>Grammatical and spelling errors, stylish glitches, vs styles (author, nationality/culture, publisher … </a:t>
            </a:r>
            <a:r>
              <a:rPr lang="en-US" altLang="zh-TW" sz="2800" i="1" kern="0" dirty="0">
                <a:latin typeface="Book Antiqua" panose="02040602050305030304" pitchFamily="18" charset="0"/>
                <a:ea typeface="Cambria Math" panose="02040503050406030204" pitchFamily="18" charset="0"/>
                <a:cs typeface="Times New Roman" panose="02020603050405020304" pitchFamily="18" charset="0"/>
              </a:rPr>
              <a:t>Be a seasoned writer</a:t>
            </a:r>
          </a:p>
        </p:txBody>
      </p:sp>
    </p:spTree>
    <p:extLst>
      <p:ext uri="{BB962C8B-B14F-4D97-AF65-F5344CB8AC3E}">
        <p14:creationId xmlns:p14="http://schemas.microsoft.com/office/powerpoint/2010/main" val="282944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07368" y="620688"/>
            <a:ext cx="11161240" cy="5472608"/>
          </a:xfrm>
        </p:spPr>
        <p:txBody>
          <a:bodyPr/>
          <a:lstStyle/>
          <a:p>
            <a:pPr marL="0" indent="0">
              <a:buNone/>
            </a:pPr>
            <a:r>
              <a:rPr lang="en-US" altLang="zh-TW" dirty="0">
                <a:latin typeface="LM Roman 9" panose="00000500000000000000" pitchFamily="50" charset="0"/>
              </a:rPr>
              <a:t>- How to be an effective reader and an audience </a:t>
            </a:r>
            <a:endParaRPr lang="zh-TW" altLang="zh-TW" dirty="0">
              <a:latin typeface="LM Roman 9" panose="00000500000000000000" pitchFamily="50" charset="0"/>
            </a:endParaRPr>
          </a:p>
          <a:p>
            <a:pPr marL="0" indent="0">
              <a:buNone/>
            </a:pPr>
            <a:r>
              <a:rPr lang="en-US" altLang="zh-TW" dirty="0">
                <a:latin typeface="LM Roman 9" panose="00000500000000000000" pitchFamily="50" charset="0"/>
              </a:rPr>
              <a:t>- Good practices to make a presentation</a:t>
            </a:r>
            <a:endParaRPr lang="zh-TW" altLang="zh-TW" dirty="0">
              <a:latin typeface="LM Roman 9" panose="00000500000000000000" pitchFamily="50" charset="0"/>
            </a:endParaRPr>
          </a:p>
          <a:p>
            <a:pPr marL="0" indent="0">
              <a:buNone/>
            </a:pPr>
            <a:r>
              <a:rPr lang="en-US" altLang="zh-TW" dirty="0">
                <a:latin typeface="LM Roman 9" panose="00000500000000000000" pitchFamily="50" charset="0"/>
              </a:rPr>
              <a:t>- Journals in astronomy and astrophysics</a:t>
            </a:r>
            <a:endParaRPr lang="zh-TW" altLang="zh-TW" dirty="0">
              <a:latin typeface="LM Roman 9" panose="00000500000000000000" pitchFamily="50" charset="0"/>
            </a:endParaRPr>
          </a:p>
          <a:p>
            <a:pPr marL="0" indent="0">
              <a:buNone/>
            </a:pPr>
            <a:r>
              <a:rPr lang="en-US" altLang="zh-TW" dirty="0">
                <a:latin typeface="LM Roman 9" panose="00000500000000000000" pitchFamily="50" charset="0"/>
              </a:rPr>
              <a:t>- Paper structure: the writing plan</a:t>
            </a:r>
            <a:endParaRPr lang="zh-TW" altLang="zh-TW" dirty="0">
              <a:latin typeface="LM Roman 9" panose="00000500000000000000" pitchFamily="50" charset="0"/>
            </a:endParaRPr>
          </a:p>
          <a:p>
            <a:pPr marL="400050" lvl="1" indent="0">
              <a:buNone/>
            </a:pPr>
            <a:r>
              <a:rPr lang="en-US" altLang="zh-TW" dirty="0">
                <a:latin typeface="LM Roman 9" panose="00000500000000000000" pitchFamily="50" charset="0"/>
              </a:rPr>
              <a:t>+ Title and abstract</a:t>
            </a:r>
            <a:endParaRPr lang="zh-TW" altLang="zh-TW" dirty="0">
              <a:latin typeface="LM Roman 9" panose="00000500000000000000" pitchFamily="50" charset="0"/>
            </a:endParaRPr>
          </a:p>
          <a:p>
            <a:pPr marL="400050" lvl="1" indent="0">
              <a:buNone/>
            </a:pPr>
            <a:r>
              <a:rPr lang="en-US" altLang="zh-TW" dirty="0">
                <a:latin typeface="LM Roman 9" panose="00000500000000000000" pitchFamily="50" charset="0"/>
              </a:rPr>
              <a:t>+ Section and subsection headings</a:t>
            </a:r>
            <a:endParaRPr lang="zh-TW" altLang="zh-TW" dirty="0">
              <a:latin typeface="LM Roman 9" panose="00000500000000000000" pitchFamily="50" charset="0"/>
            </a:endParaRPr>
          </a:p>
          <a:p>
            <a:pPr marL="400050" lvl="1" indent="0">
              <a:buNone/>
            </a:pPr>
            <a:r>
              <a:rPr lang="en-US" altLang="zh-TW" dirty="0">
                <a:latin typeface="LM Roman 9" panose="00000500000000000000" pitchFamily="50" charset="0"/>
              </a:rPr>
              <a:t>+ Introduction</a:t>
            </a:r>
            <a:endParaRPr lang="zh-TW" altLang="zh-TW" dirty="0">
              <a:latin typeface="LM Roman 9" panose="00000500000000000000" pitchFamily="50" charset="0"/>
            </a:endParaRPr>
          </a:p>
          <a:p>
            <a:pPr marL="400050" lvl="1" indent="0">
              <a:buNone/>
            </a:pPr>
            <a:r>
              <a:rPr lang="en-US" altLang="zh-TW" dirty="0">
                <a:latin typeface="LM Roman 9" panose="00000500000000000000" pitchFamily="50" charset="0"/>
              </a:rPr>
              <a:t>+ Figures and tables</a:t>
            </a:r>
            <a:endParaRPr lang="zh-TW" altLang="zh-TW" dirty="0">
              <a:latin typeface="LM Roman 9" panose="00000500000000000000" pitchFamily="50" charset="0"/>
            </a:endParaRPr>
          </a:p>
          <a:p>
            <a:pPr marL="400050" lvl="1" indent="0">
              <a:buNone/>
            </a:pPr>
            <a:r>
              <a:rPr lang="en-US" altLang="zh-TW" dirty="0">
                <a:latin typeface="LM Roman 9" panose="00000500000000000000" pitchFamily="50" charset="0"/>
              </a:rPr>
              <a:t>+ Conclusions</a:t>
            </a:r>
            <a:endParaRPr lang="zh-TW" altLang="zh-TW" dirty="0">
              <a:latin typeface="LM Roman 9" panose="00000500000000000000" pitchFamily="50" charset="0"/>
            </a:endParaRPr>
          </a:p>
          <a:p>
            <a:endParaRPr lang="zh-TW" altLang="en-US" dirty="0">
              <a:latin typeface="LM Roman 9" panose="00000500000000000000" pitchFamily="50" charset="0"/>
            </a:endParaRPr>
          </a:p>
        </p:txBody>
      </p:sp>
    </p:spTree>
    <p:extLst>
      <p:ext uri="{BB962C8B-B14F-4D97-AF65-F5344CB8AC3E}">
        <p14:creationId xmlns:p14="http://schemas.microsoft.com/office/powerpoint/2010/main" val="210093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na.ssl-images-amazon.com/images/I/41Bxqh3WyiL._SX248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3912" y="276726"/>
            <a:ext cx="4283601" cy="63739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mages-na.ssl-images-amazon.com/images/I/410VWm455-L._SX336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384" y="256185"/>
            <a:ext cx="4320480" cy="6378461"/>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9696400" y="5661248"/>
            <a:ext cx="2160240" cy="646331"/>
          </a:xfrm>
          <a:prstGeom prst="rect">
            <a:avLst/>
          </a:prstGeom>
          <a:noFill/>
        </p:spPr>
        <p:txBody>
          <a:bodyPr wrap="square" rtlCol="0">
            <a:spAutoFit/>
          </a:bodyPr>
          <a:lstStyle/>
          <a:p>
            <a:r>
              <a:rPr lang="en-US" altLang="zh-TW" dirty="0">
                <a:latin typeface="Cambria Math" panose="02040503050406030204" pitchFamily="18" charset="0"/>
                <a:ea typeface="Cambria Math" panose="02040503050406030204" pitchFamily="18" charset="0"/>
              </a:rPr>
              <a:t>Available NCU/LIB  eBook</a:t>
            </a:r>
            <a:endParaRPr lang="zh-TW" altLang="en-US" dirty="0">
              <a:latin typeface="Cambria Math" panose="02040503050406030204" pitchFamily="18" charset="0"/>
            </a:endParaRPr>
          </a:p>
        </p:txBody>
      </p:sp>
    </p:spTree>
    <p:extLst>
      <p:ext uri="{BB962C8B-B14F-4D97-AF65-F5344CB8AC3E}">
        <p14:creationId xmlns:p14="http://schemas.microsoft.com/office/powerpoint/2010/main" val="2945901474"/>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9352</TotalTime>
  <Words>1183</Words>
  <Application>Microsoft Office PowerPoint</Application>
  <PresentationFormat>寬螢幕</PresentationFormat>
  <Paragraphs>128</Paragraphs>
  <Slides>40</Slides>
  <Notes>0</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40</vt:i4>
      </vt:variant>
    </vt:vector>
  </HeadingPairs>
  <TitlesOfParts>
    <vt:vector size="59" baseType="lpstr">
      <vt:lpstr>超世紀粗仿宋</vt:lpstr>
      <vt:lpstr>新細明體</vt:lpstr>
      <vt:lpstr>Arial</vt:lpstr>
      <vt:lpstr>Bell MT</vt:lpstr>
      <vt:lpstr>Book Antiqua</vt:lpstr>
      <vt:lpstr>Calibri</vt:lpstr>
      <vt:lpstr>Calisto MT</vt:lpstr>
      <vt:lpstr>Cambria Math</vt:lpstr>
      <vt:lpstr>Courier New</vt:lpstr>
      <vt:lpstr>David</vt:lpstr>
      <vt:lpstr>Goudy Old Style</vt:lpstr>
      <vt:lpstr>LM Roman 9</vt:lpstr>
      <vt:lpstr>LM Roman Demi 10</vt:lpstr>
      <vt:lpstr>LM Roman Slanted 9</vt:lpstr>
      <vt:lpstr>Modern No. 20</vt:lpstr>
      <vt:lpstr>Times New Roman</vt:lpstr>
      <vt:lpstr>Wingdings</vt:lpstr>
      <vt:lpstr>Wingdings 3</vt:lpstr>
      <vt:lpstr>預設簡報設計</vt:lpstr>
      <vt:lpstr>PowerPoint 簡報</vt:lpstr>
      <vt:lpstr>PowerPoint 簡報</vt:lpstr>
      <vt:lpstr>PowerPoint 簡報</vt:lpstr>
      <vt:lpstr>PowerPoint 簡報</vt:lpstr>
      <vt:lpstr>In this course, we will learn how …</vt:lpstr>
      <vt:lpstr>PowerPoint 簡報</vt:lpstr>
      <vt:lpstr>PowerPoint 簡報</vt:lpstr>
      <vt:lpstr>PowerPoint 簡報</vt:lpstr>
      <vt:lpstr>PowerPoint 簡報</vt:lpstr>
      <vt:lpstr>PowerPoint 簡報</vt:lpstr>
      <vt:lpstr>PowerPoint 簡報</vt:lpstr>
      <vt:lpstr>PowerPoint 簡報</vt:lpstr>
      <vt:lpstr>Tools of the Trade</vt:lpstr>
      <vt:lpstr>PowerPoint 簡報</vt:lpstr>
      <vt:lpstr>PowerPoint 簡報</vt:lpstr>
      <vt:lpstr>PowerPoint 簡報</vt:lpstr>
      <vt:lpstr>PowerPoint 簡報</vt:lpstr>
      <vt:lpstr>Tools of the Trade (cont.)</vt:lpstr>
      <vt:lpstr>Palomar Observatory Sky Survey (POSS)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IRLAB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WChen</dc:creator>
  <cp:lastModifiedBy>User</cp:lastModifiedBy>
  <cp:revision>197</cp:revision>
  <cp:lastPrinted>2021-09-22T04:53:19Z</cp:lastPrinted>
  <dcterms:created xsi:type="dcterms:W3CDTF">2005-04-25T06:38:12Z</dcterms:created>
  <dcterms:modified xsi:type="dcterms:W3CDTF">2024-03-12T01:11:04Z</dcterms:modified>
</cp:coreProperties>
</file>