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2" r:id="rId4"/>
    <p:sldId id="266" r:id="rId5"/>
    <p:sldId id="267" r:id="rId6"/>
    <p:sldId id="284" r:id="rId7"/>
    <p:sldId id="285" r:id="rId8"/>
    <p:sldId id="257" r:id="rId9"/>
    <p:sldId id="260" r:id="rId10"/>
    <p:sldId id="283" r:id="rId11"/>
    <p:sldId id="286" r:id="rId12"/>
    <p:sldId id="287" r:id="rId13"/>
    <p:sldId id="261" r:id="rId14"/>
    <p:sldId id="265" r:id="rId15"/>
    <p:sldId id="263" r:id="rId16"/>
    <p:sldId id="264" r:id="rId17"/>
    <p:sldId id="289" r:id="rId18"/>
    <p:sldId id="290" r:id="rId19"/>
    <p:sldId id="295" r:id="rId20"/>
    <p:sldId id="297" r:id="rId21"/>
    <p:sldId id="298" r:id="rId22"/>
    <p:sldId id="288" r:id="rId23"/>
    <p:sldId id="271" r:id="rId24"/>
    <p:sldId id="299" r:id="rId25"/>
    <p:sldId id="268" r:id="rId26"/>
    <p:sldId id="269" r:id="rId27"/>
    <p:sldId id="270" r:id="rId28"/>
    <p:sldId id="273" r:id="rId29"/>
    <p:sldId id="274" r:id="rId30"/>
    <p:sldId id="275" r:id="rId31"/>
    <p:sldId id="276" r:id="rId32"/>
    <p:sldId id="279" r:id="rId33"/>
    <p:sldId id="280" r:id="rId34"/>
    <p:sldId id="281" r:id="rId35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3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14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94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7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03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72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39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5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28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98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83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4294-0230-4AD7-A3BB-426B0371753F}" type="datetimeFigureOut">
              <a:rPr lang="zh-TW" altLang="en-US" smtClean="0"/>
              <a:t>2024/3/12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6614-928D-43AF-B031-6B71A3F38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7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tools.aas.org/aastex/aassymbols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leaf.com/project" TargetMode="External"/><Relationship Id="rId2" Type="http://schemas.openxmlformats.org/officeDocument/2006/relationships/hyperlink" Target="https://www.latex-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LaTeX" TargetMode="External"/><Relationship Id="rId4" Type="http://schemas.openxmlformats.org/officeDocument/2006/relationships/hyperlink" Target="https://en.wikipedia.org/wiki/LaTe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as.org/aastexguide/#table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tools.aas.org/LATEX/make-latex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obetter.com/blog/2013/09/13/how-to-make-awesome-latex-tabl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.stackexchange.com/questions/245086/align-numbers-on-decimal-point-in-tabular-except-for-the-column-title?rq=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ary.com/browse/prefix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latex/templates/ncu-master-slash-phd-thesis-template/ykpprbmqrdfp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nda.org/for-authors/latex-issues/typograph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as.org/aastexguide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LM Roman Demi 10" panose="00000700000000000000" pitchFamily="50" charset="0"/>
                <a:cs typeface="Times New Roman" panose="02020603050405020304" pitchFamily="18" charset="0"/>
              </a:rPr>
              <a:t>Typesetting </a:t>
            </a:r>
            <a:br>
              <a:rPr lang="en-US" altLang="zh-TW" dirty="0" smtClean="0">
                <a:latin typeface="LM Roman Demi 10" panose="00000700000000000000" pitchFamily="50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LM Roman Demi 10" panose="00000700000000000000" pitchFamily="50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 smtClean="0">
                <a:latin typeface="LM Roman Demi 10" panose="00000700000000000000" pitchFamily="50" charset="0"/>
                <a:cs typeface="Times New Roman" panose="02020603050405020304" pitchFamily="18" charset="0"/>
              </a:rPr>
              <a:t>TeX</a:t>
            </a:r>
            <a:r>
              <a:rPr lang="en-US" altLang="zh-TW" dirty="0" smtClean="0">
                <a:latin typeface="LM Roman Demi 10" panose="00000700000000000000" pitchFamily="50" charset="0"/>
                <a:cs typeface="Times New Roman" panose="02020603050405020304" pitchFamily="18" charset="0"/>
              </a:rPr>
              <a:t> and </a:t>
            </a:r>
            <a:r>
              <a:rPr lang="en-US" altLang="zh-TW" dirty="0" err="1" smtClean="0">
                <a:latin typeface="LM Roman Demi 10" panose="00000700000000000000" pitchFamily="50" charset="0"/>
                <a:cs typeface="Times New Roman" panose="02020603050405020304" pitchFamily="18" charset="0"/>
              </a:rPr>
              <a:t>LaTeX</a:t>
            </a:r>
            <a:r>
              <a:rPr lang="en-US" altLang="zh-TW" dirty="0" smtClean="0">
                <a:latin typeface="LM Roman Demi 10" panose="00000700000000000000" pitchFamily="50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LM Roman Demi 10" panose="000007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0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1746" y="387928"/>
            <a:ext cx="9956799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\</a:t>
            </a:r>
            <a:r>
              <a:rPr lang="en-US" altLang="zh-TW" sz="2400" dirty="0" err="1">
                <a:latin typeface="Palatino Linotype" panose="02040502050505030304" pitchFamily="18" charset="0"/>
                <a:cs typeface="Calibri Light" panose="020F0302020204030204" pitchFamily="34" charset="0"/>
              </a:rPr>
              <a:t>documentclass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[12pt,modern]{aastex631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}</a:t>
            </a:r>
          </a:p>
          <a:p>
            <a:endParaRPr lang="en-US" altLang="zh-TW" sz="2400" dirty="0">
              <a:latin typeface="Palatino Linotype" panose="02040502050505030304" pitchFamily="18" charset="0"/>
              <a:cs typeface="Calibri Light" panose="020F0302020204030204" pitchFamily="34" charset="0"/>
            </a:endParaRPr>
          </a:p>
          <a:p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\begin{document}</a:t>
            </a:r>
          </a:p>
          <a:p>
            <a:endParaRPr lang="en-US" altLang="zh-TW" sz="2400" dirty="0">
              <a:latin typeface="Palatino Linotype" panose="02040502050505030304" pitchFamily="18" charset="0"/>
              <a:cs typeface="Calibri Light" panose="020F0302020204030204" pitchFamily="34" charset="0"/>
            </a:endParaRPr>
          </a:p>
          <a:p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\title{</a:t>
            </a:r>
          </a:p>
          <a:p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             Simultaneous 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Detection of Optical Flares of the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/>
            </a:r>
            <a:b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</a:b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               Magnetically 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Active M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Dwarf 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Wolf\,359       </a:t>
            </a:r>
            <a:endParaRPr lang="en-US" altLang="zh-TW" sz="2400" dirty="0" smtClean="0">
              <a:latin typeface="Palatino Linotype" panose="02040502050505030304" pitchFamily="18" charset="0"/>
              <a:cs typeface="Calibri Light" panose="020F0302020204030204" pitchFamily="34" charset="0"/>
            </a:endParaRPr>
          </a:p>
          <a:p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         }</a:t>
            </a:r>
          </a:p>
          <a:p>
            <a:endParaRPr lang="en-US" altLang="zh-TW" sz="2400" dirty="0">
              <a:latin typeface="Palatino Linotype" panose="02040502050505030304" pitchFamily="18" charset="0"/>
              <a:cs typeface="Calibri Light" panose="020F0302020204030204" pitchFamily="34" charset="0"/>
            </a:endParaRPr>
          </a:p>
          <a:p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\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author[0000-0003-0262-272X]{Wen-Ping Chen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}</a:t>
            </a:r>
          </a:p>
          <a:p>
            <a:endParaRPr lang="en-US" altLang="zh-TW" sz="2400" dirty="0" smtClean="0">
              <a:latin typeface="Palatino Linotype" panose="02040502050505030304" pitchFamily="18" charset="0"/>
              <a:cs typeface="Calibri Light" panose="020F0302020204030204" pitchFamily="34" charset="0"/>
            </a:endParaRPr>
          </a:p>
          <a:p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\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affiliation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{</a:t>
            </a:r>
          </a:p>
          <a:p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     Graduate 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Institute of Astronomy,   National Central University,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/>
            </a:r>
            <a:b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</a:b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          300 </a:t>
            </a:r>
            <a:r>
              <a:rPr lang="en-US" altLang="zh-TW" sz="2400" dirty="0" err="1">
                <a:latin typeface="Palatino Linotype" panose="02040502050505030304" pitchFamily="18" charset="0"/>
                <a:cs typeface="Calibri Light" panose="020F0302020204030204" pitchFamily="34" charset="0"/>
              </a:rPr>
              <a:t>Zhongda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 Road, Zhongli,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Taoyuan </a:t>
            </a:r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32001,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Taiwan</a:t>
            </a:r>
          </a:p>
          <a:p>
            <a:r>
              <a:rPr lang="en-US" altLang="zh-TW" sz="2400" dirty="0">
                <a:latin typeface="Palatino Linotype" panose="02040502050505030304" pitchFamily="18" charset="0"/>
                <a:cs typeface="Calibri Light" panose="020F0302020204030204" pitchFamily="34" charset="0"/>
              </a:rPr>
              <a:t> </a:t>
            </a:r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                   }</a:t>
            </a:r>
          </a:p>
          <a:p>
            <a:endParaRPr lang="en-US" altLang="zh-TW" sz="2400" dirty="0">
              <a:latin typeface="Palatino Linotype" panose="02040502050505030304" pitchFamily="18" charset="0"/>
              <a:cs typeface="Calibri Light" panose="020F0302020204030204" pitchFamily="34" charset="0"/>
            </a:endParaRPr>
          </a:p>
          <a:p>
            <a:r>
              <a:rPr lang="en-US" altLang="zh-TW" sz="2400" dirty="0" smtClean="0">
                <a:latin typeface="Palatino Linotype" panose="02040502050505030304" pitchFamily="18" charset="0"/>
                <a:cs typeface="Calibri Light" panose="020F0302020204030204" pitchFamily="34" charset="0"/>
              </a:rPr>
              <a:t>\end{document}</a:t>
            </a:r>
          </a:p>
        </p:txBody>
      </p:sp>
    </p:spTree>
    <p:extLst>
      <p:ext uri="{BB962C8B-B14F-4D97-AF65-F5344CB8AC3E}">
        <p14:creationId xmlns:p14="http://schemas.microsoft.com/office/powerpoint/2010/main" val="31013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265048"/>
            <a:ext cx="7547956" cy="64529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43322" y="6155455"/>
            <a:ext cx="6937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https://authortools.aas.org/aastex/aassymbols.pdf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7" y="229899"/>
            <a:ext cx="10877110" cy="64889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1228" y="1502979"/>
            <a:ext cx="609600" cy="59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0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04" y="1331440"/>
            <a:ext cx="8905749" cy="485352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2510" y="386254"/>
            <a:ext cx="403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 smtClean="0">
                <a:solidFill>
                  <a:srgbClr val="3333FF"/>
                </a:solidFill>
                <a:latin typeface="Bodoni MT Black" panose="02070A03080606020203" pitchFamily="18" charset="0"/>
              </a:rPr>
              <a:t>natbib</a:t>
            </a:r>
            <a:endParaRPr lang="zh-TW" altLang="en-US" sz="3600" dirty="0">
              <a:solidFill>
                <a:srgbClr val="3333FF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26" y="594476"/>
            <a:ext cx="8999776" cy="1302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" y="2723607"/>
            <a:ext cx="11048233" cy="39648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V="1">
            <a:off x="2232561" y="5723906"/>
            <a:ext cx="8395855" cy="23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480286" y="6066313"/>
            <a:ext cx="455392" cy="1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239491" y="6483927"/>
            <a:ext cx="5474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50" y="1180565"/>
            <a:ext cx="10996664" cy="41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06799"/>
            <a:ext cx="10410189" cy="66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9288" y="378163"/>
            <a:ext cx="760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the references with 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3" y="1231841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41" y="70473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8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" y="84871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2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057" y="505709"/>
            <a:ext cx="11198629" cy="57722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36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LaTex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(from </a:t>
            </a:r>
            <a:r>
              <a:rPr lang="en-US" altLang="zh-TW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Tex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document preparation system (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typesetting)</a:t>
            </a:r>
            <a:b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https://www.latex-project.org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/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across platforms, e.g., Linux, Mac OS X, Windows, …</a:t>
            </a:r>
          </a:p>
          <a:p>
            <a:pPr>
              <a:buFontTx/>
              <a:buChar char="-"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particularly useful for input math and special symbols</a:t>
            </a:r>
          </a:p>
          <a:p>
            <a:pPr>
              <a:buFontTx/>
              <a:buChar char="-"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commonly used by astronomers, and adopted by almost every astronomy journal</a:t>
            </a:r>
          </a:p>
          <a:p>
            <a:pPr>
              <a:buFontTx/>
              <a:buChar char="-"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 license fees</a:t>
            </a:r>
          </a:p>
          <a:p>
            <a:pPr>
              <a:buFontTx/>
              <a:buChar char="-"/>
            </a:pPr>
            <a:r>
              <a:rPr lang="en-US" altLang="zh-TW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Github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feedback/group developments</a:t>
            </a:r>
          </a:p>
          <a:p>
            <a:pPr>
              <a:buFontTx/>
              <a:buChar char="-"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Numerous online tutorials</a:t>
            </a:r>
          </a:p>
          <a:p>
            <a:pPr marL="0" indent="0">
              <a:buNone/>
            </a:pPr>
            <a:endParaRPr lang="en-US" altLang="zh-TW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Online ‘</a:t>
            </a:r>
            <a:r>
              <a:rPr lang="en-US" altLang="zh-TW" sz="3600" b="1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overleaf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’ interface (collaborative/group writing)</a:t>
            </a:r>
          </a:p>
          <a:p>
            <a:pPr marL="0" indent="0">
              <a:buNone/>
            </a:pP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https://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www.overleaf.com/project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Sign up your account today.  ‘Hand in’ (submit) your homework with it.</a:t>
            </a:r>
          </a:p>
        </p:txBody>
      </p:sp>
      <p:sp>
        <p:nvSpPr>
          <p:cNvPr id="4" name="矩形 3"/>
          <p:cNvSpPr/>
          <p:nvPr/>
        </p:nvSpPr>
        <p:spPr>
          <a:xfrm>
            <a:off x="6862021" y="3160980"/>
            <a:ext cx="5178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Cambria Math" panose="02040503050406030204" pitchFamily="18" charset="0"/>
                <a:hlinkClick r:id="rId4"/>
              </a:rPr>
              <a:t>https://en.wikipedia.org/wiki/LaTe</a:t>
            </a:r>
            <a:r>
              <a:rPr lang="zh-TW" altLang="en-US" sz="2400" dirty="0" smtClean="0">
                <a:latin typeface="Cambria Math" panose="02040503050406030204" pitchFamily="18" charset="0"/>
                <a:hlinkClick r:id="rId4"/>
              </a:rPr>
              <a:t>X</a:t>
            </a:r>
            <a:r>
              <a:rPr lang="zh-TW" altLang="en-US" sz="2400" dirty="0" smtClean="0">
                <a:latin typeface="Cambria Math" panose="02040503050406030204" pitchFamily="18" charset="0"/>
              </a:rPr>
              <a:t> 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2021" y="3622645"/>
            <a:ext cx="5165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Cambria Math" panose="02040503050406030204" pitchFamily="18" charset="0"/>
                <a:hlinkClick r:id="rId5"/>
              </a:rPr>
              <a:t>https://zh.wikipedia.org/wiki/LaTe</a:t>
            </a:r>
            <a:r>
              <a:rPr lang="zh-TW" altLang="en-US" sz="2400" dirty="0" smtClean="0">
                <a:latin typeface="Cambria Math" panose="02040503050406030204" pitchFamily="18" charset="0"/>
                <a:hlinkClick r:id="rId5"/>
              </a:rPr>
              <a:t>X</a:t>
            </a:r>
            <a:r>
              <a:rPr lang="zh-TW" altLang="en-US" sz="2400" dirty="0" smtClean="0">
                <a:latin typeface="Cambria Math" panose="02040503050406030204" pitchFamily="18" charset="0"/>
              </a:rPr>
              <a:t> 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0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6" y="670035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5" y="754117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54025" y="353886"/>
            <a:ext cx="760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Bodoni MT Black" panose="02070A03080606020203" pitchFamily="18" charset="0"/>
              </a:rPr>
              <a:t>1. Listing the references </a:t>
            </a:r>
            <a:endParaRPr lang="zh-TW" altLang="en-US" sz="3200" dirty="0">
              <a:latin typeface="Bodoni MT Black" panose="02070A030806060202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760" y="1677897"/>
            <a:ext cx="11026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j-lt"/>
              </a:rPr>
              <a:t>%\bibliography{editor} </a:t>
            </a:r>
            <a:endParaRPr lang="en-US" altLang="zh-TW" dirty="0" smtClean="0">
              <a:latin typeface="+mj-lt"/>
            </a:endParaRPr>
          </a:p>
          <a:p>
            <a:r>
              <a:rPr lang="zh-TW" altLang="en-US" dirty="0" smtClean="0">
                <a:latin typeface="+mj-lt"/>
              </a:rPr>
              <a:t>% </a:t>
            </a:r>
            <a:r>
              <a:rPr lang="zh-TW" altLang="en-US" dirty="0">
                <a:latin typeface="+mj-lt"/>
              </a:rPr>
              <a:t>For BibTex% For non-BibTex</a:t>
            </a:r>
            <a:r>
              <a:rPr lang="zh-TW" altLang="en-US" dirty="0" smtClean="0">
                <a:latin typeface="+mj-lt"/>
              </a:rPr>
              <a:t>:</a:t>
            </a:r>
            <a:endParaRPr lang="en-US" altLang="zh-TW" dirty="0" smtClean="0">
              <a:latin typeface="+mj-lt"/>
            </a:endParaRPr>
          </a:p>
          <a:p>
            <a:endParaRPr lang="en-US" altLang="zh-TW" dirty="0">
              <a:latin typeface="+mj-lt"/>
            </a:endParaRPr>
          </a:p>
          <a:p>
            <a:r>
              <a:rPr lang="zh-TW" altLang="en-US" dirty="0" smtClean="0">
                <a:latin typeface="+mj-lt"/>
              </a:rPr>
              <a:t>\begin</a:t>
            </a:r>
            <a:r>
              <a:rPr lang="zh-TW" altLang="en-US" dirty="0">
                <a:latin typeface="+mj-lt"/>
              </a:rPr>
              <a:t>{thebibliography}{</a:t>
            </a:r>
            <a:r>
              <a:rPr lang="zh-TW" altLang="en-US" dirty="0" smtClean="0">
                <a:latin typeface="+mj-lt"/>
              </a:rPr>
              <a:t>}</a:t>
            </a:r>
            <a:endParaRPr lang="en-US" altLang="zh-TW" dirty="0" smtClean="0">
              <a:latin typeface="+mj-lt"/>
            </a:endParaRPr>
          </a:p>
          <a:p>
            <a:endParaRPr lang="en-US" altLang="zh-TW" dirty="0">
              <a:latin typeface="+mj-lt"/>
            </a:endParaRPr>
          </a:p>
          <a:p>
            <a:r>
              <a:rPr lang="zh-TW" altLang="en-US" dirty="0" smtClean="0">
                <a:latin typeface="+mj-lt"/>
              </a:rPr>
              <a:t>  \bibitem</a:t>
            </a:r>
            <a:r>
              <a:rPr lang="zh-TW" altLang="en-US" dirty="0">
                <a:latin typeface="+mj-lt"/>
              </a:rPr>
              <a:t>[Alcal{</a:t>
            </a:r>
            <a:r>
              <a:rPr lang="zh-TW" altLang="en-US" dirty="0" smtClean="0">
                <a:latin typeface="+mj-lt"/>
              </a:rPr>
              <a:t>\</a:t>
            </a:r>
            <a:r>
              <a:rPr lang="en-US" altLang="zh-TW" dirty="0" smtClean="0">
                <a:latin typeface="+mj-lt"/>
              </a:rPr>
              <a:t>’</a:t>
            </a:r>
            <a:r>
              <a:rPr lang="zh-TW" altLang="en-US" dirty="0" smtClean="0">
                <a:latin typeface="+mj-lt"/>
              </a:rPr>
              <a:t>a</a:t>
            </a:r>
            <a:r>
              <a:rPr lang="zh-TW" altLang="en-US" dirty="0">
                <a:latin typeface="+mj-lt"/>
              </a:rPr>
              <a:t>} et al.(2008)]{alc08}   Alcal{</a:t>
            </a:r>
            <a:r>
              <a:rPr lang="zh-TW" altLang="en-US" dirty="0" smtClean="0">
                <a:latin typeface="+mj-lt"/>
              </a:rPr>
              <a:t>\</a:t>
            </a:r>
            <a:r>
              <a:rPr lang="en-US" altLang="zh-TW" dirty="0" smtClean="0">
                <a:latin typeface="+mj-lt"/>
              </a:rPr>
              <a:t>’</a:t>
            </a:r>
            <a:r>
              <a:rPr lang="zh-TW" altLang="en-US" dirty="0" smtClean="0">
                <a:latin typeface="+mj-lt"/>
              </a:rPr>
              <a:t>a</a:t>
            </a:r>
            <a:r>
              <a:rPr lang="zh-TW" altLang="en-US" dirty="0">
                <a:latin typeface="+mj-lt"/>
              </a:rPr>
              <a:t>}, J.~M., Spezzi, L., Chapman, N., et al.\ 2008, \apj, 676, 427. </a:t>
            </a:r>
            <a:r>
              <a:rPr lang="zh-TW" altLang="en-US" dirty="0" smtClean="0">
                <a:latin typeface="+mj-lt"/>
              </a:rPr>
              <a:t>   </a:t>
            </a:r>
            <a:r>
              <a:rPr lang="en-US" altLang="zh-TW" dirty="0" smtClean="0">
                <a:latin typeface="+mj-lt"/>
              </a:rPr>
              <a:t/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    </a:t>
            </a:r>
            <a:r>
              <a:rPr lang="zh-TW" altLang="en-US" dirty="0" smtClean="0">
                <a:latin typeface="+mj-lt"/>
              </a:rPr>
              <a:t>doi</a:t>
            </a:r>
            <a:r>
              <a:rPr lang="zh-TW" altLang="en-US" dirty="0">
                <a:latin typeface="+mj-lt"/>
              </a:rPr>
              <a:t>:10.1086/</a:t>
            </a:r>
            <a:r>
              <a:rPr lang="zh-TW" altLang="en-US" dirty="0" smtClean="0">
                <a:latin typeface="+mj-lt"/>
              </a:rPr>
              <a:t>527315</a:t>
            </a:r>
            <a:endParaRPr lang="en-US" altLang="zh-TW" dirty="0" smtClean="0">
              <a:latin typeface="+mj-lt"/>
            </a:endParaRPr>
          </a:p>
          <a:p>
            <a:endParaRPr lang="en-US" altLang="zh-TW" dirty="0">
              <a:latin typeface="+mj-lt"/>
            </a:endParaRPr>
          </a:p>
          <a:p>
            <a:r>
              <a:rPr lang="zh-TW" altLang="en-US" dirty="0" smtClean="0">
                <a:latin typeface="+mj-lt"/>
              </a:rPr>
              <a:t>  \bibitem</a:t>
            </a:r>
            <a:r>
              <a:rPr lang="zh-TW" altLang="en-US" dirty="0">
                <a:latin typeface="+mj-lt"/>
              </a:rPr>
              <a:t>[Bally et al.(2006)]{bal06}   Bally, J., Walawender, J., Luhman, K.~L., et al.\ 2006, \aj, 132, 1923. </a:t>
            </a:r>
            <a:r>
              <a:rPr lang="en-US" altLang="zh-TW" dirty="0" smtClean="0">
                <a:latin typeface="+mj-lt"/>
              </a:rPr>
              <a:t/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    </a:t>
            </a:r>
            <a:r>
              <a:rPr lang="zh-TW" altLang="en-US" dirty="0" smtClean="0">
                <a:latin typeface="+mj-lt"/>
              </a:rPr>
              <a:t>doi</a:t>
            </a:r>
            <a:r>
              <a:rPr lang="zh-TW" altLang="en-US" dirty="0">
                <a:latin typeface="+mj-lt"/>
              </a:rPr>
              <a:t>:10.1086/</a:t>
            </a:r>
            <a:r>
              <a:rPr lang="zh-TW" altLang="en-US" dirty="0" smtClean="0">
                <a:latin typeface="+mj-lt"/>
              </a:rPr>
              <a:t>507523</a:t>
            </a:r>
            <a:endParaRPr lang="en-US" altLang="zh-TW" dirty="0" smtClean="0">
              <a:latin typeface="+mj-lt"/>
            </a:endParaRPr>
          </a:p>
          <a:p>
            <a:endParaRPr lang="en-US" altLang="zh-TW" dirty="0">
              <a:latin typeface="+mj-lt"/>
            </a:endParaRPr>
          </a:p>
          <a:p>
            <a:r>
              <a:rPr lang="en-US" altLang="zh-TW" dirty="0">
                <a:latin typeface="+mj-lt"/>
              </a:rPr>
              <a:t>\end{</a:t>
            </a:r>
            <a:r>
              <a:rPr lang="en-US" altLang="zh-TW" dirty="0" err="1">
                <a:latin typeface="+mj-lt"/>
              </a:rPr>
              <a:t>thebibliography</a:t>
            </a:r>
            <a:r>
              <a:rPr lang="en-US" altLang="zh-TW" dirty="0">
                <a:latin typeface="+mj-lt"/>
              </a:rPr>
              <a:t>}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08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6173" y="3628781"/>
            <a:ext cx="724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Cambria Math" panose="02040503050406030204" pitchFamily="18" charset="0"/>
                <a:hlinkClick r:id="rId2"/>
              </a:rPr>
              <a:t>https://journals.aas.org/aastexguide/</a:t>
            </a:r>
            <a:r>
              <a:rPr lang="zh-TW" altLang="en-US" sz="2800" dirty="0" smtClean="0">
                <a:latin typeface="Cambria Math" panose="02040503050406030204" pitchFamily="18" charset="0"/>
                <a:hlinkClick r:id="rId2"/>
              </a:rPr>
              <a:t>#tables</a:t>
            </a:r>
            <a:r>
              <a:rPr lang="zh-TW" altLang="en-US" sz="2800" dirty="0" smtClean="0">
                <a:latin typeface="Cambria Math" panose="02040503050406030204" pitchFamily="18" charset="0"/>
              </a:rPr>
              <a:t> 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5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95275"/>
            <a:ext cx="11460480" cy="64465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67525" y="1371600"/>
            <a:ext cx="283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M67</a:t>
            </a:r>
            <a:r>
              <a:rPr lang="zh-TW" alt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Gaia DR3 1’</a:t>
            </a:r>
            <a:endParaRPr lang="zh-TW" altLang="en-US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97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4909" y="197346"/>
            <a:ext cx="110351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newpage</a:t>
            </a:r>
            <a:endParaRPr lang="en-US" altLang="zh-TW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begin{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longrotatetable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zh-TW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deluxetable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*}{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CCC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cccc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tablecaption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{LAMOST Brown Dwarf Candidates\label{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tab:DBs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tabletypesize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scriptsize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tablewidth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{0pt}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tablehead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{No.}&amp;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{R.A.}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{Decl.}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PS_i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$} &amp;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PS_z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$} 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PS_y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$} &amp;     </a:t>
            </a:r>
            <a:endParaRPr lang="en-US" altLang="zh-TW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{$J$}    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{$H$}     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{$K$}    &amp;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{$G$}&amp;\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{$G_{BP}$}&amp;\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{$G_{RP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}$}&amp;</a:t>
            </a: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{$W1$}    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{$W2$}     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{$W3$} &amp; 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{$phot-D$}  \\ 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 }	    &amp;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{(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2000)}  &amp;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{(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2000)}          &amp;      \multicolumn{12}{c}{(mag))}   &amp;     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colhead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{pc} 	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startdata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&amp;     0.29067&amp;     7.30335&amp;  15.157&amp;  14.147&amp;  13.585&amp;  12.151&amp;  11.508&amp; 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11.160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&amp;  16.169&amp;  18.269&amp;  14.412&amp;  10.950&amp;  10.733&amp;  10.565&amp;   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20.160\\  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&amp;     2.23202&amp;    49.31638&amp;  13.688&amp;  12.722&amp;  12.286&amp;  10.864&amp;  10.320&amp;  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9.980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&amp;  14.409&amp;  16.791&amp;  13.008&amp;   9.769&amp;   9.556&amp;   9.359&amp;    11.510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enddata</a:t>
            </a:r>
            <a:endParaRPr lang="en-US" altLang="zh-TW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end{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deluxetable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*}</a:t>
            </a:r>
          </a:p>
          <a:p>
            <a:endParaRPr lang="en-US" altLang="zh-TW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longrotatetable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2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13" y="152951"/>
            <a:ext cx="3961075" cy="63774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29" y="152951"/>
            <a:ext cx="3874322" cy="64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4" y="153004"/>
            <a:ext cx="11070247" cy="62270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01762" y="6428509"/>
            <a:ext cx="537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authortools.aas.org/LATEX/make-latex.html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66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NDI8T09P1JQ/UASMP1JCkJI/AAAAAAAAF00/7LDB4snR2fk/s1600/Screen+shot+2012-07-16+at+2.47.29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39" y="1697181"/>
            <a:ext cx="68294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97356" y="5841623"/>
            <a:ext cx="11055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3"/>
              </a:rPr>
              <a:t>https://www.astrobetter.com/blog/2013/09/13/how-to-make-awesome-latex-tables</a:t>
            </a:r>
            <a:r>
              <a:rPr lang="en-US" altLang="zh-TW" sz="2400" dirty="0" smtClean="0">
                <a:hlinkClick r:id="rId3"/>
              </a:rPr>
              <a:t>/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0732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13" y="910794"/>
            <a:ext cx="7193073" cy="53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04037" y="5788507"/>
            <a:ext cx="11582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hlinkClick r:id="rId3"/>
              </a:rPr>
              <a:t>https://tex.stackexchange.com/questions/245086/align-numbers-on-decimal-point-in-tabular-except-for-the-column-title?rq=1</a:t>
            </a:r>
            <a:endParaRPr lang="zh-TW" altLang="en-US" sz="1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58981" y="845127"/>
            <a:ext cx="61167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align decimal points …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9" y="137859"/>
            <a:ext cx="8616591" cy="55847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06838" y="3724373"/>
            <a:ext cx="9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3333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頁背</a:t>
            </a:r>
            <a:endParaRPr lang="zh-TW" altLang="en-US" sz="2800" dirty="0">
              <a:solidFill>
                <a:srgbClr val="3333FF"/>
              </a:solidFill>
              <a:latin typeface="超世紀粗仿宋" panose="02000000000000000000" pitchFamily="2" charset="-120"/>
              <a:ea typeface="超世紀粗仿宋" panose="02000000000000000000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84074" y="270955"/>
            <a:ext cx="3121891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‘Over’ and ‘leaf’</a:t>
            </a:r>
          </a:p>
          <a:p>
            <a:endParaRPr lang="en-US" altLang="zh-TW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many words can you write down that include ‘over’, prefixed or suffixed?</a:t>
            </a:r>
          </a:p>
          <a:p>
            <a:endParaRPr lang="en-US" altLang="zh-TW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Check them out, e.g., ‘over-’, in a dictionary.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5678" y="6010988"/>
            <a:ext cx="62747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https://www.dictionary.com/browse/prefi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76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403" y="258557"/>
            <a:ext cx="104970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citet</a:t>
            </a:r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{nobody20} reported 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$\alpha \Omega$, $P=1.4 \pm 0.3</a:t>
            </a:r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\%$</a:t>
            </a:r>
          </a:p>
          <a:p>
            <a:endParaRPr lang="en-US" altLang="zh-TW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sz="20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begin{verbatim} </a:t>
            </a:r>
            <a:endParaRPr lang="en-US" altLang="zh-TW" sz="2000" dirty="0" smtClean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bibitem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[Nobody et </a:t>
            </a:r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.(2020)]{nobody20}    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zh-TW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Nobody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S.\ 2020, \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mnras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999, 9999    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zh-TW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READCOL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'file.txt', skip=3, $ 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rastar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destar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gmag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bpmag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rpmagPLOT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rastar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destar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/</a:t>
            </a:r>
            <a:r>
              <a:rPr lang="en-US" altLang="zh-TW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ynozero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zh-TW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altLang="zh-TW" sz="20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end{verbatim}</a:t>
            </a:r>
            <a:endParaRPr lang="zh-TW" altLang="en-US" sz="20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4" y="5679689"/>
            <a:ext cx="5348095" cy="98502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17" y="3458611"/>
            <a:ext cx="6159826" cy="280972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24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4995" y="452657"/>
            <a:ext cx="9612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%%%%%%%%%%%%%%%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fig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\begin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{figure}[htb!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\centering 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\includegraphics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[angle=0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,width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=\textwidth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]{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rmonmap2.pdf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\caption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{Caption ...      	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\label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{fig:rmon3bands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\end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{figure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zh-TW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%%%%%%%%%%%%%%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29" y="2448358"/>
            <a:ext cx="6327649" cy="41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41919" y="80048"/>
            <a:ext cx="751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Mind the differences of -, --, and ---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14" y="929378"/>
            <a:ext cx="6104975" cy="3455775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15589" y="597338"/>
            <a:ext cx="57094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\documentclass{aastex63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}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\begin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{document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}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\LARGE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hyphen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~~~~~NCU-Delta 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award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-dash~~~~~from 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en-US" altLang="zh-TW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—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105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-dash~~~~~ Observations were carried out --- again --- last night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mathmatical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'minus' ~~~~~ $-35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with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speed of $-35.7$~km~s$^{-1}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angular separation of $0\farcs15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with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color of $\bv=0.17$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~mag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bserved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at 12~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\micron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mass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is 12.8 $M_\sun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$x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\ga 13$, $x \la 19.5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$k 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\sim 14$, $ \Omega \approx -99</a:t>
            </a: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endParaRPr lang="en-US" altLang="zh-TW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\end</a:t>
            </a:r>
            <a:r>
              <a:rPr lang="zh-TW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{document}</a:t>
            </a:r>
          </a:p>
        </p:txBody>
      </p:sp>
    </p:spTree>
    <p:extLst>
      <p:ext uri="{BB962C8B-B14F-4D97-AF65-F5344CB8AC3E}">
        <p14:creationId xmlns:p14="http://schemas.microsoft.com/office/powerpoint/2010/main" val="2849510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308" y="2314379"/>
            <a:ext cx="10145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Constantia" panose="02030602050306030303" pitchFamily="18" charset="0"/>
              </a:rPr>
              <a:t>NCU thesis template example, </a:t>
            </a:r>
            <a:endParaRPr lang="en-US" altLang="zh-TW" sz="2800" dirty="0">
              <a:latin typeface="Constantia" panose="02030602050306030303" pitchFamily="18" charset="0"/>
            </a:endParaRPr>
          </a:p>
          <a:p>
            <a:endParaRPr lang="en-US" altLang="zh-TW" sz="2800" dirty="0" smtClean="0">
              <a:latin typeface="Constantia" panose="02030602050306030303" pitchFamily="18" charset="0"/>
            </a:endParaRPr>
          </a:p>
          <a:p>
            <a:endParaRPr lang="en-US" altLang="zh-TW" sz="2800" dirty="0">
              <a:latin typeface="Constantia" panose="02030602050306030303" pitchFamily="18" charset="0"/>
            </a:endParaRPr>
          </a:p>
          <a:p>
            <a:r>
              <a:rPr lang="zh-TW" altLang="en-US" sz="2800" dirty="0" smtClean="0">
                <a:latin typeface="Constantia" panose="02030602050306030303" pitchFamily="18" charset="0"/>
                <a:hlinkClick r:id="rId2"/>
              </a:rPr>
              <a:t>https</a:t>
            </a:r>
            <a:r>
              <a:rPr lang="zh-TW" altLang="en-US" sz="2800" dirty="0">
                <a:latin typeface="Constantia" panose="02030602050306030303" pitchFamily="18" charset="0"/>
                <a:hlinkClick r:id="rId2"/>
              </a:rPr>
              <a:t>://www.overleaf.com/latex/templates/ncu-master-slash-phd-thesis-template/ykpprbmqrd</a:t>
            </a:r>
            <a:r>
              <a:rPr lang="zh-TW" altLang="en-US" sz="2800">
                <a:latin typeface="Constantia" panose="02030602050306030303" pitchFamily="18" charset="0"/>
                <a:hlinkClick r:id="rId2"/>
              </a:rPr>
              <a:t>f</a:t>
            </a:r>
            <a:r>
              <a:rPr lang="zh-TW" altLang="en-US" sz="2800" smtClean="0">
                <a:latin typeface="Constantia" panose="02030602050306030303" pitchFamily="18" charset="0"/>
                <a:hlinkClick r:id="rId2"/>
              </a:rPr>
              <a:t>p</a:t>
            </a:r>
            <a:r>
              <a:rPr lang="zh-TW" altLang="en-US" sz="2800" smtClean="0">
                <a:latin typeface="Constantia" panose="02030602050306030303" pitchFamily="18" charset="0"/>
              </a:rPr>
              <a:t>  </a:t>
            </a:r>
            <a:endParaRPr lang="zh-TW" alt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71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6207" y="3849729"/>
            <a:ext cx="9651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Cambria Math" panose="02040503050406030204" pitchFamily="18" charset="0"/>
                <a:hlinkClick r:id="rId2"/>
              </a:rPr>
              <a:t>https://www.aanda.org/for-authors/latex-issues/typograph</a:t>
            </a:r>
            <a:r>
              <a:rPr lang="zh-TW" altLang="en-US" sz="2800" dirty="0" smtClean="0">
                <a:latin typeface="Cambria Math" panose="02040503050406030204" pitchFamily="18" charset="0"/>
                <a:hlinkClick r:id="rId2"/>
              </a:rPr>
              <a:t>y</a:t>
            </a:r>
            <a:r>
              <a:rPr lang="zh-TW" altLang="en-US" sz="2800" dirty="0" smtClean="0">
                <a:latin typeface="Cambria Math" panose="02040503050406030204" pitchFamily="18" charset="0"/>
              </a:rPr>
              <a:t> 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3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28" y="550259"/>
            <a:ext cx="7441138" cy="60263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78903" y="1242392"/>
            <a:ext cx="54612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American Astronomical Society (AAS)  </a:t>
            </a:r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cf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the ASROC.</a:t>
            </a: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 err="1" smtClean="0">
                <a:latin typeface="Cambria Math" panose="02040503050406030204" pitchFamily="18" charset="0"/>
              </a:rPr>
              <a:t>AASTeX</a:t>
            </a:r>
            <a:r>
              <a:rPr lang="en-US" altLang="zh-TW" sz="2800" dirty="0" smtClean="0">
                <a:latin typeface="Cambria Math" panose="02040503050406030204" pitchFamily="18" charset="0"/>
              </a:rPr>
              <a:t> for AAS journals</a:t>
            </a:r>
            <a:br>
              <a:rPr lang="en-US" altLang="zh-TW" sz="2800" dirty="0" smtClean="0">
                <a:latin typeface="Cambria Math" panose="02040503050406030204" pitchFamily="18" charset="0"/>
              </a:rPr>
            </a:br>
            <a:r>
              <a:rPr lang="en-US" altLang="zh-TW" sz="28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>
                <a:latin typeface="Cambria Math" panose="02040503050406030204" pitchFamily="18" charset="0"/>
                <a:hlinkClick r:id="rId3"/>
              </a:rPr>
              <a:t>https://journals.aas.org/aastexguide</a:t>
            </a:r>
            <a:r>
              <a:rPr lang="en-US" altLang="zh-TW" sz="2400" dirty="0" smtClean="0">
                <a:latin typeface="Cambria Math" panose="02040503050406030204" pitchFamily="18" charset="0"/>
                <a:hlinkClick r:id="rId3"/>
              </a:rPr>
              <a:t>/</a:t>
            </a:r>
            <a:r>
              <a:rPr lang="en-US" altLang="zh-TW" sz="2400" dirty="0" smtClean="0">
                <a:latin typeface="Cambria Math" panose="02040503050406030204" pitchFamily="18" charset="0"/>
              </a:rPr>
              <a:t> </a:t>
            </a:r>
          </a:p>
          <a:p>
            <a:endParaRPr lang="en-US" altLang="zh-TW" sz="2800" dirty="0">
              <a:latin typeface="Cambria Math" panose="02040503050406030204" pitchFamily="18" charset="0"/>
            </a:endParaRPr>
          </a:p>
          <a:p>
            <a:r>
              <a:rPr lang="en-US" altLang="zh-TW" sz="2800" dirty="0" smtClean="0">
                <a:latin typeface="Cambria Math" panose="02040503050406030204" pitchFamily="18" charset="0"/>
              </a:rPr>
              <a:t>Most journals (e.g., MNRAS) have their own class/style files.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7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7698"/>
            <a:ext cx="1146048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1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1" y="565172"/>
            <a:ext cx="11205494" cy="29307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2581" y="5730580"/>
            <a:ext cx="1130514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TW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ORCID is your scholar ID.  Get one for yourself today</a:t>
            </a:r>
            <a:r>
              <a:rPr lang="en-US" altLang="zh-TW" sz="3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9" y="502920"/>
            <a:ext cx="11164320" cy="62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3" y="134008"/>
            <a:ext cx="11771584" cy="66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3" y="156079"/>
            <a:ext cx="1170432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8117</TotalTime>
  <Words>749</Words>
  <Application>Microsoft Office PowerPoint</Application>
  <PresentationFormat>寬螢幕</PresentationFormat>
  <Paragraphs>123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超世紀粗仿宋</vt:lpstr>
      <vt:lpstr>新細明體</vt:lpstr>
      <vt:lpstr>Arial</vt:lpstr>
      <vt:lpstr>Bodoni MT Black</vt:lpstr>
      <vt:lpstr>Book Antiqua</vt:lpstr>
      <vt:lpstr>Calibri</vt:lpstr>
      <vt:lpstr>Calibri Light</vt:lpstr>
      <vt:lpstr>Cambria Math</vt:lpstr>
      <vt:lpstr>Constantia</vt:lpstr>
      <vt:lpstr>Courier New</vt:lpstr>
      <vt:lpstr>LM Roman Demi 10</vt:lpstr>
      <vt:lpstr>Palatino Linotype</vt:lpstr>
      <vt:lpstr>Times New Roman</vt:lpstr>
      <vt:lpstr>Office 佈景主題</vt:lpstr>
      <vt:lpstr>Typesetting  by TeX and LaTeX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AASTEX package (6.3)</dc:title>
  <dc:creator>User</dc:creator>
  <cp:lastModifiedBy>User</cp:lastModifiedBy>
  <cp:revision>51</cp:revision>
  <cp:lastPrinted>2021-09-23T03:38:51Z</cp:lastPrinted>
  <dcterms:created xsi:type="dcterms:W3CDTF">2020-05-02T05:53:20Z</dcterms:created>
  <dcterms:modified xsi:type="dcterms:W3CDTF">2024-03-13T07:58:37Z</dcterms:modified>
</cp:coreProperties>
</file>