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4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2577-869B-4E11-9015-4405A002D595}" type="datetimeFigureOut">
              <a:rPr lang="zh-TW" altLang="en-US" smtClean="0"/>
              <a:t>2018/7/31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C583-780D-4706-8B2A-3E52BB94DF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0303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2577-869B-4E11-9015-4405A002D595}" type="datetimeFigureOut">
              <a:rPr lang="zh-TW" altLang="en-US" smtClean="0"/>
              <a:t>2018/7/31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C583-780D-4706-8B2A-3E52BB94DF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4460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2577-869B-4E11-9015-4405A002D595}" type="datetimeFigureOut">
              <a:rPr lang="zh-TW" altLang="en-US" smtClean="0"/>
              <a:t>2018/7/31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C583-780D-4706-8B2A-3E52BB94DF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4626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2577-869B-4E11-9015-4405A002D595}" type="datetimeFigureOut">
              <a:rPr lang="zh-TW" altLang="en-US" smtClean="0"/>
              <a:t>2018/7/31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C583-780D-4706-8B2A-3E52BB94DF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0161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2577-869B-4E11-9015-4405A002D595}" type="datetimeFigureOut">
              <a:rPr lang="zh-TW" altLang="en-US" smtClean="0"/>
              <a:t>2018/7/31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C583-780D-4706-8B2A-3E52BB94DF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4716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2577-869B-4E11-9015-4405A002D595}" type="datetimeFigureOut">
              <a:rPr lang="zh-TW" altLang="en-US" smtClean="0"/>
              <a:t>2018/7/31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C583-780D-4706-8B2A-3E52BB94DF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9182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2577-869B-4E11-9015-4405A002D595}" type="datetimeFigureOut">
              <a:rPr lang="zh-TW" altLang="en-US" smtClean="0"/>
              <a:t>2018/7/31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C583-780D-4706-8B2A-3E52BB94DF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7824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2577-869B-4E11-9015-4405A002D595}" type="datetimeFigureOut">
              <a:rPr lang="zh-TW" altLang="en-US" smtClean="0"/>
              <a:t>2018/7/31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C583-780D-4706-8B2A-3E52BB94DF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455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2577-869B-4E11-9015-4405A002D595}" type="datetimeFigureOut">
              <a:rPr lang="zh-TW" altLang="en-US" smtClean="0"/>
              <a:t>2018/7/31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C583-780D-4706-8B2A-3E52BB94DF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0351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2577-869B-4E11-9015-4405A002D595}" type="datetimeFigureOut">
              <a:rPr lang="zh-TW" altLang="en-US" smtClean="0"/>
              <a:t>2018/7/31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C583-780D-4706-8B2A-3E52BB94DF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7932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2577-869B-4E11-9015-4405A002D595}" type="datetimeFigureOut">
              <a:rPr lang="zh-TW" altLang="en-US" smtClean="0"/>
              <a:t>2018/7/31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C583-780D-4706-8B2A-3E52BB94DF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664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F2577-869B-4E11-9015-4405A002D595}" type="datetimeFigureOut">
              <a:rPr lang="zh-TW" altLang="en-US" smtClean="0"/>
              <a:t>2018/7/31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0C583-780D-4706-8B2A-3E52BB94DF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863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1196" y="116632"/>
            <a:ext cx="8229600" cy="936104"/>
          </a:xfrm>
        </p:spPr>
        <p:txBody>
          <a:bodyPr/>
          <a:lstStyle/>
          <a:p>
            <a:r>
              <a:rPr lang="en-US" altLang="zh-TW" b="1" dirty="0" smtClean="0"/>
              <a:t>Paper Structure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4392" y="980728"/>
            <a:ext cx="4341604" cy="5688632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Title </a:t>
            </a:r>
            <a:r>
              <a:rPr lang="en-US" altLang="zh-TW" sz="2000" dirty="0" smtClean="0">
                <a:solidFill>
                  <a:schemeClr val="accent5">
                    <a:lumMod val="50000"/>
                  </a:schemeClr>
                </a:solidFill>
              </a:rPr>
              <a:t>= face</a:t>
            </a:r>
          </a:p>
          <a:p>
            <a:pPr lvl="0"/>
            <a:r>
              <a:rPr lang="en-US" altLang="zh-TW" dirty="0" smtClean="0"/>
              <a:t>Abstract </a:t>
            </a:r>
            <a:r>
              <a:rPr lang="en-US" altLang="zh-TW" sz="2000" dirty="0">
                <a:solidFill>
                  <a:schemeClr val="accent5">
                    <a:lumMod val="50000"/>
                  </a:schemeClr>
                </a:solidFill>
              </a:rPr>
              <a:t>= </a:t>
            </a:r>
            <a:r>
              <a:rPr lang="en-US" altLang="zh-TW" sz="2000" dirty="0" smtClean="0">
                <a:solidFill>
                  <a:schemeClr val="accent5">
                    <a:lumMod val="50000"/>
                  </a:schemeClr>
                </a:solidFill>
              </a:rPr>
              <a:t>heart</a:t>
            </a:r>
            <a:endParaRPr lang="en-US" altLang="zh-TW" sz="2000" dirty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en-US" altLang="zh-TW" dirty="0" smtClean="0"/>
              <a:t>Key Words </a:t>
            </a:r>
            <a:r>
              <a:rPr lang="en-US" altLang="zh-TW" sz="2000" dirty="0">
                <a:solidFill>
                  <a:srgbClr val="DAEDEF">
                    <a:lumMod val="50000"/>
                  </a:srgbClr>
                </a:solidFill>
              </a:rPr>
              <a:t>= </a:t>
            </a:r>
            <a:r>
              <a:rPr lang="en-US" altLang="zh-TW" sz="2000" dirty="0" smtClean="0">
                <a:solidFill>
                  <a:srgbClr val="DAEDEF">
                    <a:lumMod val="50000"/>
                  </a:srgbClr>
                </a:solidFill>
              </a:rPr>
              <a:t>address</a:t>
            </a:r>
            <a:endParaRPr lang="en-US" altLang="zh-TW" sz="2000" dirty="0">
              <a:solidFill>
                <a:srgbClr val="DAEDEF">
                  <a:lumMod val="50000"/>
                </a:srgbClr>
              </a:solidFill>
            </a:endParaRPr>
          </a:p>
          <a:p>
            <a:pPr lvl="0"/>
            <a:r>
              <a:rPr lang="en-US" altLang="zh-TW" dirty="0" smtClean="0"/>
              <a:t>Headings </a:t>
            </a:r>
            <a:r>
              <a:rPr lang="en-US" altLang="zh-TW" sz="2000" dirty="0">
                <a:solidFill>
                  <a:srgbClr val="DAEDEF">
                    <a:lumMod val="50000"/>
                  </a:srgbClr>
                </a:solidFill>
              </a:rPr>
              <a:t>= </a:t>
            </a:r>
            <a:r>
              <a:rPr lang="en-US" altLang="zh-TW" sz="2000" dirty="0" smtClean="0">
                <a:solidFill>
                  <a:srgbClr val="DAEDEF">
                    <a:lumMod val="50000"/>
                  </a:srgbClr>
                </a:solidFill>
              </a:rPr>
              <a:t>skeleton</a:t>
            </a:r>
            <a:endParaRPr lang="en-US" altLang="zh-TW" sz="2000" dirty="0">
              <a:solidFill>
                <a:srgbClr val="DAEDEF">
                  <a:lumMod val="50000"/>
                </a:srgbClr>
              </a:solidFill>
            </a:endParaRPr>
          </a:p>
          <a:p>
            <a:pPr lvl="0"/>
            <a:r>
              <a:rPr lang="en-US" altLang="zh-TW" dirty="0" smtClean="0"/>
              <a:t>Introduction </a:t>
            </a:r>
            <a:r>
              <a:rPr lang="en-US" altLang="zh-TW" sz="2000" dirty="0">
                <a:solidFill>
                  <a:srgbClr val="DAEDEF">
                    <a:lumMod val="50000"/>
                  </a:srgbClr>
                </a:solidFill>
              </a:rPr>
              <a:t>= </a:t>
            </a:r>
            <a:r>
              <a:rPr lang="en-US" altLang="zh-TW" sz="2000" dirty="0" smtClean="0">
                <a:solidFill>
                  <a:srgbClr val="DAEDEF">
                    <a:lumMod val="50000"/>
                  </a:srgbClr>
                </a:solidFill>
              </a:rPr>
              <a:t>hands</a:t>
            </a:r>
            <a:endParaRPr lang="en-US" altLang="zh-TW" sz="2000" dirty="0">
              <a:solidFill>
                <a:srgbClr val="DAEDEF">
                  <a:lumMod val="50000"/>
                </a:srgbClr>
              </a:solidFill>
            </a:endParaRPr>
          </a:p>
          <a:p>
            <a:pPr lvl="0"/>
            <a:r>
              <a:rPr lang="en-US" altLang="zh-TW" dirty="0" smtClean="0"/>
              <a:t>Data and Analysis </a:t>
            </a:r>
            <a:endParaRPr lang="en-US" altLang="zh-TW" sz="2000" dirty="0">
              <a:solidFill>
                <a:srgbClr val="DAEDEF">
                  <a:lumMod val="50000"/>
                </a:srgbClr>
              </a:solidFill>
            </a:endParaRPr>
          </a:p>
          <a:p>
            <a:pPr lvl="0"/>
            <a:r>
              <a:rPr lang="en-US" altLang="zh-TW" dirty="0" smtClean="0"/>
              <a:t>Discussion </a:t>
            </a:r>
            <a:br>
              <a:rPr lang="en-US" altLang="zh-TW" dirty="0" smtClean="0"/>
            </a:br>
            <a:r>
              <a:rPr lang="en-US" altLang="zh-TW" dirty="0" smtClean="0"/>
              <a:t>Visuals </a:t>
            </a:r>
            <a:r>
              <a:rPr lang="en-US" altLang="zh-TW" sz="2000" dirty="0" smtClean="0">
                <a:solidFill>
                  <a:srgbClr val="DAEDEF">
                    <a:lumMod val="50000"/>
                  </a:srgbClr>
                </a:solidFill>
              </a:rPr>
              <a:t>= voice</a:t>
            </a:r>
            <a:endParaRPr lang="en-US" altLang="zh-TW" sz="2000" dirty="0">
              <a:solidFill>
                <a:srgbClr val="DAEDEF">
                  <a:lumMod val="50000"/>
                </a:srgbClr>
              </a:solidFill>
            </a:endParaRPr>
          </a:p>
          <a:p>
            <a:pPr lvl="0"/>
            <a:r>
              <a:rPr lang="en-US" altLang="zh-TW" dirty="0" smtClean="0"/>
              <a:t>Conclusion </a:t>
            </a:r>
            <a:r>
              <a:rPr lang="en-US" altLang="zh-TW" sz="2000" dirty="0">
                <a:solidFill>
                  <a:srgbClr val="DAEDEF">
                    <a:lumMod val="50000"/>
                  </a:srgbClr>
                </a:solidFill>
              </a:rPr>
              <a:t>= </a:t>
            </a:r>
            <a:r>
              <a:rPr lang="en-US" altLang="zh-TW" sz="2000" dirty="0" smtClean="0">
                <a:solidFill>
                  <a:srgbClr val="DAEDEF">
                    <a:lumMod val="50000"/>
                  </a:srgbClr>
                </a:solidFill>
              </a:rPr>
              <a:t>smile</a:t>
            </a:r>
            <a:endParaRPr lang="en-US" altLang="zh-TW" sz="2000" dirty="0">
              <a:solidFill>
                <a:srgbClr val="DAEDEF">
                  <a:lumMod val="50000"/>
                </a:srgbClr>
              </a:solidFill>
            </a:endParaRPr>
          </a:p>
          <a:p>
            <a:pPr lvl="0"/>
            <a:r>
              <a:rPr lang="en-US" altLang="zh-TW" dirty="0" smtClean="0"/>
              <a:t>References </a:t>
            </a:r>
            <a:endParaRPr lang="en-US" altLang="zh-TW" sz="2000" dirty="0">
              <a:solidFill>
                <a:srgbClr val="DAEDEF">
                  <a:lumMod val="50000"/>
                </a:srgbClr>
              </a:solidFill>
            </a:endParaRPr>
          </a:p>
        </p:txBody>
      </p:sp>
      <p:cxnSp>
        <p:nvCxnSpPr>
          <p:cNvPr id="7" name="直線接點 6"/>
          <p:cNvCxnSpPr/>
          <p:nvPr/>
        </p:nvCxnSpPr>
        <p:spPr>
          <a:xfrm flipV="1">
            <a:off x="6444208" y="5013176"/>
            <a:ext cx="0" cy="115212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 flipV="1">
            <a:off x="6444208" y="3068960"/>
            <a:ext cx="288032" cy="1944216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flipH="1" flipV="1">
            <a:off x="6588224" y="1988840"/>
            <a:ext cx="144016" cy="115212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 flipV="1">
            <a:off x="6444208" y="4437112"/>
            <a:ext cx="792088" cy="57606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 flipV="1">
            <a:off x="7236296" y="3573016"/>
            <a:ext cx="396044" cy="86409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5956920" y="2780928"/>
            <a:ext cx="792088" cy="30900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 flipV="1">
            <a:off x="7596336" y="3032332"/>
            <a:ext cx="792088" cy="576064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 flipV="1">
            <a:off x="5292080" y="2780928"/>
            <a:ext cx="664840" cy="154504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http://qvectors.net/downloads/images/fullpreview/Vector-Tree-by-Dragon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830" y="1433217"/>
            <a:ext cx="4800841" cy="480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文字方塊 26"/>
          <p:cNvSpPr txBox="1"/>
          <p:nvPr/>
        </p:nvSpPr>
        <p:spPr>
          <a:xfrm>
            <a:off x="3923928" y="1340768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sz="2800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115066" y="4941168"/>
            <a:ext cx="1969102" cy="12241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sz="2800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6900278" y="4977172"/>
            <a:ext cx="1969102" cy="12241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630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235974" cy="569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381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7"/>
            <a:ext cx="7776864" cy="634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78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179512" y="332656"/>
            <a:ext cx="4356992" cy="5793507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3600" dirty="0" smtClean="0"/>
              <a:t>So a good title should be </a:t>
            </a:r>
          </a:p>
          <a:p>
            <a:pPr marL="400050" lvl="1" indent="0">
              <a:buNone/>
            </a:pP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3200" dirty="0" smtClean="0"/>
              <a:t>unique, lasting, concise, clear, easy to find, honest and representative, and (if possible) catchy</a:t>
            </a:r>
          </a:p>
          <a:p>
            <a:pPr marL="400050" lvl="1" indent="0">
              <a:buNone/>
            </a:pPr>
            <a:endParaRPr lang="en-US" altLang="zh-TW" sz="3200" dirty="0"/>
          </a:p>
          <a:p>
            <a:pPr marL="400050" lvl="1" indent="0">
              <a:buNone/>
            </a:pPr>
            <a:r>
              <a:rPr lang="en-US" altLang="zh-TW" sz="3200" dirty="0" smtClean="0"/>
              <a:t>A question for the title?</a:t>
            </a:r>
            <a:endParaRPr lang="zh-TW" altLang="en-US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504" y="116632"/>
            <a:ext cx="4427984" cy="6515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4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62510" y="4581128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/>
              <a:t>What is the title you have come up with for your thesis/paper?  Bring it to our discussion.</a:t>
            </a:r>
            <a:endParaRPr lang="zh-TW" altLang="en-US" sz="40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251132" y="332656"/>
            <a:ext cx="82148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/>
              <a:t>HW: Let us be critical …</a:t>
            </a:r>
          </a:p>
          <a:p>
            <a:pPr lvl="1"/>
            <a:r>
              <a:rPr lang="en-US" altLang="zh-TW" sz="4000" dirty="0" smtClean="0"/>
              <a:t>Select 10 titles from the latest </a:t>
            </a:r>
            <a:br>
              <a:rPr lang="en-US" altLang="zh-TW" sz="4000" dirty="0" smtClean="0"/>
            </a:br>
            <a:r>
              <a:rPr lang="en-US" altLang="zh-TW" sz="4000" dirty="0" err="1" smtClean="0"/>
              <a:t>ApJ</a:t>
            </a:r>
            <a:r>
              <a:rPr lang="en-US" altLang="zh-TW" sz="4000" dirty="0" smtClean="0"/>
              <a:t> issue.  Do the same for 10 titles in RAA.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13455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altLang="zh-TW" dirty="0" smtClean="0"/>
              <a:t>A paper I am writing now …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812" y="1988840"/>
            <a:ext cx="8835676" cy="4680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015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850106"/>
          </a:xfrm>
        </p:spPr>
        <p:txBody>
          <a:bodyPr>
            <a:noAutofit/>
          </a:bodyPr>
          <a:lstStyle/>
          <a:p>
            <a:r>
              <a:rPr lang="en-US" altLang="zh-TW" b="1" dirty="0" smtClean="0"/>
              <a:t>Abstract</a:t>
            </a:r>
            <a:r>
              <a:rPr lang="en-US" altLang="zh-TW" dirty="0" smtClean="0"/>
              <a:t> --- </a:t>
            </a:r>
            <a:r>
              <a:rPr lang="en-US" altLang="zh-TW" sz="4000" dirty="0" smtClean="0"/>
              <a:t>the heart of your paper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5220072" y="1484784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Chapter 11 of Jean-Luc Lebrun</a:t>
            </a:r>
            <a:endParaRPr lang="zh-TW" altLang="en-US" sz="20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179512" y="2564904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en-US" altLang="zh-TW" sz="3600" dirty="0" smtClean="0"/>
              <a:t>What does a reader expect to see in an </a:t>
            </a:r>
            <a:br>
              <a:rPr lang="en-US" altLang="zh-TW" sz="3600" dirty="0" smtClean="0"/>
            </a:br>
            <a:r>
              <a:rPr lang="en-US" altLang="zh-TW" sz="3600" dirty="0" smtClean="0"/>
              <a:t>          abstract?  </a:t>
            </a:r>
          </a:p>
          <a:p>
            <a:pPr>
              <a:buFont typeface="Wingdings" pitchFamily="2" charset="2"/>
              <a:buChar char="u"/>
            </a:pPr>
            <a:r>
              <a:rPr lang="en-US" altLang="zh-TW" sz="3600" dirty="0" smtClean="0"/>
              <a:t>What do you expect to see as a reader?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77393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251520" y="476672"/>
            <a:ext cx="8712968" cy="61206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TW" sz="3600" dirty="0" smtClean="0"/>
              <a:t>Four parts of an abstract</a:t>
            </a:r>
          </a:p>
          <a:p>
            <a:r>
              <a:rPr lang="en-US" altLang="zh-TW" b="1" dirty="0" smtClean="0">
                <a:solidFill>
                  <a:srgbClr val="0000CC"/>
                </a:solidFill>
              </a:rPr>
              <a:t>What</a:t>
            </a:r>
          </a:p>
          <a:p>
            <a:pPr lvl="1"/>
            <a:r>
              <a:rPr lang="en-US" altLang="zh-TW" dirty="0" smtClean="0"/>
              <a:t>What is the problem?  What is the topic of this paper?</a:t>
            </a:r>
          </a:p>
          <a:p>
            <a:r>
              <a:rPr lang="en-US" altLang="zh-TW" b="1" dirty="0" smtClean="0">
                <a:solidFill>
                  <a:srgbClr val="0000CC"/>
                </a:solidFill>
              </a:rPr>
              <a:t>How</a:t>
            </a:r>
          </a:p>
          <a:p>
            <a:pPr lvl="1"/>
            <a:r>
              <a:rPr lang="en-US" altLang="zh-TW" dirty="0" smtClean="0"/>
              <a:t>How is the problem solved (methodology)?</a:t>
            </a:r>
          </a:p>
          <a:p>
            <a:r>
              <a:rPr lang="en-US" altLang="zh-TW" b="1" dirty="0" smtClean="0">
                <a:solidFill>
                  <a:srgbClr val="0000CC"/>
                </a:solidFill>
              </a:rPr>
              <a:t>Results</a:t>
            </a:r>
          </a:p>
          <a:p>
            <a:pPr lvl="1"/>
            <a:r>
              <a:rPr lang="en-US" altLang="zh-TW" dirty="0" smtClean="0"/>
              <a:t>What are the specific results?  How well is the problem solved?  Visuals in abstracts?</a:t>
            </a:r>
          </a:p>
          <a:p>
            <a:r>
              <a:rPr lang="en-US" altLang="zh-TW" b="1" dirty="0" smtClean="0">
                <a:solidFill>
                  <a:srgbClr val="0000CC"/>
                </a:solidFill>
              </a:rPr>
              <a:t>Impact </a:t>
            </a:r>
          </a:p>
          <a:p>
            <a:pPr lvl="1"/>
            <a:r>
              <a:rPr lang="en-US" altLang="zh-TW" dirty="0" smtClean="0"/>
              <a:t>So what?  How useful is this to science or to the reader?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2886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6264696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buNone/>
            </a:pPr>
            <a:r>
              <a:rPr lang="en-US" altLang="zh-TW" sz="3600" dirty="0" smtClean="0"/>
              <a:t>Very often, the fourth part (impact) is missing, because</a:t>
            </a:r>
          </a:p>
          <a:p>
            <a:pPr>
              <a:spcBef>
                <a:spcPts val="1200"/>
              </a:spcBef>
            </a:pPr>
            <a:r>
              <a:rPr lang="en-US" altLang="zh-TW" dirty="0" smtClean="0"/>
              <a:t>The maximum number of words allowed by the journal ran out too quickly with a long rambling start.</a:t>
            </a:r>
          </a:p>
          <a:p>
            <a:pPr>
              <a:spcBef>
                <a:spcPts val="1200"/>
              </a:spcBef>
            </a:pPr>
            <a:r>
              <a:rPr lang="en-US" altLang="zh-TW" dirty="0" smtClean="0"/>
              <a:t>The author (mistakenly) considered that the results should speak for themselves.</a:t>
            </a:r>
          </a:p>
          <a:p>
            <a:pPr>
              <a:spcBef>
                <a:spcPts val="1200"/>
              </a:spcBef>
            </a:pPr>
            <a:r>
              <a:rPr lang="en-US" altLang="zh-TW" dirty="0" smtClean="0"/>
              <a:t>The author was not able to assess the impact of the scientific contribution. </a:t>
            </a:r>
          </a:p>
          <a:p>
            <a:pPr lvl="1">
              <a:spcBef>
                <a:spcPts val="1200"/>
              </a:spcBef>
              <a:buNone/>
            </a:pPr>
            <a:r>
              <a:rPr lang="en-US" altLang="zh-TW" i="1" dirty="0" smtClean="0"/>
              <a:t>   “a result of the myopia caused by the atomization of research tasks among many researchers”</a:t>
            </a:r>
            <a:br>
              <a:rPr lang="en-US" altLang="zh-TW" i="1" dirty="0" smtClean="0"/>
            </a:br>
            <a:r>
              <a:rPr lang="zh-TW" altLang="en-US" i="1" dirty="0" smtClean="0"/>
              <a:t>見樹不見林</a:t>
            </a:r>
            <a:endParaRPr lang="en-US" altLang="zh-TW" i="1" dirty="0" smtClean="0"/>
          </a:p>
          <a:p>
            <a:pPr>
              <a:spcBef>
                <a:spcPts val="1200"/>
              </a:spcBef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9093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404664"/>
            <a:ext cx="8507288" cy="6120680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The parts with the largest number of words 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>  = contribution</a:t>
            </a:r>
          </a:p>
          <a:p>
            <a:r>
              <a:rPr lang="en-US" altLang="zh-TW" dirty="0" smtClean="0"/>
              <a:t>Adjectives ok in the title, but precision in the abstract</a:t>
            </a:r>
          </a:p>
          <a:p>
            <a:r>
              <a:rPr lang="en-US" altLang="zh-TW" dirty="0" smtClean="0"/>
              <a:t>Coherence between abstract and title</a:t>
            </a:r>
          </a:p>
          <a:p>
            <a:pPr>
              <a:spcBef>
                <a:spcPts val="1200"/>
              </a:spcBef>
            </a:pPr>
            <a:r>
              <a:rPr lang="en-US" altLang="zh-TW" dirty="0" smtClean="0"/>
              <a:t>30%~80% (i.e., &gt; 1/3) significant title words are in the first sentence of the abstract.  There are exceptions, but usually at least there should be one word from the title.  Otherwise, sentences 2 and 3 mention most of the other title words.</a:t>
            </a:r>
          </a:p>
          <a:p>
            <a:r>
              <a:rPr lang="en-US" altLang="zh-TW" dirty="0" smtClean="0"/>
              <a:t>The first sentence should expand, not just repeat, the title.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3956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 txBox="1">
            <a:spLocks/>
          </p:cNvSpPr>
          <p:nvPr/>
        </p:nvSpPr>
        <p:spPr>
          <a:xfrm>
            <a:off x="179512" y="260648"/>
            <a:ext cx="8507288" cy="62646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TW" sz="3200" dirty="0" smtClean="0"/>
              <a:t>All title words should be in the abstract.  Otherwise, why does a word deserve a “title” status of your paper?  One exception is using an alternative, interchangeable keyword in the field </a:t>
            </a:r>
            <a:r>
              <a:rPr lang="en-US" altLang="zh-TW" sz="3200" dirty="0" smtClean="0">
                <a:sym typeface="Wingdings" pitchFamily="2" charset="2"/>
              </a:rPr>
              <a:t> to increase the chance of being found by search engines.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If a title word is</a:t>
            </a:r>
            <a:r>
              <a:rPr kumimoji="0" lang="en-US" altLang="zh-TW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not important, remove it.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TW" sz="3200" baseline="0" dirty="0" smtClean="0">
                <a:sym typeface="Wingdings" pitchFamily="2" charset="2"/>
              </a:rPr>
              <a:t>If</a:t>
            </a:r>
            <a:r>
              <a:rPr lang="en-US" altLang="zh-TW" sz="3200" dirty="0" smtClean="0">
                <a:sym typeface="Wingdings" pitchFamily="2" charset="2"/>
              </a:rPr>
              <a:t> a title word is missing in the abstract and is important, put it in.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If</a:t>
            </a:r>
            <a:r>
              <a:rPr kumimoji="0" lang="en-US" altLang="zh-TW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the abstract contains a keyword that should be in the title, rewrite the title to incorporate that keyword.</a:t>
            </a: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93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39"/>
            <a:ext cx="4104456" cy="6452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45" y="620688"/>
            <a:ext cx="4365274" cy="4146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790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 txBox="1">
            <a:spLocks/>
          </p:cNvSpPr>
          <p:nvPr/>
        </p:nvSpPr>
        <p:spPr>
          <a:xfrm>
            <a:off x="179512" y="476672"/>
            <a:ext cx="8507288" cy="61926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TW" sz="3200" dirty="0" smtClean="0"/>
              <a:t>The </a:t>
            </a:r>
            <a:r>
              <a:rPr kumimoji="0" lang="en-US" altLang="zh-TW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abstract needs to set the problem, but does not need to justify why it is important (the introduction does that.)  The abstract, however, needs to justify the </a:t>
            </a:r>
            <a:r>
              <a:rPr lang="en-US" altLang="zh-TW" sz="3200" dirty="0" smtClean="0"/>
              <a:t>significance of the results.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TW" sz="3200" noProof="0" dirty="0" smtClean="0"/>
              <a:t>The abstract should </a:t>
            </a:r>
            <a:r>
              <a:rPr lang="en-US" altLang="zh-TW" sz="3200" b="1" u="sng" noProof="0" dirty="0" smtClean="0"/>
              <a:t>NOT</a:t>
            </a:r>
            <a:r>
              <a:rPr lang="en-US" altLang="zh-TW" sz="3200" noProof="0" dirty="0" smtClean="0"/>
              <a:t> (1) mention the work of other researchers (it is done in the introduction), unless the paper is an extension of a previous paper; (2) why the </a:t>
            </a:r>
            <a:r>
              <a:rPr lang="en-US" altLang="zh-TW" sz="3200" u="sng" noProof="0" dirty="0" smtClean="0"/>
              <a:t>problem</a:t>
            </a:r>
            <a:r>
              <a:rPr lang="en-US" altLang="zh-TW" sz="3200" noProof="0" dirty="0" smtClean="0"/>
              <a:t> is important (also the role of the introduction).  The abstract should concentrate on the </a:t>
            </a:r>
            <a:r>
              <a:rPr lang="en-US" altLang="zh-TW" sz="3200" b="1" noProof="0" dirty="0" smtClean="0">
                <a:solidFill>
                  <a:srgbClr val="FF0000"/>
                </a:solidFill>
              </a:rPr>
              <a:t>importance of the results. </a:t>
            </a:r>
            <a:endParaRPr kumimoji="0" lang="zh-TW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344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3723323" cy="663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5546"/>
            <a:ext cx="3957638" cy="607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08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Title --- How to select one 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772816"/>
            <a:ext cx="7704856" cy="4093915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Try alternative titles … </a:t>
            </a:r>
          </a:p>
          <a:p>
            <a:r>
              <a:rPr lang="en-US" altLang="zh-TW" dirty="0" smtClean="0"/>
              <a:t>What are the differences</a:t>
            </a:r>
          </a:p>
          <a:p>
            <a:r>
              <a:rPr lang="en-US" altLang="zh-TW" dirty="0" smtClean="0"/>
              <a:t>Pair elimination</a:t>
            </a:r>
          </a:p>
          <a:p>
            <a:r>
              <a:rPr lang="en-US" altLang="zh-TW" dirty="0" smtClean="0"/>
              <a:t>The best one should be tempting and informative</a:t>
            </a:r>
          </a:p>
          <a:p>
            <a:r>
              <a:rPr lang="en-US" altLang="zh-TW" dirty="0" smtClean="0"/>
              <a:t>Author’s contribution should come first</a:t>
            </a:r>
          </a:p>
        </p:txBody>
      </p:sp>
    </p:spTree>
    <p:extLst>
      <p:ext uri="{BB962C8B-B14F-4D97-AF65-F5344CB8AC3E}">
        <p14:creationId xmlns:p14="http://schemas.microsoft.com/office/powerpoint/2010/main" val="295265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Title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dirty="0">
                <a:solidFill>
                  <a:srgbClr val="000000"/>
                </a:solidFill>
              </a:rPr>
              <a:t>The title is not read; it is scanned, within 2 seconds at most</a:t>
            </a:r>
          </a:p>
          <a:p>
            <a:pPr lvl="0"/>
            <a:r>
              <a:rPr lang="en-US" altLang="zh-TW" dirty="0">
                <a:solidFill>
                  <a:srgbClr val="000000"/>
                </a:solidFill>
              </a:rPr>
              <a:t>A long easily understood title </a:t>
            </a:r>
            <a:r>
              <a:rPr lang="en-US" altLang="zh-TW" dirty="0">
                <a:solidFill>
                  <a:srgbClr val="000000"/>
                </a:solidFill>
                <a:latin typeface="Bradley Hand ITC" pitchFamily="66" charset="0"/>
              </a:rPr>
              <a:t>is better than </a:t>
            </a:r>
            <a:r>
              <a:rPr lang="en-US" altLang="zh-TW" dirty="0">
                <a:solidFill>
                  <a:srgbClr val="000000"/>
                </a:solidFill>
              </a:rPr>
              <a:t>a short one with nouns to be unpacked, </a:t>
            </a:r>
            <a:r>
              <a:rPr lang="en-US" altLang="zh-TW" dirty="0">
                <a:solidFill>
                  <a:srgbClr val="000000"/>
                </a:solidFill>
                <a:latin typeface="Bradley Hand ITC" pitchFamily="66" charset="0"/>
              </a:rPr>
              <a:t>which in turn is better than </a:t>
            </a:r>
            <a:r>
              <a:rPr lang="en-US" altLang="zh-TW" dirty="0">
                <a:solidFill>
                  <a:srgbClr val="000000"/>
                </a:solidFill>
              </a:rPr>
              <a:t>an ambiguous </a:t>
            </a:r>
            <a:r>
              <a:rPr lang="en-US" altLang="zh-TW" dirty="0" smtClean="0">
                <a:solidFill>
                  <a:srgbClr val="000000"/>
                </a:solidFill>
              </a:rPr>
              <a:t>one</a:t>
            </a:r>
          </a:p>
          <a:p>
            <a:pPr lvl="0"/>
            <a:r>
              <a:rPr lang="en-US" altLang="zh-TW" dirty="0" smtClean="0">
                <a:solidFill>
                  <a:srgbClr val="000000"/>
                </a:solidFill>
              </a:rPr>
              <a:t>An old or popular subject </a:t>
            </a:r>
            <a:r>
              <a:rPr lang="en-US" altLang="zh-TW" dirty="0" smtClean="0">
                <a:solidFill>
                  <a:srgbClr val="000000"/>
                </a:solidFill>
                <a:sym typeface="Wingdings" pitchFamily="2" charset="2"/>
              </a:rPr>
              <a:t> a longer title in order to specify the contribution</a:t>
            </a:r>
            <a:r>
              <a:rPr lang="en-US" altLang="zh-TW" dirty="0" smtClean="0">
                <a:solidFill>
                  <a:srgbClr val="000000"/>
                </a:solidFill>
              </a:rPr>
              <a:t> </a:t>
            </a:r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41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/>
          <a:lstStyle/>
          <a:p>
            <a:r>
              <a:rPr lang="en-US" altLang="zh-TW" sz="4000" b="1" dirty="0" smtClean="0">
                <a:solidFill>
                  <a:srgbClr val="0000CC"/>
                </a:solidFill>
              </a:rPr>
              <a:t>Six Techniques to improve titles</a:t>
            </a:r>
            <a:endParaRPr lang="zh-TW" altLang="en-US" sz="4000" b="1" dirty="0">
              <a:solidFill>
                <a:srgbClr val="00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en-US" altLang="zh-TW" sz="3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Placement of Contribution First</a:t>
            </a:r>
          </a:p>
          <a:p>
            <a:pPr marL="400050" lvl="1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zh-TW" sz="3200" dirty="0" smtClean="0"/>
              <a:t>For a full sentence, the new information usually appears at the end and the old information at the beginning.</a:t>
            </a:r>
          </a:p>
          <a:p>
            <a:pPr marL="400050" lvl="1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zh-TW" sz="3200" dirty="0" smtClean="0"/>
              <a:t>In a </a:t>
            </a:r>
            <a:r>
              <a:rPr lang="en-US" altLang="zh-TW" sz="3200" dirty="0" err="1" smtClean="0"/>
              <a:t>verbless</a:t>
            </a:r>
            <a:r>
              <a:rPr lang="en-US" altLang="zh-TW" sz="3200" dirty="0" smtClean="0"/>
              <a:t> title, however, the situation is reversed.</a:t>
            </a:r>
          </a:p>
        </p:txBody>
      </p:sp>
    </p:spTree>
    <p:extLst>
      <p:ext uri="{BB962C8B-B14F-4D97-AF65-F5344CB8AC3E}">
        <p14:creationId xmlns:p14="http://schemas.microsoft.com/office/powerpoint/2010/main" val="263200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zh-TW" sz="3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2. Using Verbal Forms</a:t>
            </a:r>
          </a:p>
          <a:p>
            <a:pPr marL="400050" lvl="1" indent="0"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US" altLang="zh-TW" sz="3200" dirty="0" smtClean="0"/>
              <a:t>A verb gives energy.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So use gerunds </a:t>
            </a:r>
            <a:r>
              <a:rPr lang="zh-TW" altLang="en-US" sz="3200" dirty="0" smtClean="0"/>
              <a:t>（動名詞）</a:t>
            </a:r>
            <a:r>
              <a:rPr lang="en-US" altLang="zh-TW" sz="3200" dirty="0" smtClean="0"/>
              <a:t>or infinitives </a:t>
            </a:r>
            <a:r>
              <a:rPr lang="zh-TW" altLang="en-US" sz="3200" dirty="0" smtClean="0"/>
              <a:t>（不定詞）</a:t>
            </a:r>
            <a:r>
              <a:rPr lang="en-US" altLang="zh-TW" sz="3200" dirty="0" smtClean="0"/>
              <a:t>to energize your title.</a:t>
            </a:r>
            <a:endParaRPr lang="en-US" altLang="zh-TW" sz="3200" dirty="0"/>
          </a:p>
          <a:p>
            <a:pPr marL="400050" lvl="1" indent="0"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US" altLang="zh-TW" sz="3200" dirty="0" smtClean="0"/>
              <a:t>For example: </a:t>
            </a:r>
            <a:br>
              <a:rPr lang="en-US" altLang="zh-TW" sz="3200" dirty="0" smtClean="0"/>
            </a:br>
            <a:r>
              <a:rPr lang="en-US" altLang="zh-TW" sz="3200" b="1" dirty="0" smtClean="0">
                <a:latin typeface="Cambria Math" pitchFamily="18" charset="0"/>
                <a:ea typeface="Cambria Math" pitchFamily="18" charset="0"/>
              </a:rPr>
              <a:t>Data learning: Understanding astronomical Data</a:t>
            </a:r>
          </a:p>
        </p:txBody>
      </p:sp>
    </p:spTree>
    <p:extLst>
      <p:ext uri="{BB962C8B-B14F-4D97-AF65-F5344CB8AC3E}">
        <p14:creationId xmlns:p14="http://schemas.microsoft.com/office/powerpoint/2010/main" val="6538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 txBox="1">
            <a:spLocks/>
          </p:cNvSpPr>
          <p:nvPr/>
        </p:nvSpPr>
        <p:spPr>
          <a:xfrm>
            <a:off x="457200" y="260648"/>
            <a:ext cx="8229600" cy="3701008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zh-TW" sz="3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3. Using Adjectives or Numbers to </a:t>
            </a:r>
            <a:br>
              <a:rPr lang="en-US" altLang="zh-TW" sz="3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3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Stress contribution</a:t>
            </a:r>
          </a:p>
          <a:p>
            <a:pPr marL="400050" lvl="1" indent="0"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US" altLang="zh-TW" sz="3200" dirty="0" smtClean="0"/>
              <a:t>Fast, highly efficient, robust, but not new or novel</a:t>
            </a:r>
          </a:p>
          <a:p>
            <a:pPr marL="400050" lvl="1" indent="0"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US" altLang="zh-TW" sz="3200" dirty="0" smtClean="0"/>
              <a:t>The most specific, the better, e.g., 5 Hz sampling </a:t>
            </a:r>
            <a:r>
              <a:rPr lang="en-US" altLang="zh-TW" sz="3200" dirty="0" smtClean="0">
                <a:latin typeface="Bradley Hand ITC" pitchFamily="66" charset="0"/>
              </a:rPr>
              <a:t>is better than </a:t>
            </a:r>
            <a:r>
              <a:rPr lang="en-US" altLang="zh-TW" sz="3200" dirty="0" smtClean="0"/>
              <a:t>fast sampling </a:t>
            </a:r>
          </a:p>
        </p:txBody>
      </p:sp>
      <p:sp>
        <p:nvSpPr>
          <p:cNvPr id="3" name="內容版面配置區 2"/>
          <p:cNvSpPr txBox="1">
            <a:spLocks/>
          </p:cNvSpPr>
          <p:nvPr/>
        </p:nvSpPr>
        <p:spPr>
          <a:xfrm>
            <a:off x="609600" y="4365104"/>
            <a:ext cx="8229600" cy="216024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zh-TW" sz="36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zh-TW" sz="3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. Clear and Specific Keywords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zh-TW" sz="3600" b="1" dirty="0" smtClean="0">
                <a:solidFill>
                  <a:srgbClr val="663300"/>
                </a:solidFill>
              </a:rPr>
              <a:t>    </a:t>
            </a:r>
            <a:r>
              <a:rPr lang="en-US" altLang="zh-TW" dirty="0" smtClean="0">
                <a:solidFill>
                  <a:schemeClr val="tx2"/>
                </a:solidFill>
              </a:rPr>
              <a:t>Easier to locate by a search engine or </a:t>
            </a:r>
            <a:br>
              <a:rPr lang="en-US" altLang="zh-TW" dirty="0" smtClean="0">
                <a:solidFill>
                  <a:schemeClr val="tx2"/>
                </a:solidFill>
              </a:rPr>
            </a:br>
            <a:r>
              <a:rPr lang="en-US" altLang="zh-TW" dirty="0" smtClean="0">
                <a:solidFill>
                  <a:schemeClr val="tx2"/>
                </a:solidFill>
              </a:rPr>
              <a:t>     database</a:t>
            </a:r>
            <a:endParaRPr lang="en-US" altLang="zh-TW" sz="3600" b="1" dirty="0" smtClean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1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 txBox="1">
            <a:spLocks/>
          </p:cNvSpPr>
          <p:nvPr/>
        </p:nvSpPr>
        <p:spPr>
          <a:xfrm>
            <a:off x="457200" y="260648"/>
            <a:ext cx="8229600" cy="5184576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zh-TW" sz="36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zh-TW" sz="3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. Smart Choice of Keywords</a:t>
            </a:r>
          </a:p>
          <a:p>
            <a:pPr marL="400050" lvl="1" indent="0"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US" altLang="zh-TW" sz="3200" dirty="0" smtClean="0"/>
              <a:t>Pick your keywords from recent or often-cited titles close to your contribution</a:t>
            </a:r>
            <a:br>
              <a:rPr lang="en-US" altLang="zh-TW" sz="3200" dirty="0" smtClean="0"/>
            </a:br>
            <a:r>
              <a:rPr lang="en-US" altLang="zh-TW" sz="3200" dirty="0" smtClean="0">
                <a:sym typeface="Wingdings" pitchFamily="2" charset="2"/>
              </a:rPr>
              <a:t> searches to retrieve those will also find </a:t>
            </a:r>
            <a:br>
              <a:rPr lang="en-US" altLang="zh-TW" sz="3200" dirty="0" smtClean="0">
                <a:sym typeface="Wingdings" pitchFamily="2" charset="2"/>
              </a:rPr>
            </a:br>
            <a:r>
              <a:rPr lang="en-US" altLang="zh-TW" sz="3200" dirty="0" smtClean="0">
                <a:sym typeface="Wingdings" pitchFamily="2" charset="2"/>
              </a:rPr>
              <a:t>     yours</a:t>
            </a:r>
            <a:endParaRPr lang="en-US" altLang="zh-TW" sz="3200" dirty="0" smtClean="0"/>
          </a:p>
          <a:p>
            <a:pPr marL="400050" lvl="1" indent="0"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US" altLang="zh-TW" sz="3200" dirty="0" smtClean="0"/>
              <a:t>If two keywords are equally good, choose one for the title and the other for the abstract.</a:t>
            </a:r>
          </a:p>
        </p:txBody>
      </p:sp>
      <p:sp>
        <p:nvSpPr>
          <p:cNvPr id="3" name="內容版面配置區 2"/>
          <p:cNvSpPr txBox="1">
            <a:spLocks/>
          </p:cNvSpPr>
          <p:nvPr/>
        </p:nvSpPr>
        <p:spPr>
          <a:xfrm>
            <a:off x="454821" y="5013176"/>
            <a:ext cx="8229600" cy="144016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zh-TW" sz="3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6. Catchy Acronyms</a:t>
            </a:r>
          </a:p>
          <a:p>
            <a:pPr marL="400050" lvl="1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zh-TW" sz="3200" dirty="0" smtClean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MACHO, TAOS</a:t>
            </a:r>
            <a:endParaRPr lang="en-US" altLang="zh-TW" sz="32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18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638</Words>
  <Application>Microsoft Office PowerPoint</Application>
  <PresentationFormat>如螢幕大小 (4:3)</PresentationFormat>
  <Paragraphs>74</Paragraphs>
  <Slides>20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8" baseType="lpstr">
      <vt:lpstr>新細明體</vt:lpstr>
      <vt:lpstr>Arial</vt:lpstr>
      <vt:lpstr>Bradley Hand ITC</vt:lpstr>
      <vt:lpstr>Calibri</vt:lpstr>
      <vt:lpstr>Cambria Math</vt:lpstr>
      <vt:lpstr>Times New Roman</vt:lpstr>
      <vt:lpstr>Wingdings</vt:lpstr>
      <vt:lpstr>Office 佈景主題</vt:lpstr>
      <vt:lpstr>Paper Structure</vt:lpstr>
      <vt:lpstr>PowerPoint 簡報</vt:lpstr>
      <vt:lpstr>PowerPoint 簡報</vt:lpstr>
      <vt:lpstr>Title --- How to select one </vt:lpstr>
      <vt:lpstr>Title (cont.)</vt:lpstr>
      <vt:lpstr>Six Techniques to improve titles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A paper I am writing now …</vt:lpstr>
      <vt:lpstr>Abstract --- the heart of your paper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Paper Structure</dc:title>
  <dc:creator>wchen</dc:creator>
  <cp:lastModifiedBy>WP</cp:lastModifiedBy>
  <cp:revision>1</cp:revision>
  <dcterms:created xsi:type="dcterms:W3CDTF">2011-11-30T00:40:53Z</dcterms:created>
  <dcterms:modified xsi:type="dcterms:W3CDTF">2018-07-31T09:59:11Z</dcterms:modified>
</cp:coreProperties>
</file>