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345" r:id="rId2"/>
    <p:sldId id="380" r:id="rId3"/>
    <p:sldId id="433" r:id="rId4"/>
    <p:sldId id="381" r:id="rId5"/>
    <p:sldId id="382" r:id="rId6"/>
    <p:sldId id="432" r:id="rId7"/>
    <p:sldId id="436" r:id="rId8"/>
    <p:sldId id="383" r:id="rId9"/>
    <p:sldId id="384" r:id="rId10"/>
    <p:sldId id="434" r:id="rId11"/>
    <p:sldId id="388" r:id="rId12"/>
    <p:sldId id="435" r:id="rId13"/>
    <p:sldId id="385" r:id="rId14"/>
    <p:sldId id="386" r:id="rId15"/>
    <p:sldId id="389" r:id="rId16"/>
    <p:sldId id="394" r:id="rId17"/>
    <p:sldId id="396" r:id="rId18"/>
    <p:sldId id="397" r:id="rId19"/>
    <p:sldId id="398" r:id="rId20"/>
    <p:sldId id="395" r:id="rId21"/>
    <p:sldId id="390" r:id="rId22"/>
    <p:sldId id="391" r:id="rId23"/>
    <p:sldId id="392" r:id="rId24"/>
    <p:sldId id="399" r:id="rId25"/>
    <p:sldId id="393" r:id="rId26"/>
    <p:sldId id="431" r:id="rId27"/>
    <p:sldId id="430" r:id="rId28"/>
    <p:sldId id="400" r:id="rId29"/>
    <p:sldId id="404" r:id="rId30"/>
    <p:sldId id="401" r:id="rId31"/>
    <p:sldId id="402" r:id="rId32"/>
    <p:sldId id="403" r:id="rId33"/>
    <p:sldId id="405" r:id="rId34"/>
    <p:sldId id="406" r:id="rId35"/>
    <p:sldId id="407" r:id="rId36"/>
    <p:sldId id="411" r:id="rId37"/>
    <p:sldId id="412" r:id="rId38"/>
    <p:sldId id="413" r:id="rId39"/>
    <p:sldId id="414" r:id="rId40"/>
    <p:sldId id="415" r:id="rId41"/>
    <p:sldId id="416" r:id="rId42"/>
    <p:sldId id="417" r:id="rId43"/>
    <p:sldId id="418" r:id="rId44"/>
    <p:sldId id="419" r:id="rId45"/>
    <p:sldId id="420" r:id="rId46"/>
    <p:sldId id="422" r:id="rId47"/>
    <p:sldId id="423" r:id="rId48"/>
    <p:sldId id="421" r:id="rId49"/>
    <p:sldId id="424" r:id="rId50"/>
    <p:sldId id="425" r:id="rId51"/>
    <p:sldId id="426" r:id="rId52"/>
    <p:sldId id="428" r:id="rId53"/>
    <p:sldId id="429" r:id="rId54"/>
  </p:sldIdLst>
  <p:sldSz cx="12192000" cy="6858000"/>
  <p:notesSz cx="6807200" cy="9939338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9" autoAdjust="0"/>
    <p:restoredTop sz="94973" autoAdjust="0"/>
  </p:normalViewPr>
  <p:slideViewPr>
    <p:cSldViewPr>
      <p:cViewPr varScale="1">
        <p:scale>
          <a:sx n="63" d="100"/>
          <a:sy n="63" d="100"/>
        </p:scale>
        <p:origin x="464" y="5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66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2949786" cy="496967"/>
          </a:xfrm>
          <a:prstGeom prst="rect">
            <a:avLst/>
          </a:prstGeom>
        </p:spPr>
        <p:txBody>
          <a:bodyPr vert="horz" lIns="95675" tIns="47837" rIns="95675" bIns="47837" rtlCol="0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5841" y="3"/>
            <a:ext cx="2949786" cy="496967"/>
          </a:xfrm>
          <a:prstGeom prst="rect">
            <a:avLst/>
          </a:prstGeom>
        </p:spPr>
        <p:txBody>
          <a:bodyPr vert="horz" lIns="95675" tIns="47837" rIns="95675" bIns="47837" rtlCol="0"/>
          <a:lstStyle>
            <a:lvl1pPr algn="r">
              <a:defRPr sz="1300"/>
            </a:lvl1pPr>
          </a:lstStyle>
          <a:p>
            <a:fld id="{6CAC7E0C-1600-46D3-9288-A6F34FED4336}" type="datetimeFigureOut">
              <a:rPr lang="zh-TW" altLang="en-US" smtClean="0"/>
              <a:pPr/>
              <a:t>2024/3/21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675" tIns="47837" rIns="95675" bIns="47837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0721" y="4721187"/>
            <a:ext cx="5445760" cy="4472702"/>
          </a:xfrm>
          <a:prstGeom prst="rect">
            <a:avLst/>
          </a:prstGeom>
        </p:spPr>
        <p:txBody>
          <a:bodyPr vert="horz" lIns="95675" tIns="47837" rIns="95675" bIns="47837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3" y="9440649"/>
            <a:ext cx="2949786" cy="496967"/>
          </a:xfrm>
          <a:prstGeom prst="rect">
            <a:avLst/>
          </a:prstGeom>
        </p:spPr>
        <p:txBody>
          <a:bodyPr vert="horz" lIns="95675" tIns="47837" rIns="95675" bIns="47837" rtlCol="0" anchor="b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5841" y="9440649"/>
            <a:ext cx="2949786" cy="496967"/>
          </a:xfrm>
          <a:prstGeom prst="rect">
            <a:avLst/>
          </a:prstGeom>
        </p:spPr>
        <p:txBody>
          <a:bodyPr vert="horz" lIns="95675" tIns="47837" rIns="95675" bIns="47837" rtlCol="0" anchor="b"/>
          <a:lstStyle>
            <a:lvl1pPr algn="r">
              <a:defRPr sz="1300"/>
            </a:lvl1pPr>
          </a:lstStyle>
          <a:p>
            <a:fld id="{92DEEEED-FE42-48E7-AE91-70553D39D4A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2671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EEEED-FE42-48E7-AE91-70553D39D4A6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6764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B2769-295D-43FF-B08D-5914F5A49A8F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BBB7BD-0710-414D-8F13-C9B59DB2971C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8690-F8DA-4DED-A95E-1C8F1AE8F6B0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3ABDFA-CFDB-48DA-B044-DE37D133F9B8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6A3636-17C9-44EF-AC7D-5367FE09F363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8F0FDC-98B9-4961-B398-12D5A1D7544F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9BD1C5-F262-4B7B-A9F5-E896F6C79034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C99217-5CF6-44AA-B2F2-073C33069719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7AD9E6-C981-4584-93A8-978671449BDC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65EEF0-83A8-4A6C-8455-671DFCBA324C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DFEC46-75F4-4198-BC49-6A8631146B52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CEDF746-77E8-40A4-9DFF-366F91A20455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emf"/><Relationship Id="rId4" Type="http://schemas.openxmlformats.org/officeDocument/2006/relationships/hyperlink" Target="https://astrothesaurus.org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2"/>
          <p:cNvSpPr txBox="1">
            <a:spLocks/>
          </p:cNvSpPr>
          <p:nvPr/>
        </p:nvSpPr>
        <p:spPr>
          <a:xfrm>
            <a:off x="335360" y="260648"/>
            <a:ext cx="11305256" cy="648072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Tx/>
              <a:buNone/>
            </a:pPr>
            <a:r>
              <a:rPr lang="en-US" altLang="zh-TW" u="sng" kern="0" dirty="0" smtClean="0">
                <a:latin typeface="Calisto MT" panose="02040603050505030304" pitchFamily="18" charset="0"/>
              </a:rPr>
              <a:t>Exercise</a:t>
            </a:r>
            <a:r>
              <a:rPr lang="en-US" altLang="zh-TW" kern="0" dirty="0" smtClean="0">
                <a:latin typeface="Calisto MT" panose="02040603050505030304" pitchFamily="18" charset="0"/>
              </a:rPr>
              <a:t>: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zh-TW" sz="2800" dirty="0">
                <a:latin typeface="Calisto MT" panose="02040603050505030304" pitchFamily="18" charset="0"/>
              </a:rPr>
              <a:t>Conduct a </a:t>
            </a:r>
            <a:r>
              <a:rPr lang="en-US" altLang="zh-TW" sz="2800" dirty="0" smtClean="0">
                <a:latin typeface="Calisto MT" panose="02040603050505030304" pitchFamily="18" charset="0"/>
              </a:rPr>
              <a:t>survey </a:t>
            </a:r>
            <a:r>
              <a:rPr lang="en-US" altLang="zh-TW" sz="2800" dirty="0">
                <a:latin typeface="Calisto MT" panose="02040603050505030304" pitchFamily="18" charset="0"/>
              </a:rPr>
              <a:t>as comprehensive as </a:t>
            </a:r>
            <a:r>
              <a:rPr lang="en-US" altLang="zh-TW" sz="2800" dirty="0" smtClean="0">
                <a:latin typeface="Calisto MT" panose="02040603050505030304" pitchFamily="18" charset="0"/>
              </a:rPr>
              <a:t>possible </a:t>
            </a:r>
            <a:r>
              <a:rPr lang="en-US" altLang="zh-TW" sz="2800" dirty="0">
                <a:latin typeface="Calisto MT" panose="02040603050505030304" pitchFamily="18" charset="0"/>
              </a:rPr>
              <a:t>of </a:t>
            </a:r>
            <a:r>
              <a:rPr lang="en-US" altLang="zh-TW" sz="2800" dirty="0" smtClean="0">
                <a:latin typeface="Calisto MT" panose="02040603050505030304" pitchFamily="18" charset="0"/>
              </a:rPr>
              <a:t>at least 10 journals </a:t>
            </a:r>
            <a:r>
              <a:rPr lang="en-US" altLang="zh-TW" sz="2800" dirty="0">
                <a:latin typeface="Calisto MT" panose="02040603050505030304" pitchFamily="18" charset="0"/>
              </a:rPr>
              <a:t>that publish astronomy- or astrophysics-related research results.  Which of them have associated publications, e.g., letters or supplements?  </a:t>
            </a:r>
            <a:endParaRPr lang="en-US" altLang="zh-TW" sz="2800" dirty="0" smtClean="0">
              <a:latin typeface="Calisto MT" panose="02040603050505030304" pitchFamily="18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zh-TW" sz="2800" dirty="0" smtClean="0">
                <a:latin typeface="Calisto MT" panose="02040603050505030304" pitchFamily="18" charset="0"/>
              </a:rPr>
              <a:t>Select a handful of ‘</a:t>
            </a:r>
            <a:r>
              <a:rPr lang="en-US" altLang="zh-TW" sz="2800" b="1" dirty="0" smtClean="0">
                <a:latin typeface="Calisto MT" panose="02040603050505030304" pitchFamily="18" charset="0"/>
              </a:rPr>
              <a:t>core</a:t>
            </a:r>
            <a:r>
              <a:rPr lang="en-US" altLang="zh-TW" sz="2800" dirty="0" smtClean="0">
                <a:latin typeface="Calisto MT" panose="02040603050505030304" pitchFamily="18" charset="0"/>
              </a:rPr>
              <a:t>’ journals (definition?), and summarize how </a:t>
            </a:r>
            <a:r>
              <a:rPr lang="en-US" altLang="zh-TW" sz="2800" dirty="0">
                <a:latin typeface="Calisto MT" panose="02040603050505030304" pitchFamily="18" charset="0"/>
              </a:rPr>
              <a:t>often </a:t>
            </a:r>
            <a:r>
              <a:rPr lang="en-US" altLang="zh-TW" sz="2800" dirty="0" smtClean="0">
                <a:latin typeface="Calisto MT" panose="02040603050505030304" pitchFamily="18" charset="0"/>
              </a:rPr>
              <a:t>each </a:t>
            </a:r>
            <a:r>
              <a:rPr lang="en-US" altLang="zh-TW" sz="2800" dirty="0">
                <a:latin typeface="Calisto MT" panose="02040603050505030304" pitchFamily="18" charset="0"/>
              </a:rPr>
              <a:t>journal </a:t>
            </a:r>
            <a:r>
              <a:rPr lang="en-US" altLang="zh-TW" sz="2800" dirty="0" smtClean="0">
                <a:latin typeface="Calisto MT" panose="02040603050505030304" pitchFamily="18" charset="0"/>
              </a:rPr>
              <a:t>publishes, in </a:t>
            </a:r>
            <a:r>
              <a:rPr lang="en-US" altLang="zh-TW" sz="2800" dirty="0">
                <a:latin typeface="Calisto MT" panose="02040603050505030304" pitchFamily="18" charset="0"/>
              </a:rPr>
              <a:t>what </a:t>
            </a:r>
            <a:r>
              <a:rPr lang="en-US" altLang="zh-TW" sz="2800" dirty="0" smtClean="0">
                <a:latin typeface="Calisto MT" panose="02040603050505030304" pitchFamily="18" charset="0"/>
              </a:rPr>
              <a:t>language, by </a:t>
            </a:r>
            <a:r>
              <a:rPr lang="en-US" altLang="zh-TW" sz="2800" dirty="0">
                <a:latin typeface="Calisto MT" panose="02040603050505030304" pitchFamily="18" charset="0"/>
              </a:rPr>
              <a:t>what </a:t>
            </a:r>
            <a:r>
              <a:rPr lang="en-US" altLang="zh-TW" sz="2800" dirty="0" smtClean="0">
                <a:latin typeface="Calisto MT" panose="02040603050505030304" pitchFamily="18" charset="0"/>
              </a:rPr>
              <a:t>publisher.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zh-TW" sz="2800" dirty="0" smtClean="0">
                <a:latin typeface="Calisto MT" panose="02040603050505030304" pitchFamily="18" charset="0"/>
              </a:rPr>
              <a:t>Compare the </a:t>
            </a:r>
            <a:r>
              <a:rPr lang="en-US" altLang="zh-TW" sz="2800" dirty="0">
                <a:latin typeface="Calisto MT" panose="02040603050505030304" pitchFamily="18" charset="0"/>
              </a:rPr>
              <a:t>‘style’ of </a:t>
            </a:r>
            <a:r>
              <a:rPr lang="en-US" altLang="zh-TW" sz="2800" dirty="0" smtClean="0">
                <a:latin typeface="Calisto MT" panose="02040603050505030304" pitchFamily="18" charset="0"/>
              </a:rPr>
              <a:t>the core journals.  Note </a:t>
            </a:r>
            <a:r>
              <a:rPr lang="en-US" altLang="zh-TW" sz="2800" dirty="0">
                <a:latin typeface="Calisto MT" panose="02040603050505030304" pitchFamily="18" charset="0"/>
              </a:rPr>
              <a:t>the </a:t>
            </a:r>
            <a:r>
              <a:rPr lang="en-US" altLang="zh-TW" sz="2800" dirty="0" smtClean="0">
                <a:latin typeface="Calisto MT" panose="02040603050505030304" pitchFamily="18" charset="0"/>
              </a:rPr>
              <a:t>layout of the title</a:t>
            </a:r>
            <a:r>
              <a:rPr lang="en-US" altLang="zh-TW" sz="2800" dirty="0">
                <a:latin typeface="Calisto MT" panose="02040603050505030304" pitchFamily="18" charset="0"/>
              </a:rPr>
              <a:t>, abstract, references, etc</a:t>
            </a:r>
            <a:r>
              <a:rPr lang="en-US" altLang="zh-TW" sz="2800" dirty="0" smtClean="0">
                <a:latin typeface="Calisto MT" panose="02040603050505030304" pitchFamily="18" charset="0"/>
              </a:rPr>
              <a:t>.  </a:t>
            </a:r>
            <a:r>
              <a:rPr lang="en-US" altLang="zh-TW" sz="2800" dirty="0" smtClean="0">
                <a:latin typeface="Calisto MT" panose="02040603050505030304" pitchFamily="18" charset="0"/>
              </a:rPr>
              <a:t>(</a:t>
            </a:r>
            <a:r>
              <a:rPr lang="en-US" altLang="zh-TW" sz="2800" smtClean="0">
                <a:latin typeface="Calisto MT" panose="02040603050505030304" pitchFamily="18" charset="0"/>
              </a:rPr>
              <a:t>e.g., ApJ</a:t>
            </a:r>
            <a:r>
              <a:rPr lang="en-US" altLang="zh-TW" sz="2800" dirty="0" smtClean="0">
                <a:latin typeface="Calisto MT" panose="02040603050505030304" pitchFamily="18" charset="0"/>
              </a:rPr>
              <a:t> </a:t>
            </a:r>
            <a:r>
              <a:rPr lang="en-US" altLang="zh-TW" sz="2800" dirty="0" smtClean="0">
                <a:latin typeface="Calisto MT" panose="02040603050505030304" pitchFamily="18" charset="0"/>
              </a:rPr>
              <a:t>vs A&amp;A)</a:t>
            </a:r>
            <a:endParaRPr lang="en-US" altLang="zh-TW" sz="2800" dirty="0">
              <a:latin typeface="Calisto MT" panose="02040603050505030304" pitchFamily="18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zh-TW" sz="2800" dirty="0" smtClean="0">
                <a:latin typeface="Calisto MT" panose="02040603050505030304" pitchFamily="18" charset="0"/>
              </a:rPr>
              <a:t>Zoom </a:t>
            </a:r>
            <a:r>
              <a:rPr lang="en-US" altLang="zh-TW" sz="2800" dirty="0">
                <a:latin typeface="Calisto MT" panose="02040603050505030304" pitchFamily="18" charset="0"/>
              </a:rPr>
              <a:t>in to one </a:t>
            </a:r>
            <a:r>
              <a:rPr lang="en-US" altLang="zh-TW" sz="2800" dirty="0" smtClean="0">
                <a:latin typeface="Calisto MT" panose="02040603050505030304" pitchFamily="18" charset="0"/>
              </a:rPr>
              <a:t>journal </a:t>
            </a:r>
            <a:r>
              <a:rPr lang="en-US" altLang="zh-TW" sz="2800" dirty="0">
                <a:latin typeface="Calisto MT" panose="02040603050505030304" pitchFamily="18" charset="0"/>
              </a:rPr>
              <a:t>and browse through one recent </a:t>
            </a:r>
            <a:r>
              <a:rPr lang="en-US" altLang="zh-TW" sz="2800" dirty="0" smtClean="0">
                <a:latin typeface="Calisto MT" panose="02040603050505030304" pitchFamily="18" charset="0"/>
              </a:rPr>
              <a:t>paper of your choice.  What is it about?  By whom?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zh-TW" sz="2800" dirty="0" smtClean="0">
                <a:latin typeface="Calisto MT" panose="02040603050505030304" pitchFamily="18" charset="0"/>
              </a:rPr>
              <a:t>Identify </a:t>
            </a:r>
            <a:r>
              <a:rPr lang="en-US" altLang="zh-TW" sz="2800" dirty="0">
                <a:latin typeface="Calisto MT" panose="02040603050505030304" pitchFamily="18" charset="0"/>
              </a:rPr>
              <a:t>one off-core journal.  </a:t>
            </a:r>
            <a:r>
              <a:rPr lang="en-US" altLang="zh-TW" sz="2800" dirty="0" smtClean="0">
                <a:latin typeface="Calisto MT" panose="02040603050505030304" pitchFamily="18" charset="0"/>
              </a:rPr>
              <a:t>Does our library subscribe to it.</a:t>
            </a:r>
            <a:endParaRPr lang="en-US" altLang="zh-TW" sz="2800" dirty="0">
              <a:latin typeface="Calisto MT" panose="02040603050505030304" pitchFamily="18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zh-TW" sz="2800" dirty="0" smtClean="0">
                <a:latin typeface="Calisto MT" panose="02040603050505030304" pitchFamily="18" charset="0"/>
              </a:rPr>
              <a:t>What is the </a:t>
            </a:r>
            <a:r>
              <a:rPr lang="en-US" altLang="zh-TW" sz="2800" b="1" i="1" dirty="0" smtClean="0">
                <a:latin typeface="Calisto MT" panose="02040603050505030304" pitchFamily="18" charset="0"/>
              </a:rPr>
              <a:t>Science Citation Index</a:t>
            </a:r>
            <a:r>
              <a:rPr lang="en-US" altLang="zh-TW" sz="2800" dirty="0" smtClean="0">
                <a:latin typeface="Calisto MT" panose="02040603050505030304" pitchFamily="18" charset="0"/>
              </a:rPr>
              <a:t>?  What is the </a:t>
            </a:r>
            <a:r>
              <a:rPr lang="en-US" altLang="zh-TW" sz="2800" b="1" i="1" dirty="0" smtClean="0">
                <a:latin typeface="Calisto MT" panose="02040603050505030304" pitchFamily="18" charset="0"/>
              </a:rPr>
              <a:t>Impact Factor</a:t>
            </a:r>
            <a:r>
              <a:rPr lang="en-US" altLang="zh-TW" sz="2800" dirty="0" smtClean="0">
                <a:latin typeface="Calisto MT" panose="02040603050505030304" pitchFamily="18" charset="0"/>
              </a:rPr>
              <a:t>? </a:t>
            </a:r>
            <a:br>
              <a:rPr lang="en-US" altLang="zh-TW" sz="2800" dirty="0" smtClean="0">
                <a:latin typeface="Calisto MT" panose="02040603050505030304" pitchFamily="18" charset="0"/>
              </a:rPr>
            </a:br>
            <a:r>
              <a:rPr lang="en-US" altLang="zh-TW" sz="2800" dirty="0" smtClean="0">
                <a:latin typeface="Calisto MT" panose="02040603050505030304" pitchFamily="18" charset="0"/>
              </a:rPr>
              <a:t>What is the </a:t>
            </a:r>
            <a:r>
              <a:rPr lang="en-US" altLang="zh-TW" sz="2800" b="1" i="1" dirty="0" smtClean="0">
                <a:latin typeface="Calisto MT" panose="02040603050505030304" pitchFamily="18" charset="0"/>
              </a:rPr>
              <a:t>Open Access </a:t>
            </a:r>
            <a:r>
              <a:rPr lang="en-US" altLang="zh-TW" sz="2800" dirty="0" smtClean="0">
                <a:latin typeface="Calisto MT" panose="02040603050505030304" pitchFamily="18" charset="0"/>
              </a:rPr>
              <a:t>policy?  </a:t>
            </a:r>
            <a:r>
              <a:rPr lang="en-US" altLang="zh-TW" sz="2800" i="1" dirty="0" smtClean="0">
                <a:latin typeface="Calisto MT" panose="02040603050505030304" pitchFamily="18" charset="0"/>
              </a:rPr>
              <a:t>PLOS One</a:t>
            </a:r>
            <a:r>
              <a:rPr lang="en-US" altLang="zh-TW" sz="2800" dirty="0" smtClean="0">
                <a:latin typeface="Calisto MT" panose="02040603050505030304" pitchFamily="18" charset="0"/>
              </a:rPr>
              <a:t>?</a:t>
            </a:r>
            <a:endParaRPr lang="en-US" altLang="zh-TW" sz="2800" dirty="0"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630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188640"/>
            <a:ext cx="11460480" cy="644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572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0" y="548680"/>
            <a:ext cx="10181080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00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260648"/>
            <a:ext cx="11460480" cy="644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510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36" y="176959"/>
            <a:ext cx="7074825" cy="642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54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544" y="260648"/>
            <a:ext cx="6552728" cy="637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91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188640"/>
            <a:ext cx="8136904" cy="652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67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472" y="208162"/>
            <a:ext cx="8395437" cy="662473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719736" y="332656"/>
            <a:ext cx="792088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1487488" y="5877272"/>
            <a:ext cx="3744416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919536" y="4869160"/>
            <a:ext cx="259228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5591944" y="3140968"/>
            <a:ext cx="2419091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638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5" y="764704"/>
            <a:ext cx="8640960" cy="91534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5" y="1628800"/>
            <a:ext cx="6264696" cy="1691533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07368" y="139478"/>
            <a:ext cx="38443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hlinkClick r:id="rId4"/>
              </a:rPr>
              <a:t>https://astrothesaurus.org</a:t>
            </a:r>
            <a:r>
              <a:rPr lang="zh-TW" altLang="en-US" sz="2400" dirty="0" smtClean="0">
                <a:hlinkClick r:id="rId4"/>
              </a:rPr>
              <a:t>/</a:t>
            </a:r>
            <a:r>
              <a:rPr lang="zh-TW" altLang="en-US" sz="2400" dirty="0" smtClean="0"/>
              <a:t> </a:t>
            </a:r>
            <a:endParaRPr lang="zh-TW" altLang="en-US" sz="24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416" y="3284984"/>
            <a:ext cx="9302008" cy="34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61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548680"/>
            <a:ext cx="10614219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9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530" y="1026600"/>
            <a:ext cx="9066939" cy="48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69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613" y="1052736"/>
            <a:ext cx="8707755" cy="5550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字方塊 2"/>
          <p:cNvSpPr txBox="1"/>
          <p:nvPr/>
        </p:nvSpPr>
        <p:spPr>
          <a:xfrm>
            <a:off x="407368" y="260648"/>
            <a:ext cx="9577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altLang="zh-TW" sz="3200" b="1" dirty="0" smtClean="0">
                <a:latin typeface="Times New Roman" pitchFamily="18" charset="0"/>
                <a:cs typeface="Times New Roman" pitchFamily="18" charset="0"/>
              </a:rPr>
              <a:t>sample </a:t>
            </a:r>
            <a:r>
              <a:rPr lang="en-US" altLang="zh-TW" sz="3200" b="1" dirty="0">
                <a:latin typeface="Times New Roman" pitchFamily="18" charset="0"/>
                <a:cs typeface="Times New Roman" pitchFamily="18" charset="0"/>
              </a:rPr>
              <a:t>paper in </a:t>
            </a:r>
            <a:r>
              <a:rPr lang="en-US" altLang="zh-TW" sz="3200" b="1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altLang="zh-TW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Astrophysical </a:t>
            </a:r>
            <a:r>
              <a:rPr lang="en-US" altLang="zh-TW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Journal (</a:t>
            </a:r>
            <a:r>
              <a:rPr lang="en-US" altLang="zh-TW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ApJ</a:t>
            </a:r>
            <a:r>
              <a:rPr lang="en-US" altLang="zh-TW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zh-TW" alt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7536160" y="1268760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Digital Object Identifier</a:t>
            </a:r>
            <a:endParaRPr lang="zh-TW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251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59" y="260648"/>
            <a:ext cx="11310547" cy="636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2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88640"/>
            <a:ext cx="11638584" cy="65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37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9621782"/>
              </p:ext>
            </p:extLst>
          </p:nvPr>
        </p:nvGraphicFramePr>
        <p:xfrm>
          <a:off x="335360" y="404664"/>
          <a:ext cx="11521280" cy="600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329">
                  <a:extLst>
                    <a:ext uri="{9D8B030D-6E8A-4147-A177-3AD203B41FA5}">
                      <a16:colId xmlns:a16="http://schemas.microsoft.com/office/drawing/2014/main" val="1062961691"/>
                    </a:ext>
                  </a:extLst>
                </a:gridCol>
                <a:gridCol w="4176464">
                  <a:extLst>
                    <a:ext uri="{9D8B030D-6E8A-4147-A177-3AD203B41FA5}">
                      <a16:colId xmlns:a16="http://schemas.microsoft.com/office/drawing/2014/main" val="3680869603"/>
                    </a:ext>
                  </a:extLst>
                </a:gridCol>
                <a:gridCol w="4392487">
                  <a:extLst>
                    <a:ext uri="{9D8B030D-6E8A-4147-A177-3AD203B41FA5}">
                      <a16:colId xmlns:a16="http://schemas.microsoft.com/office/drawing/2014/main" val="755637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>
                          <a:solidFill>
                            <a:srgbClr val="0000CC"/>
                          </a:solidFill>
                          <a:latin typeface="Calisto MT" panose="02040603050505030304" pitchFamily="18" charset="0"/>
                        </a:rPr>
                        <a:t>Journal </a:t>
                      </a:r>
                      <a:endParaRPr lang="zh-TW" altLang="en-US" sz="2800" dirty="0">
                        <a:solidFill>
                          <a:srgbClr val="0000CC"/>
                        </a:solidFill>
                        <a:latin typeface="Calisto MT" panose="02040603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>
                          <a:solidFill>
                            <a:srgbClr val="0000CC"/>
                          </a:solidFill>
                          <a:latin typeface="Calisto MT" panose="02040603050505030304" pitchFamily="18" charset="0"/>
                        </a:rPr>
                        <a:t>Impact Factor (2018)</a:t>
                      </a:r>
                      <a:endParaRPr lang="zh-TW" altLang="en-US" sz="2800" dirty="0">
                        <a:solidFill>
                          <a:srgbClr val="0000CC"/>
                        </a:solidFill>
                        <a:latin typeface="Calisto MT" panose="02040603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err="1" smtClean="0">
                          <a:solidFill>
                            <a:srgbClr val="0000CC"/>
                          </a:solidFill>
                          <a:latin typeface="Calisto MT" panose="02040603050505030304" pitchFamily="18" charset="0"/>
                        </a:rPr>
                        <a:t>Scimago</a:t>
                      </a:r>
                      <a:r>
                        <a:rPr lang="en-US" altLang="zh-TW" sz="2800" dirty="0" smtClean="0">
                          <a:solidFill>
                            <a:srgbClr val="0000CC"/>
                          </a:solidFill>
                          <a:latin typeface="Calisto MT" panose="02040603050505030304" pitchFamily="18" charset="0"/>
                        </a:rPr>
                        <a:t> (SJR) (2018)</a:t>
                      </a:r>
                      <a:endParaRPr lang="zh-TW" altLang="en-US" sz="2800" dirty="0">
                        <a:solidFill>
                          <a:srgbClr val="0000CC"/>
                        </a:solidFill>
                        <a:latin typeface="Calisto MT" panose="020406030505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9916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Nature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43.070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16.345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0400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Science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41.063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13.251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77956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ARA&amp;A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37.8 (2016)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17.101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46946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A&amp;A Review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11.611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5.247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6021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A&amp;A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6.209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2.527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2028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ApJ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5.580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2.741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2122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ApJL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8.374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3.864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469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ApJS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8.311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4.545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4616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AJ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5.497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2.770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479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MNRAS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5.231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2.422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1276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Nature Astronomy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10.500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2.862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51210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Icarus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3.565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2.241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9193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219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0"/>
            <a:ext cx="4847651" cy="6858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48466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5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332656"/>
            <a:ext cx="5400600" cy="412381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904" y="1916832"/>
            <a:ext cx="6749832" cy="44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96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he Astrophysical Journal. American astronomical society centennial issue -  Helmut-A Abt - Sciences Humaines - Art - Culture - Société - Liv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332656"/>
            <a:ext cx="6192688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7398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57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88" y="188640"/>
            <a:ext cx="8260989" cy="637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27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0" y="1268760"/>
            <a:ext cx="8089724" cy="439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6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260648"/>
            <a:ext cx="11460480" cy="644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898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980728"/>
            <a:ext cx="8301286" cy="528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60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502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96" y="114479"/>
            <a:ext cx="8291212" cy="674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650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88" y="764704"/>
            <a:ext cx="8381881" cy="415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7330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80" y="1556792"/>
            <a:ext cx="8321435" cy="340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9334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36" y="476672"/>
            <a:ext cx="6976506" cy="591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175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80" y="1268760"/>
            <a:ext cx="8361732" cy="436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7519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80" y="260648"/>
            <a:ext cx="8361732" cy="641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6343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1124744"/>
            <a:ext cx="8260989" cy="24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8241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9352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376" y="116632"/>
            <a:ext cx="5972894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字方塊 2"/>
          <p:cNvSpPr txBox="1"/>
          <p:nvPr/>
        </p:nvSpPr>
        <p:spPr>
          <a:xfrm>
            <a:off x="5807968" y="764704"/>
            <a:ext cx="59046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altLang="zh-TW" sz="3200" b="1" dirty="0" smtClean="0">
                <a:latin typeface="Times New Roman" pitchFamily="18" charset="0"/>
                <a:cs typeface="Times New Roman" pitchFamily="18" charset="0"/>
              </a:rPr>
              <a:t>sample </a:t>
            </a:r>
            <a:r>
              <a:rPr lang="en-US" altLang="zh-TW" sz="3200" b="1" dirty="0">
                <a:latin typeface="Times New Roman" pitchFamily="18" charset="0"/>
                <a:cs typeface="Times New Roman" pitchFamily="18" charset="0"/>
              </a:rPr>
              <a:t>paper in </a:t>
            </a:r>
            <a:r>
              <a:rPr lang="en-US" altLang="zh-TW" sz="3200" b="1" dirty="0" smtClean="0">
                <a:latin typeface="Times New Roman" pitchFamily="18" charset="0"/>
                <a:cs typeface="Times New Roman" pitchFamily="18" charset="0"/>
              </a:rPr>
              <a:t>the </a:t>
            </a:r>
            <a:br>
              <a:rPr lang="en-US" altLang="zh-TW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altLang="zh-TW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Monthly Notices of the Royal Astronomical Society (MNRAS)</a:t>
            </a:r>
            <a:endParaRPr lang="zh-TW" alt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88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472" y="222839"/>
            <a:ext cx="8633741" cy="663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0881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96" y="1196752"/>
            <a:ext cx="8099799" cy="393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171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0" y="1196752"/>
            <a:ext cx="8291212" cy="338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850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28" y="980728"/>
            <a:ext cx="8361732" cy="477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058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36742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672" y="476672"/>
            <a:ext cx="4526877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5891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688" y="140670"/>
            <a:ext cx="4266507" cy="671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46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584" y="260648"/>
            <a:ext cx="5544616" cy="647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544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59897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260648"/>
            <a:ext cx="8825154" cy="652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40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3512" y="44625"/>
            <a:ext cx="8493570" cy="2636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3592" y="2852937"/>
            <a:ext cx="7056784" cy="3871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3"/>
          <p:cNvSpPr txBox="1"/>
          <p:nvPr/>
        </p:nvSpPr>
        <p:spPr>
          <a:xfrm>
            <a:off x="6888088" y="3573016"/>
            <a:ext cx="35283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latin typeface="Times New Roman" pitchFamily="18" charset="0"/>
                <a:cs typeface="Times New Roman" pitchFamily="18" charset="0"/>
              </a:rPr>
              <a:t>A sample </a:t>
            </a:r>
            <a:r>
              <a:rPr lang="en-US" altLang="zh-TW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online HTML version</a:t>
            </a:r>
            <a:endParaRPr lang="zh-TW" alt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09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000" y="1080000"/>
            <a:ext cx="8744559" cy="418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621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472" y="260648"/>
            <a:ext cx="8341245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3184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88" y="1484784"/>
            <a:ext cx="8805005" cy="411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6762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464" y="260648"/>
            <a:ext cx="8704261" cy="606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06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260648"/>
            <a:ext cx="11460480" cy="644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3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188640"/>
            <a:ext cx="11460480" cy="644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21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5025" y="800100"/>
            <a:ext cx="798195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字方塊 2"/>
          <p:cNvSpPr txBox="1"/>
          <p:nvPr/>
        </p:nvSpPr>
        <p:spPr>
          <a:xfrm>
            <a:off x="7320136" y="6225730"/>
            <a:ext cx="4511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 smtClean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100% cut and paste</a:t>
            </a:r>
            <a:endParaRPr lang="zh-TW" altLang="en-US" sz="2800" dirty="0">
              <a:solidFill>
                <a:srgbClr val="7030A0"/>
              </a:solidFill>
              <a:latin typeface="Cambria Math" panose="020405030504060302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5025" y="800100"/>
            <a:ext cx="798195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5"/>
          <p:cNvSpPr txBox="1"/>
          <p:nvPr/>
        </p:nvSpPr>
        <p:spPr>
          <a:xfrm>
            <a:off x="479376" y="188640"/>
            <a:ext cx="11017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altLang="zh-TW" sz="3200" b="1" dirty="0" smtClean="0">
                <a:latin typeface="Times New Roman" pitchFamily="18" charset="0"/>
                <a:cs typeface="Times New Roman" pitchFamily="18" charset="0"/>
              </a:rPr>
              <a:t>sample </a:t>
            </a:r>
            <a:r>
              <a:rPr lang="en-US" altLang="zh-TW" sz="3200" b="1" dirty="0">
                <a:latin typeface="Times New Roman" pitchFamily="18" charset="0"/>
                <a:cs typeface="Times New Roman" pitchFamily="18" charset="0"/>
              </a:rPr>
              <a:t>paper in </a:t>
            </a:r>
            <a:r>
              <a:rPr lang="en-US" altLang="zh-TW" sz="3200" b="1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altLang="zh-TW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Astronomy and Astrophysics (A&amp;A)</a:t>
            </a:r>
            <a:endParaRPr lang="zh-TW" alt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1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5520" y="504056"/>
            <a:ext cx="8594430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3"/>
          <p:cNvSpPr txBox="1"/>
          <p:nvPr/>
        </p:nvSpPr>
        <p:spPr>
          <a:xfrm>
            <a:off x="6492044" y="6188225"/>
            <a:ext cx="496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 smtClean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400% cut, paste, then shrink</a:t>
            </a:r>
            <a:endParaRPr lang="zh-TW" altLang="en-US" sz="2800" dirty="0">
              <a:solidFill>
                <a:srgbClr val="7030A0"/>
              </a:solidFill>
              <a:latin typeface="Cambria Math" panose="02040503050406030204" pitchFamily="18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703512" y="44625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latin typeface="Times New Roman" pitchFamily="18" charset="0"/>
                <a:cs typeface="Times New Roman" pitchFamily="18" charset="0"/>
              </a:rPr>
              <a:t>The same …</a:t>
            </a:r>
            <a:endParaRPr lang="zh-TW" alt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直線接點 5"/>
          <p:cNvCxnSpPr/>
          <p:nvPr/>
        </p:nvCxnSpPr>
        <p:spPr>
          <a:xfrm>
            <a:off x="1631504" y="4005064"/>
            <a:ext cx="0" cy="79208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單箭頭接點 6"/>
          <p:cNvCxnSpPr/>
          <p:nvPr/>
        </p:nvCxnSpPr>
        <p:spPr>
          <a:xfrm>
            <a:off x="1631504" y="4005064"/>
            <a:ext cx="504056" cy="0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/>
          <p:cNvCxnSpPr/>
          <p:nvPr/>
        </p:nvCxnSpPr>
        <p:spPr>
          <a:xfrm>
            <a:off x="1631504" y="4221088"/>
            <a:ext cx="504056" cy="0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/>
          <p:cNvCxnSpPr/>
          <p:nvPr/>
        </p:nvCxnSpPr>
        <p:spPr>
          <a:xfrm>
            <a:off x="1631504" y="4797152"/>
            <a:ext cx="504056" cy="0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93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8152</TotalTime>
  <Words>268</Words>
  <Application>Microsoft Office PowerPoint</Application>
  <PresentationFormat>寬螢幕</PresentationFormat>
  <Paragraphs>56</Paragraphs>
  <Slides>53</Slides>
  <Notes>1</Notes>
  <HiddenSlides>4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53</vt:i4>
      </vt:variant>
    </vt:vector>
  </HeadingPairs>
  <TitlesOfParts>
    <vt:vector size="60" baseType="lpstr">
      <vt:lpstr>新細明體</vt:lpstr>
      <vt:lpstr>Arial</vt:lpstr>
      <vt:lpstr>Calibri</vt:lpstr>
      <vt:lpstr>Calisto MT</vt:lpstr>
      <vt:lpstr>Cambria Math</vt:lpstr>
      <vt:lpstr>Times New Roman</vt:lpstr>
      <vt:lpstr>預設簡報設計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IRLAB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WChen</dc:creator>
  <cp:lastModifiedBy>User</cp:lastModifiedBy>
  <cp:revision>189</cp:revision>
  <cp:lastPrinted>2021-09-30T23:43:57Z</cp:lastPrinted>
  <dcterms:created xsi:type="dcterms:W3CDTF">2005-04-25T06:38:12Z</dcterms:created>
  <dcterms:modified xsi:type="dcterms:W3CDTF">2024-03-21T06:09:44Z</dcterms:modified>
</cp:coreProperties>
</file>