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6" r:id="rId2"/>
    <p:sldId id="394" r:id="rId3"/>
    <p:sldId id="393" r:id="rId4"/>
    <p:sldId id="364" r:id="rId5"/>
    <p:sldId id="367" r:id="rId6"/>
    <p:sldId id="368" r:id="rId7"/>
    <p:sldId id="369" r:id="rId8"/>
    <p:sldId id="387" r:id="rId9"/>
    <p:sldId id="409" r:id="rId10"/>
    <p:sldId id="410" r:id="rId11"/>
    <p:sldId id="371" r:id="rId12"/>
    <p:sldId id="270" r:id="rId13"/>
    <p:sldId id="420" r:id="rId14"/>
    <p:sldId id="421" r:id="rId15"/>
    <p:sldId id="373" r:id="rId16"/>
    <p:sldId id="375" r:id="rId17"/>
    <p:sldId id="389" r:id="rId18"/>
    <p:sldId id="388" r:id="rId19"/>
    <p:sldId id="412" r:id="rId20"/>
    <p:sldId id="413" r:id="rId21"/>
    <p:sldId id="414" r:id="rId22"/>
    <p:sldId id="411" r:id="rId23"/>
    <p:sldId id="418" r:id="rId24"/>
    <p:sldId id="291" r:id="rId25"/>
    <p:sldId id="292" r:id="rId26"/>
    <p:sldId id="422" r:id="rId27"/>
    <p:sldId id="297" r:id="rId28"/>
    <p:sldId id="377" r:id="rId29"/>
    <p:sldId id="397" r:id="rId30"/>
    <p:sldId id="423" r:id="rId31"/>
    <p:sldId id="424" r:id="rId32"/>
    <p:sldId id="425" r:id="rId33"/>
    <p:sldId id="426" r:id="rId34"/>
    <p:sldId id="396" r:id="rId35"/>
    <p:sldId id="406" r:id="rId36"/>
    <p:sldId id="398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27" r:id="rId45"/>
  </p:sldIdLst>
  <p:sldSz cx="12192000" cy="6858000"/>
  <p:notesSz cx="7099300" cy="102346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9" autoAdjust="0"/>
    <p:restoredTop sz="94665" autoAdjust="0"/>
  </p:normalViewPr>
  <p:slideViewPr>
    <p:cSldViewPr>
      <p:cViewPr varScale="1">
        <p:scale>
          <a:sx n="82" d="100"/>
          <a:sy n="82" d="100"/>
        </p:scale>
        <p:origin x="28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6363" cy="511731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6" y="2"/>
            <a:ext cx="3076363" cy="511731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r">
              <a:defRPr sz="1300"/>
            </a:lvl1pPr>
          </a:lstStyle>
          <a:p>
            <a:fld id="{6CAC7E0C-1600-46D3-9288-A6F34FED4336}" type="datetimeFigureOut">
              <a:rPr lang="zh-TW" altLang="en-US" smtClean="0"/>
              <a:pPr/>
              <a:t>2021/11/5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2" tIns="49516" rIns="99032" bIns="49516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9032" tIns="49516" rIns="99032" bIns="4951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1731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6" y="9721108"/>
            <a:ext cx="3076363" cy="511731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r">
              <a:defRPr sz="1300"/>
            </a:lvl1pPr>
          </a:lstStyle>
          <a:p>
            <a:fld id="{92DEEEED-FE42-48E7-AE91-70553D39D4A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267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2769-295D-43FF-B08D-5914F5A49A8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BB7BD-0710-414D-8F13-C9B59DB2971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78690-F8DA-4DED-A95E-1C8F1AE8F6B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ABDFA-CFDB-48DA-B044-DE37D133F9B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A3636-17C9-44EF-AC7D-5367FE09F36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F0FDC-98B9-4961-B398-12D5A1D7544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BD1C5-F262-4B7B-A9F5-E896F6C7903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99217-5CF6-44AA-B2F2-073C3306971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AD9E6-C981-4584-93A8-978671449BD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65EEF0-83A8-4A6C-8455-671DFCBA32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FEC46-75F4-4198-BC49-6A8631146B52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EDF746-77E8-40A4-9DFF-366F91A2045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Institute%20of%20Astronomy,%20NCU%20&#37109;&#20214;%20-%20Fwd_%20ApJ%20AAS34838_%20Reviewer's%20Report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etractionwatch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Beckwith1990AJ99-924%20YSO%20disks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20111026_Broad-band_0730.pdf" TargetMode="External"/><Relationship Id="rId2" Type="http://schemas.openxmlformats.org/officeDocument/2006/relationships/hyperlink" Target="20111026_Broad-band_0702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Eswaraiah2012MNRAS419-2587%20pol%20Be59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bmb.org/asbmb-today/careers/102821/how-to-reply-to-reviewers-comments?fbclid=IwAR1RqciHf-fiwKQjfnBYxpk3v4M0M9goOu9HQUXrs4_gfr34_reut9JYGnk" TargetMode="External"/><Relationship Id="rId2" Type="http://schemas.openxmlformats.org/officeDocument/2006/relationships/hyperlink" Target="https://twitter.com/JonWolfMueller/status/1411699729851994112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urses.physics.illinois.edu/phys598PEN/sp2021/lectures/WritingRefereeReports_SP21.pdf" TargetMode="External"/><Relationship Id="rId4" Type="http://schemas.openxmlformats.org/officeDocument/2006/relationships/hyperlink" Target="https://www.facebook.com/retractionwatch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864096"/>
          </a:xfrm>
        </p:spPr>
        <p:txBody>
          <a:bodyPr/>
          <a:lstStyle/>
          <a:p>
            <a:r>
              <a:rPr lang="en-US" altLang="zh-TW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 of a Journal Paper</a:t>
            </a:r>
            <a:endParaRPr lang="zh-TW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1384" y="1268760"/>
            <a:ext cx="11017224" cy="5400600"/>
          </a:xfrm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Original research results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Nature of the paper? Targeted readership?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Targeted journal?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Astrophysical Journal (</a:t>
            </a:r>
            <a:r>
              <a:rPr lang="en-US" altLang="zh-TW" i="1" dirty="0" err="1" smtClean="0"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Astronomical Journal (AJ)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Astronomy &amp; Astrophysics (A&amp;A)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Monthly Notices of the Royal Astronomical Society (MNRAS)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Icarus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Publication of the Astronomical Society of the Pacific (PASP)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altLang="zh-TW" i="1" dirty="0" smtClean="0">
                <a:latin typeface="Times New Roman" pitchFamily="18" charset="0"/>
                <a:cs typeface="Times New Roman" pitchFamily="18" charset="0"/>
              </a:rPr>
              <a:t>PASJ, PASA, RAA…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302197" y="908720"/>
            <a:ext cx="114824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896200" y="1249596"/>
            <a:ext cx="3877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i="1" dirty="0" smtClean="0">
                <a:solidFill>
                  <a:srgbClr val="0000CC"/>
                </a:solidFill>
                <a:latin typeface="Bookman Old Style" panose="02050604050505020204" pitchFamily="18" charset="0"/>
              </a:rPr>
              <a:t>Publish or perish.</a:t>
            </a:r>
            <a:endParaRPr lang="zh-TW" altLang="en-US" sz="3200" i="1" dirty="0">
              <a:solidFill>
                <a:srgbClr val="0000CC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6632"/>
            <a:ext cx="5112568" cy="66422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94349"/>
            <a:ext cx="4992701" cy="65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97280" y="188640"/>
            <a:ext cx="910240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TW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Reference Styles</a:t>
            </a:r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 dirty="0"/>
              <a:t>Nature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 dirty="0"/>
              <a:t>Astrophysical Journal</a:t>
            </a:r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endParaRPr lang="en-US" altLang="zh-TW" sz="2400" i="1" dirty="0"/>
          </a:p>
          <a:p>
            <a:pPr marL="342900" indent="-342900">
              <a:spcBef>
                <a:spcPct val="20000"/>
              </a:spcBef>
            </a:pPr>
            <a:r>
              <a:rPr lang="en-US" altLang="zh-TW" sz="2400" i="1" dirty="0"/>
              <a:t>Annual Review of Astronomy and Astrophysics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263" y="1386369"/>
            <a:ext cx="8353425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6263" y="3080961"/>
            <a:ext cx="7453313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6263" y="4914316"/>
            <a:ext cx="7056437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4160356" y="277675"/>
            <a:ext cx="772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3333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Last (family) name, (middle), first name (initials)</a:t>
            </a:r>
            <a:endParaRPr lang="zh-TW" altLang="en-US" sz="2800" dirty="0">
              <a:solidFill>
                <a:srgbClr val="3333CC"/>
              </a:solidFill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4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95472" y="948784"/>
            <a:ext cx="8072494" cy="341632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Bradley Hand ITC" pitchFamily="66" charset="0"/>
              </a:rPr>
              <a:t>Dear Takahashi-san</a:t>
            </a:r>
          </a:p>
          <a:p>
            <a:endParaRPr lang="en-US" altLang="zh-TW" sz="2400" b="1" dirty="0">
              <a:latin typeface="Bradley Hand ITC" pitchFamily="66" charset="0"/>
            </a:endParaRPr>
          </a:p>
          <a:p>
            <a:r>
              <a:rPr lang="en-US" altLang="zh-TW" sz="2400" b="1" dirty="0">
                <a:latin typeface="Bradley Hand ITC" pitchFamily="66" charset="0"/>
              </a:rPr>
              <a:t>I am so concern about the devastations triggering by terrible earthquake and tsunami in Japan.  Everyday, I read news and pray for the things will going well many times. </a:t>
            </a:r>
          </a:p>
          <a:p>
            <a:r>
              <a:rPr lang="en-US" altLang="zh-TW" sz="2400" b="1" dirty="0">
                <a:latin typeface="Bradley Hand ITC" pitchFamily="66" charset="0"/>
              </a:rPr>
              <a:t>GAO is quite close to the </a:t>
            </a:r>
            <a:r>
              <a:rPr lang="en-US" altLang="zh-TW" sz="2400" b="1" dirty="0" err="1">
                <a:latin typeface="Bradley Hand ITC" pitchFamily="66" charset="0"/>
              </a:rPr>
              <a:t>Toyko</a:t>
            </a:r>
            <a:r>
              <a:rPr lang="en-US" altLang="zh-TW" sz="2400" b="1" dirty="0">
                <a:latin typeface="Bradley Hand ITC" pitchFamily="66" charset="0"/>
              </a:rPr>
              <a:t>.  Are people and every things in GAO </a:t>
            </a:r>
            <a:r>
              <a:rPr lang="en-US" altLang="zh-TW" sz="2400" b="1" dirty="0" err="1">
                <a:latin typeface="Bradley Hand ITC" pitchFamily="66" charset="0"/>
              </a:rPr>
              <a:t>allright</a:t>
            </a:r>
            <a:r>
              <a:rPr lang="en-US" altLang="zh-TW" sz="2400" b="1" dirty="0">
                <a:latin typeface="Bradley Hand ITC" pitchFamily="66" charset="0"/>
              </a:rPr>
              <a:t>? </a:t>
            </a:r>
          </a:p>
          <a:p>
            <a:endParaRPr lang="en-US" altLang="zh-TW" sz="2400" b="1" dirty="0">
              <a:latin typeface="Bradley Hand ITC" pitchFamily="66" charset="0"/>
            </a:endParaRPr>
          </a:p>
          <a:p>
            <a:r>
              <a:rPr lang="en-US" altLang="zh-TW" sz="2400" b="1" dirty="0">
                <a:latin typeface="Bradley Hand ITC" pitchFamily="66" charset="0"/>
              </a:rPr>
              <a:t>God Bless you and </a:t>
            </a:r>
            <a:r>
              <a:rPr lang="en-US" altLang="zh-TW" sz="2400" b="1" dirty="0" err="1">
                <a:latin typeface="Bradley Hand ITC" pitchFamily="66" charset="0"/>
              </a:rPr>
              <a:t>eveyone</a:t>
            </a:r>
            <a:r>
              <a:rPr lang="en-US" altLang="zh-TW" sz="2400" b="1" dirty="0">
                <a:latin typeface="Bradley Hand ITC" pitchFamily="66" charset="0"/>
              </a:rPr>
              <a:t> in GAO </a:t>
            </a:r>
            <a:endParaRPr lang="zh-TW" altLang="en-US" sz="2400" b="1" dirty="0">
              <a:latin typeface="Bradley Hand ITC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03513" y="188641"/>
            <a:ext cx="5936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Class Exercise --- A sample letter</a:t>
            </a:r>
          </a:p>
        </p:txBody>
      </p:sp>
      <p:sp>
        <p:nvSpPr>
          <p:cNvPr id="4" name="矩形 3"/>
          <p:cNvSpPr/>
          <p:nvPr/>
        </p:nvSpPr>
        <p:spPr>
          <a:xfrm>
            <a:off x="1881158" y="4643447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u"/>
            </a:pP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does this letter try to say? </a:t>
            </a:r>
          </a:p>
          <a:p>
            <a:pPr lvl="0">
              <a:buFont typeface="Wingdings" pitchFamily="2" charset="2"/>
              <a:buChar char="u"/>
            </a:pP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are the problems with it?  </a:t>
            </a:r>
          </a:p>
        </p:txBody>
      </p:sp>
      <p:sp>
        <p:nvSpPr>
          <p:cNvPr id="5" name="矩形 4"/>
          <p:cNvSpPr/>
          <p:nvPr/>
        </p:nvSpPr>
        <p:spPr>
          <a:xfrm>
            <a:off x="2024034" y="5857893"/>
            <a:ext cx="66030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32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Let us try to improve it.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23392" y="620688"/>
            <a:ext cx="10801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V-</a:t>
            </a:r>
            <a:r>
              <a:rPr lang="en-US" altLang="zh-TW" sz="32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ed</a:t>
            </a: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… passive, to me</a:t>
            </a:r>
            <a:b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</a:t>
            </a:r>
            <a:r>
              <a:rPr lang="en-US" altLang="zh-TW" sz="32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We are interested in the event.  I am bored.</a:t>
            </a:r>
          </a:p>
          <a:p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V-</a:t>
            </a:r>
            <a:r>
              <a:rPr lang="en-US" altLang="zh-TW" sz="32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ing</a:t>
            </a: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… active, to others</a:t>
            </a:r>
            <a:b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en-US" altLang="zh-TW" sz="3200" i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The movie is interesting.  I am boring (!)  </a:t>
            </a:r>
            <a:endParaRPr lang="zh-TW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11424" y="5085184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  <a:hlinkClick r:id="rId2" action="ppaction://hlinkfile"/>
              </a:rPr>
              <a:t>referee report </a:t>
            </a:r>
            <a:r>
              <a:rPr lang="en-US" altLang="zh-TW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455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48983" y="332656"/>
            <a:ext cx="8229600" cy="936104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Bookman Old Style" panose="02050604050505020204" pitchFamily="18" charset="0"/>
                <a:ea typeface="Cambria Math" panose="02040503050406030204" pitchFamily="18" charset="0"/>
              </a:rPr>
              <a:t>Mind the Pronunciation</a:t>
            </a:r>
            <a:endParaRPr lang="zh-TW" altLang="en-US" b="1" dirty="0">
              <a:latin typeface="Bookman Old Style" panose="02050604050505020204" pitchFamily="18" charset="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767408" y="1607420"/>
            <a:ext cx="10192751" cy="496663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Read out loud and listen (to yourself)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mor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pho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logy</a:t>
            </a:r>
            <a:r>
              <a:rPr lang="en-US" altLang="zh-TW" sz="3600" dirty="0" smtClean="0"/>
              <a:t> </a:t>
            </a:r>
            <a:r>
              <a:rPr lang="en-US" altLang="zh-TW" sz="3600" dirty="0" err="1" smtClean="0">
                <a:latin typeface="Forte" pitchFamily="66" charset="0"/>
              </a:rPr>
              <a:t>vs</a:t>
            </a:r>
            <a:r>
              <a:rPr lang="en-US" altLang="zh-TW" sz="3600" dirty="0" smtClean="0"/>
              <a:t> 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morpho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lo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gical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lecule</a:t>
            </a:r>
            <a:r>
              <a:rPr lang="en-US" altLang="zh-TW" sz="3600" dirty="0" smtClean="0"/>
              <a:t> </a:t>
            </a:r>
            <a:r>
              <a:rPr lang="en-US" altLang="zh-TW" sz="3600" dirty="0" err="1" smtClean="0">
                <a:latin typeface="Forte" pitchFamily="66" charset="0"/>
              </a:rPr>
              <a:t>vs</a:t>
            </a:r>
            <a:r>
              <a:rPr lang="en-US" altLang="zh-TW" sz="3600" dirty="0" smtClean="0"/>
              <a:t> 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mo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le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cular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na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lysis</a:t>
            </a:r>
            <a:r>
              <a:rPr lang="en-US" altLang="zh-TW" sz="3600" dirty="0" smtClean="0"/>
              <a:t> </a:t>
            </a:r>
            <a:r>
              <a:rPr lang="en-US" altLang="zh-TW" sz="3600" dirty="0" err="1" smtClean="0">
                <a:latin typeface="Forte" pitchFamily="66" charset="0"/>
              </a:rPr>
              <a:t>vs</a:t>
            </a:r>
            <a:r>
              <a:rPr lang="en-US" altLang="zh-TW" sz="3600" dirty="0" smtClean="0">
                <a:latin typeface="Forte" pitchFamily="66" charset="0"/>
              </a:rPr>
              <a:t> 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an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alyze/</a:t>
            </a:r>
            <a:r>
              <a:rPr lang="en-US" altLang="zh-TW" sz="3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analyse</a:t>
            </a:r>
            <a:r>
              <a:rPr lang="en-US" altLang="zh-TW" sz="3600" dirty="0" smtClean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TW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pe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ctra</a:t>
            </a:r>
            <a:r>
              <a:rPr lang="en-US" altLang="zh-TW" sz="3600" dirty="0" smtClean="0"/>
              <a:t> </a:t>
            </a:r>
            <a:r>
              <a:rPr lang="en-US" altLang="zh-TW" sz="3600" dirty="0">
                <a:latin typeface="Forte" pitchFamily="66" charset="0"/>
              </a:rPr>
              <a:t>vs</a:t>
            </a:r>
            <a:r>
              <a:rPr lang="en-US" altLang="zh-TW" sz="3600" dirty="0" smtClean="0"/>
              <a:t> 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spec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tro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scopy</a:t>
            </a:r>
            <a:r>
              <a:rPr lang="en-US" altLang="zh-TW" sz="3600" dirty="0" smtClean="0"/>
              <a:t> </a:t>
            </a:r>
            <a:r>
              <a:rPr lang="en-US" altLang="zh-TW" sz="3600" dirty="0">
                <a:latin typeface="Forte" pitchFamily="66" charset="0"/>
              </a:rPr>
              <a:t>vs 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spectros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pic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Mag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ne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tic </a:t>
            </a:r>
            <a:r>
              <a:rPr lang="en-US" altLang="zh-TW" sz="3600" dirty="0">
                <a:latin typeface="Forte" pitchFamily="66" charset="0"/>
              </a:rPr>
              <a:t>vs </a:t>
            </a:r>
            <a:r>
              <a:rPr lang="en-US" altLang="zh-TW" sz="3600" u="sng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ma</a:t>
            </a: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gnetism</a:t>
            </a:r>
          </a:p>
        </p:txBody>
      </p:sp>
      <p:cxnSp>
        <p:nvCxnSpPr>
          <p:cNvPr id="9" name="直線接點 8"/>
          <p:cNvCxnSpPr/>
          <p:nvPr/>
        </p:nvCxnSpPr>
        <p:spPr>
          <a:xfrm>
            <a:off x="623392" y="1268760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5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/>
          <p:cNvSpPr txBox="1">
            <a:spLocks/>
          </p:cNvSpPr>
          <p:nvPr/>
        </p:nvSpPr>
        <p:spPr bwMode="auto">
          <a:xfrm>
            <a:off x="695400" y="174158"/>
            <a:ext cx="103022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altLang="zh-TW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 the Sentence Structure/Grammar</a:t>
            </a:r>
            <a:endParaRPr lang="zh-TW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內容版面配置區 4"/>
          <p:cNvSpPr txBox="1">
            <a:spLocks/>
          </p:cNvSpPr>
          <p:nvPr/>
        </p:nvSpPr>
        <p:spPr bwMode="auto">
          <a:xfrm>
            <a:off x="457201" y="1486236"/>
            <a:ext cx="1100328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TW" sz="36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would like to find out what the dark energy is.</a:t>
            </a:r>
            <a:br>
              <a:rPr lang="en-US" altLang="zh-TW" sz="36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60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You may wonder “What is the dark energy?”</a:t>
            </a:r>
          </a:p>
          <a:p>
            <a:r>
              <a:rPr lang="en-US" altLang="zh-TW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The value of using multiple databases </a:t>
            </a:r>
            <a:r>
              <a:rPr lang="en-US" altLang="zh-TW" sz="3600" i="1" u="sng" dirty="0">
                <a:latin typeface="Cambria Math" panose="02040503050406030204" pitchFamily="18" charset="0"/>
                <a:ea typeface="Cambria Math" panose="02040503050406030204" pitchFamily="18" charset="0"/>
              </a:rPr>
              <a:t>is </a:t>
            </a:r>
            <a:r>
              <a:rPr lang="en-US" altLang="zh-TW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consistency.</a:t>
            </a:r>
            <a:endParaRPr lang="zh-TW" altLang="en-US" sz="3600" dirty="0">
              <a:latin typeface="Cambria Math" panose="02040503050406030204" pitchFamily="18" charset="0"/>
            </a:endParaRPr>
          </a:p>
          <a:p>
            <a:endParaRPr lang="zh-TW" altLang="en-US" sz="3600" dirty="0">
              <a:solidFill>
                <a:srgbClr val="000000"/>
              </a:solidFill>
              <a:latin typeface="Cambria Math" panose="02040503050406030204" pitchFamily="18" charset="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88177" y="1294634"/>
            <a:ext cx="11152439" cy="22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3352" y="3789039"/>
            <a:ext cx="11729754" cy="2796457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light went out, 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power was out.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reasoning/causality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The power must be out, 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light went out.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conjecture, inference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is morning, because the birds are singing. (X)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Since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are here, you may as well stay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nature result; </a:t>
            </a:r>
            <a:r>
              <a:rPr lang="zh-TW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既然</a:t>
            </a:r>
            <a:r>
              <a:rPr lang="zh-TW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I was not sure, I changed the text. 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</a:pP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7368" y="212789"/>
            <a:ext cx="11247040" cy="936104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Bookman Old Style" panose="02050604050505020204" pitchFamily="18" charset="0"/>
                <a:ea typeface="Cambria Math" panose="02040503050406030204" pitchFamily="18" charset="0"/>
              </a:rPr>
              <a:t>Mind the </a:t>
            </a:r>
            <a:r>
              <a:rPr lang="en-US" altLang="zh-TW" b="1" dirty="0" smtClean="0">
                <a:latin typeface="Bookman Old Style" panose="02050604050505020204" pitchFamily="18" charset="0"/>
                <a:ea typeface="Cambria Math" panose="02040503050406030204" pitchFamily="18" charset="0"/>
              </a:rPr>
              <a:t>Uses/Meaning of Words</a:t>
            </a:r>
            <a:endParaRPr lang="zh-TW" altLang="en-US" b="1" dirty="0">
              <a:latin typeface="Bookman Old Style" panose="02050604050505020204" pitchFamily="18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73493" y="1064592"/>
            <a:ext cx="11419613" cy="256857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zh-TW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look forward to it.  Looking forward to seeing you.</a:t>
            </a:r>
          </a:p>
          <a:p>
            <a:pPr>
              <a:spcBef>
                <a:spcPts val="0"/>
              </a:spcBef>
            </a:pPr>
            <a:r>
              <a:rPr lang="en-US" altLang="zh-TW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do not know what you mean.  </a:t>
            </a:r>
          </a:p>
          <a:p>
            <a:pPr>
              <a:spcBef>
                <a:spcPts val="0"/>
              </a:spcBef>
            </a:pPr>
            <a:r>
              <a:rPr lang="en-US" altLang="zh-TW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used to go to school in Taipei.</a:t>
            </a:r>
          </a:p>
          <a:p>
            <a:pPr>
              <a:spcBef>
                <a:spcPts val="0"/>
              </a:spcBef>
            </a:pPr>
            <a:r>
              <a:rPr lang="en-US" altLang="zh-TW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am used to it. </a:t>
            </a:r>
          </a:p>
          <a:p>
            <a:pPr>
              <a:spcBef>
                <a:spcPts val="0"/>
              </a:spcBef>
            </a:pPr>
            <a:r>
              <a:rPr lang="en-US" altLang="zh-TW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have little money.</a:t>
            </a:r>
          </a:p>
        </p:txBody>
      </p:sp>
      <p:cxnSp>
        <p:nvCxnSpPr>
          <p:cNvPr id="6" name="直線接點 5"/>
          <p:cNvCxnSpPr/>
          <p:nvPr/>
        </p:nvCxnSpPr>
        <p:spPr>
          <a:xfrm>
            <a:off x="454668" y="1085846"/>
            <a:ext cx="11152439" cy="225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7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400" y="692696"/>
            <a:ext cx="10441160" cy="5262979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zh-TW" sz="4000" u="sng" kern="0" dirty="0" smtClean="0">
                <a:solidFill>
                  <a:srgbClr val="000000"/>
                </a:solidFill>
                <a:latin typeface="Bodoni MT" panose="02070603080606020203" pitchFamily="18" charset="0"/>
                <a:ea typeface="新細明體"/>
                <a:cs typeface="Times New Roman" panose="02020603050405020304" pitchFamily="18" charset="0"/>
              </a:rPr>
              <a:t>Exercise</a:t>
            </a:r>
          </a:p>
          <a:p>
            <a:pPr lvl="0">
              <a:spcBef>
                <a:spcPct val="20000"/>
              </a:spcBef>
              <a:defRPr/>
            </a:pPr>
            <a:r>
              <a:rPr lang="en-US" altLang="zh-TW" sz="4000" kern="0" dirty="0" smtClean="0">
                <a:solidFill>
                  <a:srgbClr val="000000"/>
                </a:solidFill>
                <a:latin typeface="Bodoni MT" panose="02070603080606020203" pitchFamily="18" charset="0"/>
                <a:ea typeface="新細明體"/>
                <a:cs typeface="Times New Roman" panose="02020603050405020304" pitchFamily="18" charset="0"/>
              </a:rPr>
              <a:t>Select </a:t>
            </a:r>
            <a:r>
              <a:rPr lang="en-US" altLang="zh-TW" sz="4000" kern="0" dirty="0">
                <a:solidFill>
                  <a:srgbClr val="000000"/>
                </a:solidFill>
                <a:latin typeface="Bodoni MT" panose="02070603080606020203" pitchFamily="18" charset="0"/>
                <a:ea typeface="新細明體"/>
                <a:cs typeface="Times New Roman" panose="02020603050405020304" pitchFamily="18" charset="0"/>
              </a:rPr>
              <a:t>a personal “model” paper.  In one paragraph, describe its main contents.  In another paragraph, explain why it is your model paper.  </a:t>
            </a:r>
            <a:r>
              <a:rPr lang="en-US" altLang="zh-TW" sz="4000" kern="0" dirty="0" smtClean="0">
                <a:solidFill>
                  <a:srgbClr val="000000"/>
                </a:solidFill>
                <a:latin typeface="Bodoni MT" panose="02070603080606020203" pitchFamily="18" charset="0"/>
                <a:ea typeface="新細明體"/>
                <a:cs typeface="Times New Roman" panose="02020603050405020304" pitchFamily="18" charset="0"/>
              </a:rPr>
              <a:t>List the headings, and subheadings if any, of the paper.  Paraphrase in your own words its first two paragraphs in the “Introduction” section.</a:t>
            </a:r>
            <a:endParaRPr lang="en-US" altLang="zh-TW" sz="4000" kern="0" dirty="0">
              <a:solidFill>
                <a:srgbClr val="000000"/>
              </a:solidFill>
              <a:latin typeface="Bodoni MT" panose="02070603080606020203" pitchFamily="18" charset="0"/>
              <a:ea typeface="新細明體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55640" y="1772817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latin typeface="Calisto MT" panose="02040603050505030304" pitchFamily="18" charset="0"/>
              </a:rPr>
              <a:t>My Model paper …</a:t>
            </a:r>
            <a:endParaRPr lang="zh-TW" altLang="en-US" sz="44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caption provide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2719002"/>
            <a:ext cx="5285650" cy="372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5400" y="620688"/>
            <a:ext cx="10513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222222"/>
                </a:solidFill>
                <a:latin typeface="Bookman Old Style" panose="02050604050505020204" pitchFamily="18" charset="0"/>
              </a:rPr>
              <a:t>Plagiarism</a:t>
            </a:r>
            <a:r>
              <a:rPr lang="en-US" altLang="zh-TW" sz="2800" dirty="0" smtClean="0">
                <a:solidFill>
                  <a:srgbClr val="222222"/>
                </a:solidFill>
                <a:latin typeface="Bookman Old Style" panose="02050604050505020204" pitchFamily="18" charset="0"/>
              </a:rPr>
              <a:t>: using </a:t>
            </a:r>
            <a:r>
              <a:rPr lang="en-US" altLang="zh-TW" sz="2800" dirty="0">
                <a:solidFill>
                  <a:srgbClr val="222222"/>
                </a:solidFill>
                <a:latin typeface="Bookman Old Style" panose="02050604050505020204" pitchFamily="18" charset="0"/>
              </a:rPr>
              <a:t>some </a:t>
            </a:r>
            <a:r>
              <a:rPr lang="en-US" altLang="zh-TW" sz="2800" dirty="0" smtClean="0">
                <a:solidFill>
                  <a:srgbClr val="222222"/>
                </a:solidFill>
                <a:latin typeface="Bookman Old Style" panose="02050604050505020204" pitchFamily="18" charset="0"/>
              </a:rPr>
              <a:t>one's </a:t>
            </a:r>
            <a:r>
              <a:rPr lang="en-US" altLang="zh-TW" sz="2800" dirty="0">
                <a:solidFill>
                  <a:srgbClr val="222222"/>
                </a:solidFill>
                <a:latin typeface="Bookman Old Style" panose="02050604050505020204" pitchFamily="18" charset="0"/>
              </a:rPr>
              <a:t>ideas </a:t>
            </a:r>
            <a:r>
              <a:rPr lang="en-US" altLang="zh-TW" sz="2800" dirty="0" smtClean="0">
                <a:solidFill>
                  <a:srgbClr val="222222"/>
                </a:solidFill>
                <a:latin typeface="Bookman Old Style" panose="02050604050505020204" pitchFamily="18" charset="0"/>
              </a:rPr>
              <a:t>or data/information </a:t>
            </a:r>
            <a:r>
              <a:rPr lang="en-US" altLang="zh-TW" sz="2800" dirty="0">
                <a:solidFill>
                  <a:srgbClr val="222222"/>
                </a:solidFill>
                <a:latin typeface="Bookman Old Style" panose="02050604050505020204" pitchFamily="18" charset="0"/>
              </a:rPr>
              <a:t>without </a:t>
            </a:r>
            <a:r>
              <a:rPr lang="en-US" altLang="zh-TW" sz="2800" dirty="0" smtClean="0">
                <a:solidFill>
                  <a:srgbClr val="222222"/>
                </a:solidFill>
                <a:latin typeface="Bookman Old Style" panose="02050604050505020204" pitchFamily="18" charset="0"/>
              </a:rPr>
              <a:t>proper referencing/citation or acknowledgment</a:t>
            </a:r>
          </a:p>
          <a:p>
            <a:endParaRPr lang="en-US" altLang="zh-TW" sz="2800" dirty="0">
              <a:solidFill>
                <a:srgbClr val="222222"/>
              </a:solidFill>
              <a:latin typeface="Bookman Old Style" panose="02050604050505020204" pitchFamily="18" charset="0"/>
            </a:endParaRPr>
          </a:p>
          <a:p>
            <a:r>
              <a:rPr lang="en-US" altLang="zh-TW" sz="2800" dirty="0" smtClean="0">
                <a:latin typeface="Bookman Old Style" panose="02050604050505020204" pitchFamily="18" charset="0"/>
              </a:rPr>
              <a:t>It is unethical and often unlawful.</a:t>
            </a:r>
            <a:endParaRPr lang="zh-TW" altLang="en-US" sz="2800" dirty="0">
              <a:latin typeface="Bookman Old Style" panose="020506040505050202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35360" y="6053822"/>
            <a:ext cx="627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latin typeface="Cambria Math" panose="02040503050406030204" pitchFamily="18" charset="0"/>
                <a:hlinkClick r:id="rId3"/>
              </a:rPr>
              <a:t>https://www.facebook.com/retractionwatc</a:t>
            </a:r>
            <a:r>
              <a:rPr lang="zh-TW" altLang="en-US" sz="2400">
                <a:latin typeface="Cambria Math" panose="02040503050406030204" pitchFamily="18" charset="0"/>
                <a:hlinkClick r:id="rId3"/>
              </a:rPr>
              <a:t>h</a:t>
            </a:r>
            <a:r>
              <a:rPr lang="zh-TW" altLang="en-US" sz="2400" smtClean="0">
                <a:latin typeface="Cambria Math" panose="02040503050406030204" pitchFamily="18" charset="0"/>
                <a:hlinkClick r:id="rId3"/>
              </a:rPr>
              <a:t>/</a:t>
            </a:r>
            <a:r>
              <a:rPr lang="zh-TW" altLang="en-US" sz="2400" smtClean="0">
                <a:latin typeface="Cambria Math" panose="02040503050406030204" pitchFamily="18" charset="0"/>
              </a:rPr>
              <a:t> 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22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16" y="90540"/>
            <a:ext cx="8748464" cy="665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7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5240"/>
            <a:ext cx="5580111" cy="67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52842"/>
            <a:ext cx="5430965" cy="665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620688"/>
            <a:ext cx="770663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4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983432" y="548680"/>
            <a:ext cx="1022513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TW" sz="3200" dirty="0" smtClean="0">
                <a:latin typeface="Calisto MT" panose="02040603050505030304" pitchFamily="18" charset="0"/>
              </a:rPr>
              <a:t>Your model paper is not just a paper, or the only one you have read; it should be the one that you hope to write like that some day. 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TW" sz="3200" dirty="0" smtClean="0">
                <a:latin typeface="Calisto MT" panose="02040603050505030304" pitchFamily="18" charset="0"/>
              </a:rPr>
              <a:t>“</a:t>
            </a:r>
            <a:r>
              <a:rPr lang="en-US" altLang="zh-TW" sz="3200" i="1" dirty="0" smtClean="0">
                <a:latin typeface="Calisto MT" panose="02040603050505030304" pitchFamily="18" charset="0"/>
              </a:rPr>
              <a:t>There is always a better way</a:t>
            </a:r>
            <a:r>
              <a:rPr lang="en-US" altLang="zh-TW" sz="3200" dirty="0" smtClean="0">
                <a:latin typeface="Calisto MT" panose="02040603050505030304" pitchFamily="18" charset="0"/>
              </a:rPr>
              <a:t>.”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zh-TW" sz="3200" dirty="0" smtClean="0">
                <a:latin typeface="Calisto MT" panose="02040603050505030304" pitchFamily="18" charset="0"/>
              </a:rPr>
              <a:t>Always strive to do your best, even though currently </a:t>
            </a:r>
            <a:r>
              <a:rPr lang="en-US" altLang="zh-TW" sz="3200" u="sng" dirty="0" smtClean="0">
                <a:latin typeface="Calisto MT" panose="02040603050505030304" pitchFamily="18" charset="0"/>
              </a:rPr>
              <a:t>your best may not be good enough</a:t>
            </a:r>
            <a:r>
              <a:rPr lang="en-US" altLang="zh-TW" sz="3200" dirty="0" smtClean="0">
                <a:latin typeface="Calisto MT" panose="02040603050505030304" pitchFamily="18" charset="0"/>
              </a:rPr>
              <a:t>.</a:t>
            </a:r>
            <a:endParaRPr lang="zh-TW" altLang="en-US" sz="32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48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016" y="620689"/>
            <a:ext cx="8892480" cy="545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7208" y="342676"/>
            <a:ext cx="8721281" cy="553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線單箭頭接點 3"/>
          <p:cNvCxnSpPr/>
          <p:nvPr/>
        </p:nvCxnSpPr>
        <p:spPr>
          <a:xfrm>
            <a:off x="6168008" y="4797152"/>
            <a:ext cx="720080" cy="108012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6384032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70C0"/>
                </a:solidFill>
              </a:rPr>
              <a:t>simply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7368" y="148329"/>
            <a:ext cx="113425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A recent one 2021.08.21 for a </a:t>
            </a:r>
            <a:r>
              <a:rPr lang="en-US" altLang="zh-TW" sz="2400" dirty="0" err="1" smtClean="0">
                <a:solidFill>
                  <a:srgbClr val="222222"/>
                </a:solidFill>
                <a:latin typeface="georgia" panose="02040502050405020303" pitchFamily="18" charset="0"/>
              </a:rPr>
              <a:t>Maidanak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 Users Meeting</a:t>
            </a:r>
          </a:p>
          <a:p>
            <a:endParaRPr lang="en-US" altLang="zh-TW" sz="2400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I 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am glad the dates have been extended, as I missed the August 1 deadline. 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 I 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just tried to register but was dismayed of the choice of country as 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“a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 province of 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China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".  I am 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not trying 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to solve the 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grandiose 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political issue, but this is simply confusing, </a:t>
            </a:r>
            <a:r>
              <a:rPr lang="en-US" altLang="zh-TW" sz="2400" dirty="0" smtClean="0">
                <a:solidFill>
                  <a:srgbClr val="222222"/>
                </a:solidFill>
                <a:latin typeface="georgia" panose="02040502050405020303" pitchFamily="18" charset="0"/>
              </a:rPr>
              <a:t>and </a:t>
            </a:r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could be solved with replacing with a different template pull-down table.  </a:t>
            </a:r>
            <a:b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</a:br>
            <a:endParaRPr lang="en-US" altLang="zh-TW" sz="2400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Please consider.  Thank you.</a:t>
            </a:r>
          </a:p>
          <a:p>
            <a:endParaRPr lang="en-US" altLang="zh-TW" sz="2400" dirty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Wen Ping</a:t>
            </a:r>
            <a:endParaRPr lang="en-US" altLang="zh-TW" sz="2400" b="0" i="0" dirty="0">
              <a:solidFill>
                <a:srgbClr val="222222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6" y="4303313"/>
            <a:ext cx="6788046" cy="225619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64152" y="5949280"/>
            <a:ext cx="1693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222222"/>
                </a:solidFill>
                <a:latin typeface="georgia" panose="02040502050405020303" pitchFamily="18" charset="0"/>
              </a:rPr>
              <a:t>2021.08.21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4546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03512" y="11663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Gungsuh" pitchFamily="18" charset="-127"/>
                <a:ea typeface="Gungsuh" pitchFamily="18" charset="-127"/>
              </a:rPr>
              <a:t>Nicknames in English </a:t>
            </a:r>
            <a:r>
              <a:rPr lang="en-US" altLang="zh-TW" dirty="0" smtClean="0"/>
              <a:t>--- you should know these, but do not use them unless you know the person very well.</a:t>
            </a:r>
            <a:endParaRPr lang="zh-TW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625188"/>
              </p:ext>
            </p:extLst>
          </p:nvPr>
        </p:nvGraphicFramePr>
        <p:xfrm>
          <a:off x="1703512" y="1052736"/>
          <a:ext cx="2376264" cy="5347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Albert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Al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Andrew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Andy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Anthony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Tony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Arthur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Art, Arty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Bernard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Bernie, Bern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38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Charles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Charlie, Chuck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Christopher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Chris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Daniel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Dan, Danny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Don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Edward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Ed, Eddie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Eugene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Gene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Francis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Frank, Fran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91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Frederick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Fred, Freddy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Henry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Hank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Irving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Irv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James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Jim, Jimmy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Joseph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/>
                        <a:t>Joe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John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Jack, Jacky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936281"/>
              </p:ext>
            </p:extLst>
          </p:nvPr>
        </p:nvGraphicFramePr>
        <p:xfrm>
          <a:off x="4295800" y="1052736"/>
          <a:ext cx="2736304" cy="5563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66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Lawrence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400" dirty="0"/>
                        <a:t>Larry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Leonard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Leo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Nathan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Nat, Nate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Nicholas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Nick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Patrick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Pete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Raymond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Ray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Richard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Dick, Rick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Bob, Bobby, Rob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Ronald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Ron, Ronny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Russell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Russ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Samuel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Sam, Sammy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Stephan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Steve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Stuart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Stu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Theodore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Ted, Teddy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Thomas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Tom, Thom, Tommy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Timothy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Tim, Timmy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Walt, Wally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William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Bill, Billy, Will, Willy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949674"/>
              </p:ext>
            </p:extLst>
          </p:nvPr>
        </p:nvGraphicFramePr>
        <p:xfrm>
          <a:off x="7392144" y="692696"/>
          <a:ext cx="2880320" cy="610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altLang="zh-TW" sz="1400" dirty="0" smtClean="0">
                          <a:solidFill>
                            <a:srgbClr val="0000CC"/>
                          </a:solidFill>
                        </a:rPr>
                        <a:t>FEMALE</a:t>
                      </a:r>
                      <a:endParaRPr lang="zh-TW" alt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Amanda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Mandy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Cathy, </a:t>
                      </a:r>
                      <a:r>
                        <a:rPr lang="en-US" sz="1400" dirty="0" err="1"/>
                        <a:t>Cath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66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Christine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Chris, Chrissy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Cynthia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Cindy, Cynth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Deborah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Deb, Debbie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Elizabeth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Betty, Beth, Liz, Bess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Florence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Flo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Frances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Fran, Francie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Janet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Katherine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Kathy, Kate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Janice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Jan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Nancy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Nan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Pamela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Pam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Patricia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Pat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547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Roberta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Bobbie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1264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Sophie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Susan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Sue, Suzie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Teresa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Terry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Valerie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Val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Veronica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Ronnie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/>
                      <a:r>
                        <a:rPr lang="en-US" sz="1400"/>
                        <a:t>Yvonne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Vonna</a:t>
                      </a:r>
                      <a:endParaRPr lang="en-US" sz="14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5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498158"/>
            <a:ext cx="8229600" cy="842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Anthropomorphism </a:t>
            </a:r>
            <a:r>
              <a:rPr lang="zh-TW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TW" altLang="en-US" b="1" dirty="0" smtClean="0">
                <a:latin typeface="Times New Roman" panose="02020603050405020304" pitchFamily="18" charset="0"/>
                <a:ea typeface="超世紀粗顏楷" pitchFamily="2" charset="-120"/>
                <a:cs typeface="Times New Roman" panose="02020603050405020304" pitchFamily="18" charset="0"/>
              </a:rPr>
              <a:t>擬人</a:t>
            </a:r>
            <a:r>
              <a:rPr lang="zh-TW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57200" y="1600200"/>
            <a:ext cx="11196320" cy="49631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Experiments/data do not prove or explain; figures/tables do not compare.  They “show” or “indicate”.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(X)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This experiment attempts to demonstrate that …</a:t>
            </a:r>
            <a:b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(O) 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purpose of this experiment is to demonstrate that …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(X) 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research found that … </a:t>
            </a:r>
            <a:b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(O) 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researchers found that …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(X) 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Their paper discussed the possible relation of …</a:t>
            </a:r>
            <a:b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(O) </a:t>
            </a:r>
            <a:r>
              <a:rPr lang="en-US" altLang="zh-TW" sz="32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Lin et al. (2013) discussed the possible relation of …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zh-TW" altLang="en-US" sz="36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5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64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229600" cy="706090"/>
          </a:xfrm>
        </p:spPr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Sketch a Writing Plan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3352" y="1052736"/>
            <a:ext cx="11737304" cy="5256584"/>
          </a:xfrm>
        </p:spPr>
        <p:txBody>
          <a:bodyPr/>
          <a:lstStyle/>
          <a:p>
            <a:r>
              <a:rPr lang="en-US" altLang="zh-TW" dirty="0" smtClean="0">
                <a:latin typeface="Calisto MT" panose="02040603050505030304" pitchFamily="18" charset="0"/>
              </a:rPr>
              <a:t>(A rough title, clear contents)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Figures first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(what is the story?)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Section headings, subsections …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Then each paragraph (a key word), and each sentence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One concept/issue per paragraph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Overall structure of the article</a:t>
            </a:r>
            <a:endParaRPr lang="en-US" altLang="zh-TW" dirty="0">
              <a:latin typeface="Calisto MT" panose="02040603050505030304" pitchFamily="18" charset="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Calisto MT" panose="02040603050505030304" pitchFamily="18" charset="0"/>
              </a:rPr>
              <a:t>     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Introduction</a:t>
            </a:r>
            <a:r>
              <a:rPr lang="en-US" altLang="zh-TW" sz="2800" i="1" dirty="0">
                <a:latin typeface="Calisto MT" panose="02040603050505030304" pitchFamily="18" charset="0"/>
              </a:rPr>
              <a:t>,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Observations/Data </a:t>
            </a:r>
            <a:r>
              <a:rPr lang="en-US" altLang="zh-TW" sz="2800" i="1" dirty="0">
                <a:latin typeface="Calisto MT" panose="02040603050505030304" pitchFamily="18" charset="0"/>
              </a:rPr>
              <a:t>Analysis,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Results/Discussions</a:t>
            </a:r>
            <a:r>
              <a:rPr lang="en-US" altLang="zh-TW" sz="2800" i="1" dirty="0">
                <a:latin typeface="Calisto MT" panose="02040603050505030304" pitchFamily="18" charset="0"/>
              </a:rPr>
              <a:t>,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Conclusions</a:t>
            </a:r>
            <a:endParaRPr lang="en-US" altLang="zh-TW" sz="2800" i="1" dirty="0">
              <a:latin typeface="Calisto MT" panose="02040603050505030304" pitchFamily="18" charset="0"/>
            </a:endParaRPr>
          </a:p>
          <a:p>
            <a:r>
              <a:rPr lang="en-US" altLang="zh-TW" dirty="0" smtClean="0">
                <a:latin typeface="Calisto MT" panose="02040603050505030304" pitchFamily="18" charset="0"/>
              </a:rPr>
              <a:t>Then tackling a sentence at a time</a:t>
            </a:r>
          </a:p>
          <a:p>
            <a:pPr marL="0" indent="0">
              <a:buNone/>
            </a:pPr>
            <a:r>
              <a:rPr lang="en-US" altLang="zh-TW" dirty="0" smtClean="0">
                <a:latin typeface="Calisto MT" panose="02040603050505030304" pitchFamily="18" charset="0"/>
              </a:rPr>
              <a:t>     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Simple (dull) sentences OK; get the “facts/results” in as placeholders</a:t>
            </a:r>
            <a:endParaRPr lang="zh-TW" altLang="en-US" sz="28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1703512" y="116632"/>
            <a:ext cx="82296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</a:rPr>
              <a:t>Paper Structure</a:t>
            </a:r>
            <a:r>
              <a:rPr kumimoji="1" lang="en-US" altLang="zh-TW" sz="4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</a:rPr>
              <a:t> --- the skeleton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194392" y="980728"/>
            <a:ext cx="654968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Title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face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Abstract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heart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Key Words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address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Headings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skeleton</a:t>
            </a:r>
            <a:endParaRPr kumimoji="1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srgbClr val="DAEDEF">
                  <a:lumMod val="50000"/>
                </a:srgb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Introduction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hands</a:t>
            </a:r>
            <a:endParaRPr kumimoji="1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srgbClr val="DAEDEF">
                  <a:lumMod val="50000"/>
                </a:srgb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Data and Analysis </a:t>
            </a:r>
            <a:endParaRPr kumimoji="1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srgbClr val="DAEDEF">
                  <a:lumMod val="50000"/>
                </a:srgb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Discussion (visuals)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voice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Conclusion </a:t>
            </a:r>
            <a:r>
              <a:rPr kumimoji="1" lang="en-US" altLang="zh-TW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50000"/>
                  </a:srgb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= smile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References </a:t>
            </a:r>
            <a:endParaRPr kumimoji="1" lang="en-US" altLang="zh-TW" sz="2000" b="0" i="0" u="none" strike="noStrike" kern="0" cap="none" spc="0" normalizeH="0" baseline="0" noProof="0" dirty="0">
              <a:ln>
                <a:noFill/>
              </a:ln>
              <a:solidFill>
                <a:srgbClr val="DAEDEF">
                  <a:lumMod val="50000"/>
                </a:srgb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2" descr="http://qvectors.net/downloads/images/fullpreview/Vector-Tree-by-Dragon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90" y="1460627"/>
            <a:ext cx="4800841" cy="480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88640"/>
            <a:ext cx="4739650" cy="656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4104456" cy="64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45" y="620688"/>
            <a:ext cx="4365274" cy="4146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16632"/>
            <a:ext cx="3723323" cy="663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245546"/>
            <a:ext cx="3957638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0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188640"/>
            <a:ext cx="8229600" cy="706090"/>
          </a:xfrm>
        </p:spPr>
        <p:txBody>
          <a:bodyPr/>
          <a:lstStyle/>
          <a:p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Writing Plan (cont.)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3352" y="1124744"/>
            <a:ext cx="11737304" cy="547260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latin typeface="Calisto MT" panose="02040603050505030304" pitchFamily="18" charset="0"/>
              </a:rPr>
              <a:t>(Placeholder)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Title, possible coauthors (affiliations)  </a:t>
            </a:r>
            <a:br>
              <a:rPr lang="en-US" altLang="zh-TW" dirty="0" smtClean="0">
                <a:latin typeface="Calisto MT" panose="02040603050505030304" pitchFamily="18" charset="0"/>
              </a:rPr>
            </a:br>
            <a:r>
              <a:rPr lang="en-US" altLang="zh-TW" dirty="0" smtClean="0">
                <a:latin typeface="Calisto MT" panose="02040603050505030304" pitchFamily="18" charset="0"/>
              </a:rPr>
              <a:t>    </a:t>
            </a:r>
            <a:r>
              <a:rPr lang="en-US" altLang="zh-TW" sz="2800" i="1" dirty="0" smtClean="0">
                <a:latin typeface="Calisto MT" panose="02040603050505030304" pitchFamily="18" charset="0"/>
              </a:rPr>
              <a:t>Who should be included anyway?</a:t>
            </a:r>
            <a:endParaRPr lang="en-US" altLang="zh-TW" i="1" dirty="0" smtClean="0">
              <a:latin typeface="Calisto MT" panose="02040603050505030304" pitchFamily="18" charset="0"/>
            </a:endParaRPr>
          </a:p>
          <a:p>
            <a:r>
              <a:rPr lang="en-US" altLang="zh-TW" dirty="0" smtClean="0">
                <a:latin typeface="Calisto MT" panose="02040603050505030304" pitchFamily="18" charset="0"/>
              </a:rPr>
              <a:t>Abstract can wait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Figures 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Section headings, subsections …</a:t>
            </a:r>
            <a:br>
              <a:rPr lang="en-US" altLang="zh-TW" dirty="0" smtClean="0">
                <a:latin typeface="Calisto MT" panose="02040603050505030304" pitchFamily="18" charset="0"/>
              </a:rPr>
            </a:br>
            <a:r>
              <a:rPr lang="en-US" altLang="zh-TW" sz="2800" i="1" dirty="0" smtClean="0">
                <a:solidFill>
                  <a:srgbClr val="000000"/>
                </a:solidFill>
                <a:latin typeface="Calisto MT" panose="02040603050505030304" pitchFamily="18" charset="0"/>
              </a:rPr>
              <a:t>        Introduction</a:t>
            </a:r>
            <a:r>
              <a:rPr lang="en-US" altLang="zh-TW" sz="2800" i="1" dirty="0">
                <a:solidFill>
                  <a:srgbClr val="000000"/>
                </a:solidFill>
                <a:latin typeface="Calisto MT" panose="02040603050505030304" pitchFamily="18" charset="0"/>
              </a:rPr>
              <a:t>, Observations/Data Analysis, Results/Discussions, Conclusions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Then each paragraph (a concept or an issue; a key word)</a:t>
            </a:r>
          </a:p>
          <a:p>
            <a:r>
              <a:rPr lang="en-US" altLang="zh-TW" dirty="0" smtClean="0">
                <a:latin typeface="Calisto MT" panose="02040603050505030304" pitchFamily="18" charset="0"/>
              </a:rPr>
              <a:t>Expansion of each key word </a:t>
            </a:r>
            <a:br>
              <a:rPr lang="en-US" altLang="zh-TW" dirty="0" smtClean="0">
                <a:latin typeface="Calisto MT" panose="02040603050505030304" pitchFamily="18" charset="0"/>
              </a:rPr>
            </a:br>
            <a:r>
              <a:rPr lang="en-US" altLang="zh-TW" dirty="0" smtClean="0">
                <a:latin typeface="Calisto MT" panose="02040603050505030304" pitchFamily="18" charset="0"/>
                <a:sym typeface="Wingdings" panose="05000000000000000000" pitchFamily="2" charset="2"/>
              </a:rPr>
              <a:t>      </a:t>
            </a:r>
            <a:r>
              <a:rPr lang="en-US" altLang="zh-TW" sz="2800" i="1" dirty="0" smtClean="0">
                <a:latin typeface="Calisto MT" panose="02040603050505030304" pitchFamily="18" charset="0"/>
                <a:sym typeface="Wingdings" panose="05000000000000000000" pitchFamily="2" charset="2"/>
              </a:rPr>
              <a:t>5-10 sentences? Combination to form more sophisticated sentences</a:t>
            </a:r>
            <a:r>
              <a:rPr lang="en-US" altLang="zh-TW" dirty="0" smtClean="0">
                <a:latin typeface="Calisto MT" panose="02040603050505030304" pitchFamily="18" charset="0"/>
                <a:sym typeface="Wingdings" panose="05000000000000000000" pitchFamily="2" charset="2"/>
              </a:rPr>
              <a:t>.</a:t>
            </a:r>
            <a:endParaRPr lang="en-US" altLang="zh-TW" dirty="0" smtClean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181345"/>
            <a:ext cx="7272808" cy="64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9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92696"/>
            <a:ext cx="1171676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28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5" y="188640"/>
            <a:ext cx="5616624" cy="63471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9" y="332656"/>
            <a:ext cx="5808488" cy="227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5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836712"/>
            <a:ext cx="9815304" cy="518457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51384" y="25193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LM Roman 9" panose="00000500000000000000" pitchFamily="50" charset="0"/>
              </a:rPr>
              <a:t>cluster formation and destruction</a:t>
            </a:r>
            <a:endParaRPr lang="zh-TW" altLang="en-US" sz="3200" dirty="0">
              <a:solidFill>
                <a:srgbClr val="7030A0"/>
              </a:solidFill>
              <a:latin typeface="LM Roman 9" panose="00000500000000000000" pitchFamily="50" charset="0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2999656" y="1268760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7392144" y="1700808"/>
            <a:ext cx="1800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456040" y="2132856"/>
            <a:ext cx="1152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5087888" y="2564904"/>
            <a:ext cx="19442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9408368" y="4653136"/>
            <a:ext cx="12961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4943872" y="3789040"/>
            <a:ext cx="24482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527648" y="5517232"/>
            <a:ext cx="24162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768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49" y="875537"/>
            <a:ext cx="9482455" cy="25534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07" y="3284984"/>
            <a:ext cx="9561738" cy="343061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51384" y="18864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LM Roman 9" panose="00000500000000000000" pitchFamily="50" charset="0"/>
              </a:rPr>
              <a:t>destruction process and timescales</a:t>
            </a:r>
            <a:endParaRPr lang="zh-TW" altLang="en-US" sz="3200" dirty="0">
              <a:solidFill>
                <a:srgbClr val="7030A0"/>
              </a:solidFill>
              <a:latin typeface="LM Roman 9" panose="00000500000000000000" pitchFamily="50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3503712" y="1196752"/>
            <a:ext cx="6480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223792" y="2852936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151784" y="3645024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1150049" y="4869160"/>
            <a:ext cx="22096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885524" y="977548"/>
            <a:ext cx="84173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  <a:t>Evolution of a manuscript </a:t>
            </a:r>
            <a:b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</a:br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  <a:t>     – An example</a:t>
            </a:r>
          </a:p>
          <a:p>
            <a:endParaRPr lang="en-US" altLang="zh-TW" sz="3200" dirty="0">
              <a:latin typeface="Bookman Old Style" panose="02050604050505020204" pitchFamily="18" charset="0"/>
              <a:ea typeface="Gungsuh" pitchFamily="18" charset="-127"/>
            </a:endParaRPr>
          </a:p>
          <a:p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  <a:t>  - </a:t>
            </a:r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  <a:hlinkClick r:id="rId2" action="ppaction://hlinkfile"/>
              </a:rPr>
              <a:t>the draft</a:t>
            </a:r>
            <a:endParaRPr lang="en-US" altLang="zh-TW" sz="3200" dirty="0">
              <a:latin typeface="Bookman Old Style" panose="02050604050505020204" pitchFamily="18" charset="0"/>
              <a:ea typeface="Gungsuh" pitchFamily="18" charset="-127"/>
            </a:endParaRPr>
          </a:p>
          <a:p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  <a:t>  - </a:t>
            </a:r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  <a:hlinkClick r:id="rId3" action="ppaction://hlinkfile"/>
              </a:rPr>
              <a:t>a revised version</a:t>
            </a:r>
            <a:endParaRPr lang="en-US" altLang="zh-TW" sz="3200" dirty="0">
              <a:latin typeface="Bookman Old Style" panose="02050604050505020204" pitchFamily="18" charset="0"/>
              <a:ea typeface="Gungsuh" pitchFamily="18" charset="-127"/>
            </a:endParaRPr>
          </a:p>
          <a:p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</a:rPr>
              <a:t>  - </a:t>
            </a:r>
            <a:r>
              <a:rPr lang="en-US" altLang="zh-TW" sz="3200" dirty="0">
                <a:latin typeface="Bookman Old Style" panose="02050604050505020204" pitchFamily="18" charset="0"/>
                <a:ea typeface="Gungsuh" pitchFamily="18" charset="-127"/>
                <a:hlinkClick r:id="rId4" action="ppaction://hlinkfile"/>
              </a:rPr>
              <a:t>the final submitted version</a:t>
            </a:r>
            <a:endParaRPr lang="en-US" altLang="zh-TW" sz="3200" dirty="0">
              <a:latin typeface="Bookman Old Style" panose="02050604050505020204" pitchFamily="18" charset="0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94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803007"/>
            <a:ext cx="8352927" cy="41157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4914882"/>
            <a:ext cx="8208912" cy="173746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51384" y="18864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LM Roman 9" panose="00000500000000000000" pitchFamily="50" charset="0"/>
              </a:rPr>
              <a:t>problems, difficulties &amp; solutions</a:t>
            </a:r>
            <a:endParaRPr lang="zh-TW" altLang="en-US" sz="3200" dirty="0">
              <a:solidFill>
                <a:srgbClr val="7030A0"/>
              </a:solidFill>
              <a:latin typeface="LM Roman 9" panose="00000500000000000000" pitchFamily="50" charset="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2927648" y="1484784"/>
            <a:ext cx="14401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917184" y="2204864"/>
            <a:ext cx="19871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5663952" y="5517232"/>
            <a:ext cx="216024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552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363" y="234901"/>
            <a:ext cx="7081181" cy="6434459"/>
          </a:xfrm>
          <a:prstGeom prst="rect">
            <a:avLst/>
          </a:prstGeom>
        </p:spPr>
      </p:pic>
      <p:cxnSp>
        <p:nvCxnSpPr>
          <p:cNvPr id="3" name="直線接點 2"/>
          <p:cNvCxnSpPr/>
          <p:nvPr/>
        </p:nvCxnSpPr>
        <p:spPr>
          <a:xfrm>
            <a:off x="6384032" y="476672"/>
            <a:ext cx="18722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/>
          <p:cNvSpPr txBox="1"/>
          <p:nvPr/>
        </p:nvSpPr>
        <p:spPr>
          <a:xfrm>
            <a:off x="551384" y="188640"/>
            <a:ext cx="3359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LM Roman 9" panose="00000500000000000000" pitchFamily="50" charset="0"/>
              </a:rPr>
              <a:t>Target background info, literature</a:t>
            </a:r>
            <a:endParaRPr lang="zh-TW" altLang="en-US" sz="3200" dirty="0">
              <a:solidFill>
                <a:srgbClr val="7030A0"/>
              </a:solidFill>
              <a:latin typeface="LM Roman 9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58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28800"/>
            <a:ext cx="9239741" cy="36004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23392" y="62068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7030A0"/>
                </a:solidFill>
                <a:latin typeface="LM Roman 9" panose="00000500000000000000" pitchFamily="50" charset="0"/>
              </a:rPr>
              <a:t>this work</a:t>
            </a:r>
            <a:endParaRPr lang="zh-TW" altLang="en-US" sz="3200" dirty="0">
              <a:solidFill>
                <a:srgbClr val="7030A0"/>
              </a:solidFill>
              <a:latin typeface="LM Roman 9" panose="00000500000000000000" pitchFamily="50" charset="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063552" y="1988840"/>
            <a:ext cx="85689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703512" y="2348880"/>
            <a:ext cx="84969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760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04664"/>
            <a:ext cx="9865096" cy="61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17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07368" y="1916832"/>
            <a:ext cx="110892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Calisto MT" panose="02040603050505030304" pitchFamily="18" charset="0"/>
              </a:rPr>
              <a:t>How to respond to a referee report</a:t>
            </a:r>
          </a:p>
          <a:p>
            <a:r>
              <a:rPr lang="en-US" altLang="zh-TW" sz="2400" dirty="0" smtClean="0">
                <a:latin typeface="Calisto MT" panose="02040603050505030304" pitchFamily="18" charset="0"/>
                <a:hlinkClick r:id="rId2"/>
              </a:rPr>
              <a:t>https://twitter.com/JonWolfMueller/status/1411699729851994112</a:t>
            </a:r>
            <a:r>
              <a:rPr lang="en-US" altLang="zh-TW" sz="2400" dirty="0" smtClean="0">
                <a:latin typeface="Calisto MT" panose="02040603050505030304" pitchFamily="18" charset="0"/>
              </a:rPr>
              <a:t> </a:t>
            </a:r>
          </a:p>
          <a:p>
            <a:endParaRPr lang="en-US" altLang="zh-TW" sz="2800" dirty="0" smtClean="0">
              <a:latin typeface="Calisto MT" panose="02040603050505030304" pitchFamily="18" charset="0"/>
            </a:endParaRPr>
          </a:p>
          <a:p>
            <a:r>
              <a:rPr lang="zh-TW" altLang="en-US" sz="2400" dirty="0" smtClean="0">
                <a:latin typeface="Cambria Math" panose="02040503050406030204" pitchFamily="18" charset="0"/>
                <a:hlinkClick r:id="rId3"/>
              </a:rPr>
              <a:t>https</a:t>
            </a:r>
            <a:r>
              <a:rPr lang="zh-TW" altLang="en-US" sz="2400" dirty="0">
                <a:latin typeface="Cambria Math" panose="02040503050406030204" pitchFamily="18" charset="0"/>
                <a:hlinkClick r:id="rId3"/>
              </a:rPr>
              <a:t>://www.asbmb.org/asbmb-today/careers/102821/how-to-reply-to-reviewers-comments?fbclid=IwAR1RqciHf-fiwKQjfnBYxpk3v4M0M9goOu9HQUXrs4_gfr34_reut9JYGnk</a:t>
            </a:r>
            <a:r>
              <a:rPr lang="zh-TW" altLang="en-US" sz="2400" dirty="0">
                <a:latin typeface="Cambria Math" panose="02040503050406030204" pitchFamily="18" charset="0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407368" y="620688"/>
            <a:ext cx="612513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latin typeface="Calisto MT" panose="02040603050505030304" pitchFamily="18" charset="0"/>
              </a:rPr>
              <a:t>Retraction Watch</a:t>
            </a:r>
            <a:endParaRPr lang="en-US" altLang="zh-TW" sz="2400" dirty="0">
              <a:latin typeface="Cambria Math" panose="02040503050406030204" pitchFamily="18" charset="0"/>
              <a:ea typeface="Cambria Math" panose="02040503050406030204" pitchFamily="18" charset="0"/>
              <a:hlinkClick r:id="rId4"/>
            </a:endParaRPr>
          </a:p>
          <a:p>
            <a:r>
              <a:rPr lang="en-US" altLang="zh-TW" sz="2400" dirty="0" smtClean="0">
                <a:latin typeface="Cambria Math" panose="02040503050406030204" pitchFamily="18" charset="0"/>
                <a:ea typeface="Cambria Math" panose="02040503050406030204" pitchFamily="18" charset="0"/>
                <a:hlinkClick r:id="rId4"/>
              </a:rPr>
              <a:t>https</a:t>
            </a:r>
            <a:r>
              <a:rPr lang="en-US" altLang="zh-TW" sz="2400" dirty="0">
                <a:latin typeface="Cambria Math" panose="02040503050406030204" pitchFamily="18" charset="0"/>
                <a:ea typeface="Cambria Math" panose="02040503050406030204" pitchFamily="18" charset="0"/>
                <a:hlinkClick r:id="rId4"/>
              </a:rPr>
              <a:t>://www.facebook.com/retractionwatch</a:t>
            </a:r>
            <a:r>
              <a:rPr lang="en-US" altLang="zh-TW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zh-TW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79376" y="5013176"/>
            <a:ext cx="11089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Calisto MT" panose="02040603050505030304" pitchFamily="18" charset="0"/>
              </a:rPr>
              <a:t>How to write a referee report</a:t>
            </a:r>
          </a:p>
          <a:p>
            <a:r>
              <a:rPr lang="en-US" altLang="zh-TW" sz="2400" dirty="0">
                <a:latin typeface="Calisto MT" panose="02040603050505030304" pitchFamily="18" charset="0"/>
                <a:hlinkClick r:id="rId5"/>
              </a:rPr>
              <a:t>https://</a:t>
            </a:r>
            <a:r>
              <a:rPr lang="en-US" altLang="zh-TW" sz="2400" dirty="0" smtClean="0">
                <a:latin typeface="Calisto MT" panose="02040603050505030304" pitchFamily="18" charset="0"/>
                <a:hlinkClick r:id="rId5"/>
              </a:rPr>
              <a:t>courses.physics.illinois.edu/phys598PEN/sp2021/lectures/WritingRefereeReports_SP21.pdf</a:t>
            </a:r>
            <a:r>
              <a:rPr lang="en-US" altLang="zh-TW" sz="2400" dirty="0" smtClean="0">
                <a:latin typeface="Calisto MT" panose="020406030505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5559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981200" y="274638"/>
            <a:ext cx="8229600" cy="922114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TW" sz="4000" b="1" kern="0" dirty="0">
                <a:solidFill>
                  <a:schemeClr val="tx2"/>
                </a:solidFill>
                <a:latin typeface="Bookman Old Style" panose="02050604050505020204" pitchFamily="18" charset="0"/>
                <a:ea typeface="+mj-ea"/>
                <a:cs typeface="+mj-cs"/>
              </a:rPr>
              <a:t>Publication of a Journal Paper</a:t>
            </a:r>
            <a:endParaRPr kumimoji="1" lang="zh-TW" altLang="en-US" sz="4000" b="1" kern="0" dirty="0">
              <a:solidFill>
                <a:schemeClr val="tx2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314960" y="1484785"/>
            <a:ext cx="11602720" cy="520049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TW" sz="36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Typesetting the manuscript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3200" kern="0" dirty="0" err="1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LaTex</a:t>
            </a:r>
            <a:r>
              <a:rPr lang="en-US" altLang="zh-TW" sz="32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</a:t>
            </a:r>
            <a:r>
              <a:rPr lang="en-US" altLang="zh-TW" sz="3200" kern="0" dirty="0">
                <a:solidFill>
                  <a:srgbClr val="000000"/>
                </a:solidFill>
                <a:latin typeface="Bradley Hand ITC" panose="03070402050302030203" pitchFamily="66" charset="0"/>
                <a:ea typeface="新細明體"/>
              </a:rPr>
              <a:t>vs</a:t>
            </a:r>
            <a:r>
              <a:rPr lang="en-US" altLang="zh-TW" sz="3200" kern="0" dirty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Word or other word </a:t>
            </a:r>
            <a:r>
              <a:rPr lang="en-US" altLang="zh-TW" sz="32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processors  </a:t>
            </a:r>
            <a:r>
              <a:rPr lang="en-US" altLang="zh-TW" sz="32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  <a:hlinkClick r:id="rId2"/>
              </a:rPr>
              <a:t>overleaf</a:t>
            </a:r>
            <a:r>
              <a:rPr lang="en-US" altLang="zh-TW" sz="3200" kern="0" dirty="0" smtClean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</a:t>
            </a:r>
            <a:endParaRPr lang="en-US" altLang="zh-TW" sz="3200" kern="0" dirty="0">
              <a:solidFill>
                <a:srgbClr val="000000"/>
              </a:solidFill>
              <a:latin typeface="Book Antiqua" pitchFamily="18" charset="0"/>
              <a:ea typeface="新細明體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altLang="zh-TW" sz="3200" kern="0" dirty="0">
                <a:solidFill>
                  <a:srgbClr val="000000"/>
                </a:solidFill>
                <a:latin typeface="Book Antiqua" pitchFamily="18" charset="0"/>
                <a:ea typeface="新細明體"/>
              </a:rPr>
              <a:t> Text, figures, and tables</a:t>
            </a:r>
            <a:endParaRPr lang="en-US" altLang="zh-TW" sz="3200" kern="0" dirty="0">
              <a:solidFill>
                <a:srgbClr val="000000"/>
              </a:solidFill>
              <a:latin typeface="Arial"/>
              <a:ea typeface="新細明體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Peer review by referee(s)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Preprint and </a:t>
            </a:r>
            <a:r>
              <a:rPr lang="en-US" altLang="zh-TW" sz="3600" kern="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astro-ph</a:t>
            </a: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zh-TW" sz="36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(astrophysics – </a:t>
            </a:r>
            <a:r>
              <a:rPr lang="en-US" altLang="zh-TW" sz="3600" kern="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arXiv</a:t>
            </a:r>
            <a:r>
              <a:rPr lang="en-US" altLang="zh-TW" sz="36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endParaRPr lang="en-US" altLang="zh-TW" sz="36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Galley </a:t>
            </a:r>
            <a:r>
              <a:rPr lang="en-US" altLang="zh-TW" sz="3600" kern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proof</a:t>
            </a:r>
            <a:endParaRPr lang="en-US" altLang="zh-TW" sz="3600" kern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… in preparation; in submission; in press</a:t>
            </a:r>
            <a:b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altLang="zh-TW" sz="3600" kern="0" dirty="0">
                <a:latin typeface="Cambria Math" panose="02040503050406030204" pitchFamily="18" charset="0"/>
                <a:ea typeface="Cambria Math" panose="02040503050406030204" pitchFamily="18" charset="0"/>
              </a:rPr>
              <a:t>… private communications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703389" y="980728"/>
            <a:ext cx="8785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7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63552" y="620688"/>
            <a:ext cx="78853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documentclass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[12pt,preprint]{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aastex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graphicx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}                     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usepackage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natbib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slugcomment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{To be submitted to AJ; today is \today}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\begin{document}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\title{Typesetting by Latex for Graduate Seminar Course }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\author{ W. P. Chen\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altaffilmark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{1}   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altaffiltext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{1}{Institute of Astronomy, National Central University, </a:t>
            </a:r>
            <a:r>
              <a:rPr lang="en-US" altLang="zh-TW" sz="1400" dirty="0" err="1">
                <a:latin typeface="Times New Roman" pitchFamily="18" charset="0"/>
                <a:cs typeface="Times New Roman" pitchFamily="18" charset="0"/>
              </a:rPr>
              <a:t>Jhongli</a:t>
            </a:r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32001, Taiwan}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\begin{abstract}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This is a sample                         Latex file, to see how professional typesetting is done.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%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\end{abstract}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\section{Introduction}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So this is how it works. 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 The original file includes some ``commands'', but the contents are in ASCII.  Latex is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  particularly convenient to effectively produce Greek letters, $\alpha, \beta, \Omega$, and</a:t>
            </a: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   math $\int_0^{100} \sin\omega d\omega$.</a:t>
            </a:r>
          </a:p>
          <a:p>
            <a:endParaRPr lang="en-US" altLang="zh-TW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400" dirty="0">
                <a:latin typeface="Times New Roman" pitchFamily="18" charset="0"/>
                <a:cs typeface="Times New Roman" pitchFamily="18" charset="0"/>
              </a:rPr>
              <a:t> \end{document}</a:t>
            </a:r>
          </a:p>
        </p:txBody>
      </p:sp>
      <p:sp>
        <p:nvSpPr>
          <p:cNvPr id="3" name="矩形 2"/>
          <p:cNvSpPr/>
          <p:nvPr/>
        </p:nvSpPr>
        <p:spPr>
          <a:xfrm>
            <a:off x="562467" y="97468"/>
            <a:ext cx="3002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sample Latex file</a:t>
            </a:r>
          </a:p>
        </p:txBody>
      </p:sp>
    </p:spTree>
    <p:extLst>
      <p:ext uri="{BB962C8B-B14F-4D97-AF65-F5344CB8AC3E}">
        <p14:creationId xmlns:p14="http://schemas.microsoft.com/office/powerpoint/2010/main" val="37935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9" y="714356"/>
            <a:ext cx="83752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5929330"/>
            <a:ext cx="8028384" cy="6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508723" y="267879"/>
            <a:ext cx="3666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 of the </a:t>
            </a:r>
            <a:r>
              <a:rPr lang="en-US" altLang="zh-TW" sz="2800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LaTex</a:t>
            </a:r>
            <a:r>
              <a:rPr lang="en-US" altLang="zh-TW" sz="28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8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file</a:t>
            </a:r>
          </a:p>
        </p:txBody>
      </p:sp>
    </p:spTree>
    <p:extLst>
      <p:ext uri="{BB962C8B-B14F-4D97-AF65-F5344CB8AC3E}">
        <p14:creationId xmlns:p14="http://schemas.microsoft.com/office/powerpoint/2010/main" val="99445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1164929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88640"/>
            <a:ext cx="5088705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8134</TotalTime>
  <Words>1262</Words>
  <Application>Microsoft Office PowerPoint</Application>
  <PresentationFormat>寬螢幕</PresentationFormat>
  <Paragraphs>282</Paragraphs>
  <Slides>44</Slides>
  <Notes>0</Notes>
  <HiddenSlides>3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62" baseType="lpstr">
      <vt:lpstr>Gungsuh</vt:lpstr>
      <vt:lpstr>超世紀粗顏楷</vt:lpstr>
      <vt:lpstr>新細明體</vt:lpstr>
      <vt:lpstr>Arial</vt:lpstr>
      <vt:lpstr>Bodoni MT</vt:lpstr>
      <vt:lpstr>Book Antiqua</vt:lpstr>
      <vt:lpstr>Bookman Old Style</vt:lpstr>
      <vt:lpstr>Bradley Hand ITC</vt:lpstr>
      <vt:lpstr>Calibri</vt:lpstr>
      <vt:lpstr>Calisto MT</vt:lpstr>
      <vt:lpstr>Cambria Math</vt:lpstr>
      <vt:lpstr>Courier New</vt:lpstr>
      <vt:lpstr>Forte</vt:lpstr>
      <vt:lpstr>georgia</vt:lpstr>
      <vt:lpstr>LM Roman 9</vt:lpstr>
      <vt:lpstr>Times New Roman</vt:lpstr>
      <vt:lpstr>Wingdings</vt:lpstr>
      <vt:lpstr>預設簡報設計</vt:lpstr>
      <vt:lpstr>Publication of a Journal Paper</vt:lpstr>
      <vt:lpstr>PowerPoint 簡報</vt:lpstr>
      <vt:lpstr>Sketch a Writing Plan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Mind the Pronunciation</vt:lpstr>
      <vt:lpstr>PowerPoint 簡報</vt:lpstr>
      <vt:lpstr>Mind the Uses/Meaning of Words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Writing Plan (cont.)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IRLAB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WChen</dc:creator>
  <cp:lastModifiedBy>User</cp:lastModifiedBy>
  <cp:revision>214</cp:revision>
  <cp:lastPrinted>2020-03-06T05:12:40Z</cp:lastPrinted>
  <dcterms:created xsi:type="dcterms:W3CDTF">2005-04-25T06:38:12Z</dcterms:created>
  <dcterms:modified xsi:type="dcterms:W3CDTF">2021-11-05T01:43:41Z</dcterms:modified>
</cp:coreProperties>
</file>