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76" r:id="rId5"/>
    <p:sldId id="258" r:id="rId6"/>
    <p:sldId id="259" r:id="rId7"/>
    <p:sldId id="260" r:id="rId8"/>
    <p:sldId id="261" r:id="rId9"/>
    <p:sldId id="262" r:id="rId10"/>
    <p:sldId id="266" r:id="rId11"/>
    <p:sldId id="269" r:id="rId12"/>
    <p:sldId id="270" r:id="rId13"/>
    <p:sldId id="271" r:id="rId14"/>
    <p:sldId id="263" r:id="rId15"/>
    <p:sldId id="272" r:id="rId16"/>
    <p:sldId id="267" r:id="rId17"/>
    <p:sldId id="273" r:id="rId18"/>
    <p:sldId id="268" r:id="rId19"/>
    <p:sldId id="274" r:id="rId20"/>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840"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07965EB3-4AFA-4CA7-BA70-C31CE808C192}" type="datetimeFigureOut">
              <a:rPr lang="zh-TW" altLang="en-US" smtClean="0"/>
              <a:t>2018/7/31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7965EB3-4AFA-4CA7-BA70-C31CE808C192}" type="datetimeFigureOut">
              <a:rPr lang="zh-TW" altLang="en-US" smtClean="0"/>
              <a:t>2018/7/31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7965EB3-4AFA-4CA7-BA70-C31CE808C192}" type="datetimeFigureOut">
              <a:rPr lang="zh-TW" altLang="en-US" smtClean="0"/>
              <a:t>2018/7/31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7965EB3-4AFA-4CA7-BA70-C31CE808C192}" type="datetimeFigureOut">
              <a:rPr lang="zh-TW" altLang="en-US" smtClean="0"/>
              <a:t>2018/7/31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07965EB3-4AFA-4CA7-BA70-C31CE808C192}" type="datetimeFigureOut">
              <a:rPr lang="zh-TW" altLang="en-US" smtClean="0"/>
              <a:t>2018/7/31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07965EB3-4AFA-4CA7-BA70-C31CE808C192}" type="datetimeFigureOut">
              <a:rPr lang="zh-TW" altLang="en-US" smtClean="0"/>
              <a:t>2018/7/31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07965EB3-4AFA-4CA7-BA70-C31CE808C192}" type="datetimeFigureOut">
              <a:rPr lang="zh-TW" altLang="en-US" smtClean="0"/>
              <a:t>2018/7/31</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07965EB3-4AFA-4CA7-BA70-C31CE808C192}" type="datetimeFigureOut">
              <a:rPr lang="zh-TW" altLang="en-US" smtClean="0"/>
              <a:t>2018/7/31</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07965EB3-4AFA-4CA7-BA70-C31CE808C192}" type="datetimeFigureOut">
              <a:rPr lang="zh-TW" altLang="en-US" smtClean="0"/>
              <a:t>2018/7/31</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7965EB3-4AFA-4CA7-BA70-C31CE808C192}" type="datetimeFigureOut">
              <a:rPr lang="zh-TW" altLang="en-US" smtClean="0"/>
              <a:t>2018/7/31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7965EB3-4AFA-4CA7-BA70-C31CE808C192}" type="datetimeFigureOut">
              <a:rPr lang="zh-TW" altLang="en-US" smtClean="0"/>
              <a:t>2018/7/31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65EB3-4AFA-4CA7-BA70-C31CE808C192}" type="datetimeFigureOut">
              <a:rPr lang="zh-TW" altLang="en-US" smtClean="0"/>
              <a:t>2018/7/31</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F1D357-CA94-4B3F-90C1-AB8758332C70}"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b="1" dirty="0" smtClean="0">
                <a:latin typeface="Times New Roman" panose="02020603050405020304" pitchFamily="18" charset="0"/>
                <a:cs typeface="Times New Roman" panose="02020603050405020304" pitchFamily="18" charset="0"/>
              </a:rPr>
              <a:t>Introduction</a:t>
            </a:r>
            <a:endParaRPr lang="zh-TW" altLang="en-US" b="1" dirty="0">
              <a:latin typeface="Times New Roman" panose="02020603050405020304" pitchFamily="18" charset="0"/>
              <a:cs typeface="Times New Roman" panose="02020603050405020304" pitchFamily="18" charset="0"/>
            </a:endParaRPr>
          </a:p>
        </p:txBody>
      </p:sp>
      <p:sp>
        <p:nvSpPr>
          <p:cNvPr id="3" name="副標題 2"/>
          <p:cNvSpPr>
            <a:spLocks noGrp="1"/>
          </p:cNvSpPr>
          <p:nvPr>
            <p:ph type="subTitle" idx="1"/>
          </p:nvPr>
        </p:nvSpPr>
        <p:spPr>
          <a:xfrm>
            <a:off x="1371600" y="3886200"/>
            <a:ext cx="6400800" cy="766936"/>
          </a:xfrm>
        </p:spPr>
        <p:txBody>
          <a:bodyPr/>
          <a:lstStyle/>
          <a:p>
            <a:r>
              <a:rPr lang="en-US" altLang="zh-TW" dirty="0" smtClean="0">
                <a:solidFill>
                  <a:srgbClr val="0070C0"/>
                </a:solidFill>
                <a:latin typeface="Cambria Math" panose="02040503050406030204" pitchFamily="18" charset="0"/>
                <a:ea typeface="Cambria Math" panose="02040503050406030204" pitchFamily="18" charset="0"/>
              </a:rPr>
              <a:t>The hands of your paper</a:t>
            </a:r>
            <a:endParaRPr lang="zh-TW" altLang="en-US" dirty="0">
              <a:solidFill>
                <a:srgbClr val="0070C0"/>
              </a:solidFill>
              <a:latin typeface="Cambria Math" panose="02040503050406030204" pitchFamily="18" charset="0"/>
            </a:endParaRPr>
          </a:p>
        </p:txBody>
      </p:sp>
      <p:sp>
        <p:nvSpPr>
          <p:cNvPr id="5" name="文字方塊 4"/>
          <p:cNvSpPr txBox="1"/>
          <p:nvPr/>
        </p:nvSpPr>
        <p:spPr>
          <a:xfrm>
            <a:off x="5364088" y="5949280"/>
            <a:ext cx="3528392" cy="369332"/>
          </a:xfrm>
          <a:prstGeom prst="rect">
            <a:avLst/>
          </a:prstGeom>
          <a:noFill/>
        </p:spPr>
        <p:txBody>
          <a:bodyPr wrap="square" rtlCol="0">
            <a:spAutoFit/>
          </a:bodyPr>
          <a:lstStyle/>
          <a:p>
            <a:r>
              <a:rPr lang="en-US" altLang="zh-TW" smtClean="0"/>
              <a:t>Chapter 13-14 </a:t>
            </a:r>
            <a:r>
              <a:rPr lang="en-US" altLang="zh-TW" dirty="0" smtClean="0"/>
              <a:t>of Lebrun (2007)</a:t>
            </a:r>
            <a:endParaRPr lang="zh-TW"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922114"/>
          </a:xfrm>
        </p:spPr>
        <p:txBody>
          <a:bodyPr/>
          <a:lstStyle/>
          <a:p>
            <a:r>
              <a:rPr lang="en-US" altLang="zh-TW" b="1" dirty="0" smtClean="0">
                <a:solidFill>
                  <a:srgbClr val="C00000"/>
                </a:solidFill>
              </a:rPr>
              <a:t>Popular Traps</a:t>
            </a:r>
            <a:endParaRPr lang="zh-TW" altLang="en-US" b="1" dirty="0">
              <a:solidFill>
                <a:srgbClr val="C00000"/>
              </a:solidFill>
            </a:endParaRPr>
          </a:p>
        </p:txBody>
      </p:sp>
      <p:sp>
        <p:nvSpPr>
          <p:cNvPr id="3" name="內容版面配置區 2"/>
          <p:cNvSpPr>
            <a:spLocks noGrp="1"/>
          </p:cNvSpPr>
          <p:nvPr>
            <p:ph idx="1"/>
          </p:nvPr>
        </p:nvSpPr>
        <p:spPr>
          <a:xfrm>
            <a:off x="179512" y="1340768"/>
            <a:ext cx="8229600" cy="604664"/>
          </a:xfrm>
        </p:spPr>
        <p:txBody>
          <a:bodyPr/>
          <a:lstStyle/>
          <a:p>
            <a:pPr>
              <a:buFont typeface="Wingdings" pitchFamily="2" charset="2"/>
              <a:buChar char="p"/>
            </a:pPr>
            <a:r>
              <a:rPr lang="en-US" altLang="zh-TW" b="1" dirty="0" smtClean="0">
                <a:solidFill>
                  <a:srgbClr val="0000CC"/>
                </a:solidFill>
              </a:rPr>
              <a:t>The Trap of the Story Plot</a:t>
            </a:r>
            <a:endParaRPr lang="zh-TW" altLang="en-US" b="1" dirty="0">
              <a:solidFill>
                <a:srgbClr val="0000CC"/>
              </a:solidFill>
            </a:endParaRPr>
          </a:p>
        </p:txBody>
      </p:sp>
      <p:sp>
        <p:nvSpPr>
          <p:cNvPr id="4" name="文字方塊 3"/>
          <p:cNvSpPr txBox="1"/>
          <p:nvPr/>
        </p:nvSpPr>
        <p:spPr>
          <a:xfrm>
            <a:off x="395536" y="2204864"/>
            <a:ext cx="8352928" cy="2000548"/>
          </a:xfrm>
          <a:prstGeom prst="rect">
            <a:avLst/>
          </a:prstGeom>
          <a:noFill/>
        </p:spPr>
        <p:txBody>
          <a:bodyPr wrap="square" rtlCol="0">
            <a:spAutoFit/>
          </a:bodyPr>
          <a:lstStyle/>
          <a:p>
            <a:pPr algn="r"/>
            <a:r>
              <a:rPr lang="en-US" altLang="zh-TW" sz="2800" dirty="0" smtClean="0"/>
              <a:t>A story (from Lebrun)</a:t>
            </a:r>
          </a:p>
          <a:p>
            <a:r>
              <a:rPr lang="en-US" altLang="zh-TW" sz="2400" i="1" dirty="0" smtClean="0"/>
              <a:t>I’m so excited about telling you this great story.  My father is on the front lawn cleaning the lawn mower.  My sister is in the back kitchen making a cake.  My mom has gone shopping, and I am playing my electric guitar in my bedroom.</a:t>
            </a:r>
          </a:p>
        </p:txBody>
      </p:sp>
      <p:sp>
        <p:nvSpPr>
          <p:cNvPr id="6" name="內容版面配置區 2"/>
          <p:cNvSpPr txBox="1">
            <a:spLocks/>
          </p:cNvSpPr>
          <p:nvPr/>
        </p:nvSpPr>
        <p:spPr>
          <a:xfrm>
            <a:off x="323528" y="4509120"/>
            <a:ext cx="8424936" cy="20882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TW" dirty="0" smtClean="0"/>
              <a:t>Your readers are left ice cold.  There is no plot, no relationship or connection between the elements of the story.  </a:t>
            </a:r>
          </a:p>
          <a:p>
            <a:r>
              <a:rPr lang="en-US" altLang="zh-TW" dirty="0" smtClean="0"/>
              <a:t>Identify your story plot in the introduction.</a:t>
            </a:r>
            <a:endParaRPr lang="zh-TW"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p:cNvSpPr txBox="1"/>
          <p:nvPr/>
        </p:nvSpPr>
        <p:spPr>
          <a:xfrm>
            <a:off x="251520" y="476672"/>
            <a:ext cx="8352928" cy="4955203"/>
          </a:xfrm>
          <a:prstGeom prst="rect">
            <a:avLst/>
          </a:prstGeom>
          <a:noFill/>
        </p:spPr>
        <p:txBody>
          <a:bodyPr wrap="square" rtlCol="0">
            <a:spAutoFit/>
          </a:bodyPr>
          <a:lstStyle/>
          <a:p>
            <a:pPr algn="r"/>
            <a:r>
              <a:rPr lang="en-US" altLang="zh-TW" sz="2800" dirty="0" smtClean="0"/>
              <a:t>A better story --- with a thread </a:t>
            </a:r>
          </a:p>
          <a:p>
            <a:r>
              <a:rPr lang="en-US" altLang="zh-TW" sz="2400" i="1" dirty="0" smtClean="0"/>
              <a:t>I’m so excited.  I am going to tell you a great story.  My father is on the front lawn cleaning the lawn mower.  Do you know what this means?  Trouble!  He hates it.  He wants everyone to help bring him this or that in order to feel less miserable.  Whenever that happens, we all run away, not because we refuse to help him, but because he wants us to stand there and watch idly while he works.  So, my sister is taking refuge in the back kitchen and is plunging her hand in flour to slowly making a cake.  My mom has suddenly discovered that she is missing something, and has rushed out to shop, saying she would be gone for an hour or so.  As for me, I am in my bedroom playing the electric guitar with my amplifier at maximum volume.</a:t>
            </a:r>
          </a:p>
        </p:txBody>
      </p:sp>
    </p:spTree>
    <p:extLst>
      <p:ext uri="{BB962C8B-B14F-4D97-AF65-F5344CB8AC3E}">
        <p14:creationId xmlns:p14="http://schemas.microsoft.com/office/powerpoint/2010/main" val="10985849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107504" y="178411"/>
            <a:ext cx="8784976" cy="6463308"/>
          </a:xfrm>
          <a:prstGeom prst="rect">
            <a:avLst/>
          </a:prstGeom>
          <a:noFill/>
        </p:spPr>
        <p:txBody>
          <a:bodyPr wrap="square" rtlCol="0">
            <a:spAutoFit/>
          </a:bodyPr>
          <a:lstStyle/>
          <a:p>
            <a:pPr algn="r">
              <a:lnSpc>
                <a:spcPct val="90000"/>
              </a:lnSpc>
            </a:pPr>
            <a:r>
              <a:rPr lang="en-US" altLang="zh-TW" sz="2800" dirty="0" smtClean="0"/>
              <a:t>A terrible story   </a:t>
            </a:r>
          </a:p>
          <a:p>
            <a:pPr>
              <a:lnSpc>
                <a:spcPct val="90000"/>
              </a:lnSpc>
            </a:pPr>
            <a:r>
              <a:rPr lang="en-US" altLang="zh-TW" sz="2400" i="1" dirty="0" smtClean="0"/>
              <a:t>I’m so excited.  I am going to tell you my second best story.  A red Ferrari would take me to Vladimir </a:t>
            </a:r>
            <a:r>
              <a:rPr lang="en-US" altLang="zh-TW" sz="2400" i="1" dirty="0" err="1" smtClean="0"/>
              <a:t>Toldoff’s</a:t>
            </a:r>
            <a:r>
              <a:rPr lang="en-US" altLang="zh-TW" sz="2400" i="1" dirty="0" smtClean="0"/>
              <a:t> house in 5 hours.  It is fast.  </a:t>
            </a:r>
            <a:r>
              <a:rPr lang="en-US" altLang="zh-TW" sz="2400" b="1" i="1" dirty="0" smtClean="0">
                <a:solidFill>
                  <a:srgbClr val="0000CC"/>
                </a:solidFill>
              </a:rPr>
              <a:t>However</a:t>
            </a:r>
            <a:r>
              <a:rPr lang="en-US" altLang="zh-TW" sz="2400" i="1" dirty="0" smtClean="0"/>
              <a:t>, it is very expensive.  A red bicycle is much less expensive and is quite convenient for short trips.  So, if Vladimir </a:t>
            </a:r>
            <a:r>
              <a:rPr lang="en-US" altLang="zh-TW" sz="2400" i="1" dirty="0" err="1" smtClean="0"/>
              <a:t>Toldoff</a:t>
            </a:r>
            <a:r>
              <a:rPr lang="en-US" altLang="zh-TW" sz="2400" i="1" dirty="0" smtClean="0"/>
              <a:t> came to live near my house, it would be quite cost effective.  </a:t>
            </a:r>
            <a:r>
              <a:rPr lang="en-US" altLang="zh-TW" sz="2400" b="1" i="1" dirty="0" smtClean="0">
                <a:solidFill>
                  <a:srgbClr val="0000CC"/>
                </a:solidFill>
              </a:rPr>
              <a:t>However</a:t>
            </a:r>
            <a:r>
              <a:rPr lang="en-US" altLang="zh-TW" sz="2400" i="1" dirty="0" smtClean="0"/>
              <a:t>, a bicycle that does not have a mudguard requires a bicycle clip so as not to dirty trousers.  Since red athletic shoes do not require a bicycle clip, they are a better solution than a bicycle to travel short distances.  </a:t>
            </a:r>
            <a:r>
              <a:rPr lang="en-US" altLang="zh-TW" sz="2400" b="1" i="1" dirty="0" smtClean="0">
                <a:solidFill>
                  <a:srgbClr val="0000CC"/>
                </a:solidFill>
              </a:rPr>
              <a:t>However</a:t>
            </a:r>
            <a:r>
              <a:rPr lang="en-US" altLang="zh-TW" sz="2400" i="1" dirty="0" smtClean="0"/>
              <a:t>, their color is easily degraded by adverse weather conditions, particularly in the muddy rainy season.  </a:t>
            </a:r>
            <a:r>
              <a:rPr lang="en-US" altLang="zh-TW" sz="2400" b="1" i="1" dirty="0" smtClean="0">
                <a:solidFill>
                  <a:srgbClr val="0000CC"/>
                </a:solidFill>
              </a:rPr>
              <a:t>On the other hand</a:t>
            </a:r>
            <a:r>
              <a:rPr lang="en-US" altLang="zh-TW" sz="2400" i="1" dirty="0" smtClean="0"/>
              <a:t>, brownish open plastic sandals do not have any of the previous problems: they are cheap, convenient, require no bicycle clip, and do not show mud stains.  </a:t>
            </a:r>
            <a:r>
              <a:rPr lang="en-US" altLang="zh-TW" sz="2400" b="1" i="1" dirty="0" smtClean="0">
                <a:solidFill>
                  <a:srgbClr val="0000CC"/>
                </a:solidFill>
              </a:rPr>
              <a:t>Furthermore</a:t>
            </a:r>
            <a:r>
              <a:rPr lang="en-US" altLang="zh-TW" sz="2400" i="1" dirty="0" smtClean="0"/>
              <a:t>, they are easy to clean, and are fast to put on.  </a:t>
            </a:r>
            <a:r>
              <a:rPr lang="en-US" altLang="zh-TW" sz="2400" b="1" i="1" dirty="0" smtClean="0">
                <a:solidFill>
                  <a:srgbClr val="0000CC"/>
                </a:solidFill>
              </a:rPr>
              <a:t>However</a:t>
            </a:r>
            <a:r>
              <a:rPr lang="en-US" altLang="zh-TW" sz="2400" i="1" dirty="0" smtClean="0"/>
              <a:t>, contrary to the Ferrari, they reflect poorly on the status of their owners.  Therefore, I am working on a framework to integrate self-awareness into the means of transportation, and will validate it through the popular Sims 2 simulation package.</a:t>
            </a:r>
          </a:p>
        </p:txBody>
      </p:sp>
    </p:spTree>
    <p:extLst>
      <p:ext uri="{BB962C8B-B14F-4D97-AF65-F5344CB8AC3E}">
        <p14:creationId xmlns:p14="http://schemas.microsoft.com/office/powerpoint/2010/main" val="16841646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2"/>
          <p:cNvSpPr txBox="1">
            <a:spLocks/>
          </p:cNvSpPr>
          <p:nvPr/>
        </p:nvSpPr>
        <p:spPr>
          <a:xfrm>
            <a:off x="251520" y="260648"/>
            <a:ext cx="8244916" cy="64807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None/>
            </a:pPr>
            <a:r>
              <a:rPr lang="en-US" altLang="zh-TW" sz="2800" dirty="0" smtClean="0"/>
              <a:t>The disconnect plot and however plot are frequently found because they are convenient:</a:t>
            </a:r>
          </a:p>
          <a:p>
            <a:pPr>
              <a:spcBef>
                <a:spcPts val="1200"/>
              </a:spcBef>
            </a:pPr>
            <a:r>
              <a:rPr lang="en-US" altLang="zh-TW" sz="2800" dirty="0" smtClean="0"/>
              <a:t>They allow a list of loosely related references to be easily assembled.</a:t>
            </a:r>
          </a:p>
          <a:p>
            <a:pPr>
              <a:spcBef>
                <a:spcPts val="1200"/>
              </a:spcBef>
            </a:pPr>
            <a:r>
              <a:rPr lang="en-US" altLang="zh-TW" sz="2800" dirty="0" smtClean="0"/>
              <a:t>The shallow analysis of related works is fast because it does not require extensive reading of other people’s works (abstracts or even titles are enough in most cases)</a:t>
            </a:r>
          </a:p>
          <a:p>
            <a:pPr marL="0" indent="0">
              <a:spcBef>
                <a:spcPts val="1200"/>
              </a:spcBef>
              <a:buNone/>
            </a:pPr>
            <a:r>
              <a:rPr lang="en-US" altLang="zh-TW" sz="2800" dirty="0" smtClean="0"/>
              <a:t>Usually a plot that works well in movies is also useful in scientific writing.   It is all right if you show the readers how the story ends before it even starts.  The readers have a full picture, so they can place your contribution in it.  They know your limitations and expect that you will deal with them.</a:t>
            </a:r>
            <a:endParaRPr lang="zh-TW" altLang="en-US" sz="2800" dirty="0"/>
          </a:p>
        </p:txBody>
      </p:sp>
    </p:spTree>
    <p:extLst>
      <p:ext uri="{BB962C8B-B14F-4D97-AF65-F5344CB8AC3E}">
        <p14:creationId xmlns:p14="http://schemas.microsoft.com/office/powerpoint/2010/main" val="33010400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內容版面配置區 2"/>
          <p:cNvSpPr txBox="1">
            <a:spLocks/>
          </p:cNvSpPr>
          <p:nvPr/>
        </p:nvSpPr>
        <p:spPr>
          <a:xfrm>
            <a:off x="107504" y="188640"/>
            <a:ext cx="8229600" cy="720080"/>
          </a:xfrm>
          <a:prstGeom prst="rect">
            <a:avLst/>
          </a:prstGeom>
        </p:spPr>
        <p:txBody>
          <a:bodyPr/>
          <a:lstStyle/>
          <a:p>
            <a:pPr marL="457200" marR="0" lvl="0" indent="-457200" algn="l" defTabSz="914400" rtl="0" eaLnBrk="1" fontAlgn="auto" latinLnBrk="0" hangingPunct="1">
              <a:lnSpc>
                <a:spcPct val="100000"/>
              </a:lnSpc>
              <a:spcBef>
                <a:spcPct val="20000"/>
              </a:spcBef>
              <a:spcAft>
                <a:spcPts val="0"/>
              </a:spcAft>
              <a:buClrTx/>
              <a:buSzTx/>
              <a:buFont typeface="Wingdings" pitchFamily="2" charset="2"/>
              <a:buChar char="p"/>
              <a:tabLst/>
              <a:defRPr/>
            </a:pPr>
            <a:r>
              <a:rPr kumimoji="0" lang="en-US" altLang="zh-TW" sz="3200" b="1" i="0" u="none" strike="noStrike" kern="1200" cap="none" spc="0" normalizeH="0" baseline="0" noProof="0" dirty="0" smtClean="0">
                <a:ln>
                  <a:noFill/>
                </a:ln>
                <a:solidFill>
                  <a:srgbClr val="0000CC"/>
                </a:solidFill>
                <a:effectLst/>
                <a:uLnTx/>
                <a:uFillTx/>
                <a:latin typeface="+mn-lt"/>
                <a:ea typeface="+mn-ea"/>
                <a:cs typeface="+mn-cs"/>
              </a:rPr>
              <a:t>The Trap of Plagiarism</a:t>
            </a:r>
            <a:endParaRPr kumimoji="0" lang="zh-TW" altLang="en-US" sz="3200" b="1" i="0" u="none" strike="noStrike" kern="1200" cap="none" spc="0" normalizeH="0" baseline="0" noProof="0" dirty="0" smtClean="0">
              <a:ln>
                <a:noFill/>
              </a:ln>
              <a:solidFill>
                <a:srgbClr val="0000CC"/>
              </a:solidFill>
              <a:effectLst/>
              <a:uLnTx/>
              <a:uFillTx/>
              <a:latin typeface="+mn-lt"/>
              <a:ea typeface="+mn-ea"/>
              <a:cs typeface="+mn-cs"/>
            </a:endParaRPr>
          </a:p>
        </p:txBody>
      </p:sp>
      <p:sp>
        <p:nvSpPr>
          <p:cNvPr id="3" name="內容版面配置區 2"/>
          <p:cNvSpPr txBox="1">
            <a:spLocks/>
          </p:cNvSpPr>
          <p:nvPr/>
        </p:nvSpPr>
        <p:spPr>
          <a:xfrm>
            <a:off x="107504" y="908720"/>
            <a:ext cx="8856984" cy="56886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TW" sz="2800" dirty="0" smtClean="0"/>
              <a:t>Plagiarism happens when someone else’s words are found in your paper without proper quotes or references. </a:t>
            </a:r>
          </a:p>
          <a:p>
            <a:r>
              <a:rPr lang="en-US" altLang="zh-TW" sz="2800" dirty="0" smtClean="0"/>
              <a:t>For an academic position, plagiarism = end of career.</a:t>
            </a:r>
          </a:p>
          <a:p>
            <a:r>
              <a:rPr lang="en-US" altLang="zh-TW" sz="2800" dirty="0" smtClean="0"/>
              <a:t>Changing a word here and there does not get rid of plagiarism </a:t>
            </a:r>
            <a:r>
              <a:rPr lang="en-US" altLang="zh-TW" sz="2800" dirty="0" smtClean="0">
                <a:sym typeface="Wingdings" pitchFamily="2" charset="2"/>
              </a:rPr>
              <a:t> </a:t>
            </a:r>
            <a:r>
              <a:rPr lang="en-US" altLang="zh-TW" sz="2800" dirty="0" smtClean="0"/>
              <a:t>“patchwork plagiarism”</a:t>
            </a:r>
          </a:p>
          <a:p>
            <a:r>
              <a:rPr lang="en-US" altLang="zh-TW" sz="2800" dirty="0" smtClean="0"/>
              <a:t>Changing every word except the keywords does not help.</a:t>
            </a:r>
          </a:p>
          <a:p>
            <a:r>
              <a:rPr lang="en-US" altLang="zh-TW" sz="2800" dirty="0" smtClean="0"/>
              <a:t>Even quoting yourself can be dangerous.  You might have coauthors.  The copyright, after a paper is published, no longer belongs to you.  </a:t>
            </a:r>
          </a:p>
          <a:p>
            <a:r>
              <a:rPr lang="en-US" altLang="zh-TW" sz="2800" dirty="0" smtClean="0"/>
              <a:t>Free or open access does not imply free right of use.</a:t>
            </a:r>
          </a:p>
          <a:p>
            <a:r>
              <a:rPr lang="en-US" altLang="zh-TW" sz="2800" dirty="0" smtClean="0"/>
              <a:t>Quoting is a good practice.  You do not interpret; you cite.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20008" y="548680"/>
            <a:ext cx="8744480" cy="1969770"/>
          </a:xfrm>
          <a:prstGeom prst="rect">
            <a:avLst/>
          </a:prstGeom>
        </p:spPr>
        <p:txBody>
          <a:bodyPr wrap="square">
            <a:spAutoFit/>
          </a:bodyPr>
          <a:lstStyle/>
          <a:p>
            <a:pPr marL="457200" indent="-457200">
              <a:spcBef>
                <a:spcPts val="1200"/>
              </a:spcBef>
              <a:buFont typeface="Wingdings" pitchFamily="2" charset="2"/>
              <a:buChar char="u"/>
            </a:pPr>
            <a:r>
              <a:rPr lang="en-US" altLang="zh-TW" sz="2800" dirty="0">
                <a:solidFill>
                  <a:prstClr val="black"/>
                </a:solidFill>
              </a:rPr>
              <a:t>When doing the electronic literature study, keep relevant documentation </a:t>
            </a:r>
            <a:r>
              <a:rPr lang="en-US" altLang="zh-TW" sz="2800" dirty="0" smtClean="0">
                <a:solidFill>
                  <a:prstClr val="black"/>
                </a:solidFill>
              </a:rPr>
              <a:t>about </a:t>
            </a:r>
            <a:r>
              <a:rPr lang="en-US" altLang="zh-TW" sz="2800" dirty="0">
                <a:solidFill>
                  <a:prstClr val="black"/>
                </a:solidFill>
              </a:rPr>
              <a:t>the information source</a:t>
            </a:r>
            <a:r>
              <a:rPr lang="en-US" altLang="zh-TW" sz="2800" dirty="0" smtClean="0">
                <a:solidFill>
                  <a:prstClr val="black"/>
                </a:solidFill>
              </a:rPr>
              <a:t>.</a:t>
            </a:r>
          </a:p>
          <a:p>
            <a:pPr marL="457200" indent="-457200">
              <a:spcBef>
                <a:spcPts val="1200"/>
              </a:spcBef>
              <a:buFont typeface="Wingdings" pitchFamily="2" charset="2"/>
              <a:buChar char="u"/>
            </a:pPr>
            <a:r>
              <a:rPr lang="en-US" altLang="zh-TW" sz="2800" dirty="0" smtClean="0">
                <a:solidFill>
                  <a:prstClr val="black"/>
                </a:solidFill>
              </a:rPr>
              <a:t>Completely </a:t>
            </a:r>
            <a:r>
              <a:rPr lang="en-US" altLang="zh-TW" sz="2800" dirty="0">
                <a:solidFill>
                  <a:prstClr val="black"/>
                </a:solidFill>
              </a:rPr>
              <a:t>rewrite without </a:t>
            </a:r>
            <a:r>
              <a:rPr lang="en-US" altLang="zh-TW" sz="2800" dirty="0" smtClean="0">
                <a:solidFill>
                  <a:prstClr val="black"/>
                </a:solidFill>
              </a:rPr>
              <a:t>looking at the original, and express your point of view.</a:t>
            </a:r>
            <a:endParaRPr lang="zh-TW" altLang="en-US" dirty="0"/>
          </a:p>
        </p:txBody>
      </p:sp>
      <p:sp>
        <p:nvSpPr>
          <p:cNvPr id="3" name="矩形 2"/>
          <p:cNvSpPr/>
          <p:nvPr/>
        </p:nvSpPr>
        <p:spPr>
          <a:xfrm>
            <a:off x="703039" y="2564903"/>
            <a:ext cx="7560840" cy="830997"/>
          </a:xfrm>
          <a:prstGeom prst="rect">
            <a:avLst/>
          </a:prstGeom>
        </p:spPr>
        <p:txBody>
          <a:bodyPr wrap="square">
            <a:spAutoFit/>
          </a:bodyPr>
          <a:lstStyle/>
          <a:p>
            <a:r>
              <a:rPr lang="en-US" altLang="zh-TW" sz="2400" i="1" dirty="0" smtClean="0">
                <a:solidFill>
                  <a:srgbClr val="0000CC"/>
                </a:solidFill>
              </a:rPr>
              <a:t>In apparent support of the cold dark matter cosmology, Chen (2012) provided observational evidence of …</a:t>
            </a:r>
            <a:endParaRPr lang="zh-TW" altLang="en-US" dirty="0">
              <a:solidFill>
                <a:srgbClr val="0000CC"/>
              </a:solidFill>
            </a:endParaRPr>
          </a:p>
        </p:txBody>
      </p:sp>
      <p:sp>
        <p:nvSpPr>
          <p:cNvPr id="5" name="矩形 4"/>
          <p:cNvSpPr/>
          <p:nvPr/>
        </p:nvSpPr>
        <p:spPr>
          <a:xfrm>
            <a:off x="248608" y="3933056"/>
            <a:ext cx="8744480" cy="1384995"/>
          </a:xfrm>
          <a:prstGeom prst="rect">
            <a:avLst/>
          </a:prstGeom>
        </p:spPr>
        <p:txBody>
          <a:bodyPr wrap="square">
            <a:spAutoFit/>
          </a:bodyPr>
          <a:lstStyle/>
          <a:p>
            <a:r>
              <a:rPr lang="en-US" altLang="zh-TW" sz="2800" dirty="0" smtClean="0">
                <a:solidFill>
                  <a:prstClr val="black"/>
                </a:solidFill>
              </a:rPr>
              <a:t>With the skillful use of the word “</a:t>
            </a:r>
            <a:r>
              <a:rPr lang="en-US" altLang="zh-TW" sz="2800" b="1" i="1" dirty="0" smtClean="0">
                <a:solidFill>
                  <a:srgbClr val="0000CC"/>
                </a:solidFill>
              </a:rPr>
              <a:t>apparent</a:t>
            </a:r>
            <a:r>
              <a:rPr lang="en-US" altLang="zh-TW" sz="2800" dirty="0" smtClean="0">
                <a:solidFill>
                  <a:prstClr val="black"/>
                </a:solidFill>
              </a:rPr>
              <a:t>”, the author starts in the next paragraph with “</a:t>
            </a:r>
            <a:r>
              <a:rPr lang="en-US" altLang="zh-TW" sz="2800" b="1" i="1" dirty="0" smtClean="0">
                <a:solidFill>
                  <a:srgbClr val="0000CC"/>
                </a:solidFill>
              </a:rPr>
              <a:t>However</a:t>
            </a:r>
            <a:r>
              <a:rPr lang="en-US" altLang="zh-TW" sz="2800" dirty="0" smtClean="0">
                <a:solidFill>
                  <a:prstClr val="black"/>
                </a:solidFill>
              </a:rPr>
              <a:t>” to express disagreement.</a:t>
            </a:r>
            <a:endParaRPr lang="zh-TW" altLang="en-US" dirty="0"/>
          </a:p>
        </p:txBody>
      </p:sp>
    </p:spTree>
    <p:extLst>
      <p:ext uri="{BB962C8B-B14F-4D97-AF65-F5344CB8AC3E}">
        <p14:creationId xmlns:p14="http://schemas.microsoft.com/office/powerpoint/2010/main" val="21505182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2"/>
          <p:cNvSpPr txBox="1">
            <a:spLocks/>
          </p:cNvSpPr>
          <p:nvPr/>
        </p:nvSpPr>
        <p:spPr>
          <a:xfrm>
            <a:off x="164171" y="332656"/>
            <a:ext cx="8229600" cy="648072"/>
          </a:xfrm>
          <a:prstGeom prst="rect">
            <a:avLst/>
          </a:prstGeom>
        </p:spPr>
        <p:txBody>
          <a:bodyPr/>
          <a:lstStyle/>
          <a:p>
            <a:pPr marL="457200" marR="0" lvl="0" indent="-457200" algn="l" defTabSz="914400" rtl="0" eaLnBrk="1" fontAlgn="auto" latinLnBrk="0" hangingPunct="1">
              <a:lnSpc>
                <a:spcPct val="100000"/>
              </a:lnSpc>
              <a:spcBef>
                <a:spcPct val="20000"/>
              </a:spcBef>
              <a:spcAft>
                <a:spcPts val="0"/>
              </a:spcAft>
              <a:buClrTx/>
              <a:buSzTx/>
              <a:buFont typeface="Wingdings" pitchFamily="2" charset="2"/>
              <a:buChar char="p"/>
              <a:tabLst/>
              <a:defRPr/>
            </a:pPr>
            <a:r>
              <a:rPr lang="en-US" altLang="zh-TW" sz="3200" b="1" dirty="0" smtClean="0">
                <a:solidFill>
                  <a:srgbClr val="0000CC"/>
                </a:solidFill>
              </a:rPr>
              <a:t>The Trap of Imprecision</a:t>
            </a:r>
            <a:endParaRPr kumimoji="0" lang="zh-TW" altLang="en-US" sz="3200" b="1" i="0" u="none" strike="noStrike" kern="1200" cap="none" spc="0" normalizeH="0" baseline="0" noProof="0" dirty="0" smtClean="0">
              <a:ln>
                <a:noFill/>
              </a:ln>
              <a:solidFill>
                <a:srgbClr val="0000CC"/>
              </a:solidFill>
              <a:effectLst/>
              <a:uLnTx/>
              <a:uFillTx/>
            </a:endParaRPr>
          </a:p>
        </p:txBody>
      </p:sp>
      <p:sp>
        <p:nvSpPr>
          <p:cNvPr id="4" name="內容版面配置區 2"/>
          <p:cNvSpPr txBox="1">
            <a:spLocks/>
          </p:cNvSpPr>
          <p:nvPr/>
        </p:nvSpPr>
        <p:spPr>
          <a:xfrm>
            <a:off x="107504" y="1124744"/>
            <a:ext cx="8856984" cy="27363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TW" sz="2800" dirty="0" smtClean="0"/>
              <a:t>So your paper mentions 30 or more references.  Did you read them all?  Or did you just skim the abstracts?</a:t>
            </a:r>
          </a:p>
          <a:p>
            <a:r>
              <a:rPr lang="en-US" altLang="zh-TW" sz="2800" dirty="0" smtClean="0"/>
              <a:t>Words like </a:t>
            </a:r>
            <a:r>
              <a:rPr lang="en-US" altLang="zh-TW" sz="2800" i="1" dirty="0">
                <a:solidFill>
                  <a:srgbClr val="0070C0"/>
                </a:solidFill>
              </a:rPr>
              <a:t>typical, </a:t>
            </a:r>
            <a:r>
              <a:rPr lang="en-US" altLang="zh-TW" sz="2800" i="1" dirty="0" smtClean="0">
                <a:solidFill>
                  <a:srgbClr val="0070C0"/>
                </a:solidFill>
              </a:rPr>
              <a:t>generally, commonly, can/may, a number of, the majority of, substantial, probably, several, less, various, frequent, many, others, more, often, most, a few, the main</a:t>
            </a:r>
            <a:r>
              <a:rPr lang="en-US" altLang="zh-TW" sz="2800" dirty="0" smtClean="0"/>
              <a:t>… </a:t>
            </a:r>
          </a:p>
        </p:txBody>
      </p:sp>
      <p:sp>
        <p:nvSpPr>
          <p:cNvPr id="5" name="矩形 4"/>
          <p:cNvSpPr/>
          <p:nvPr/>
        </p:nvSpPr>
        <p:spPr>
          <a:xfrm>
            <a:off x="755576" y="4005064"/>
            <a:ext cx="7560840" cy="1200329"/>
          </a:xfrm>
          <a:prstGeom prst="rect">
            <a:avLst/>
          </a:prstGeom>
        </p:spPr>
        <p:txBody>
          <a:bodyPr wrap="square">
            <a:spAutoFit/>
          </a:bodyPr>
          <a:lstStyle/>
          <a:p>
            <a:r>
              <a:rPr lang="en-US" altLang="zh-TW" sz="2400" i="1" dirty="0" smtClean="0">
                <a:solidFill>
                  <a:srgbClr val="0000CC"/>
                </a:solidFill>
              </a:rPr>
              <a:t>Many people have been working on this problem [1,2,3,4,5,6,7,8,9,10], and others have recently improved on the method [11,12,13,14,15,16,17]. </a:t>
            </a:r>
            <a:endParaRPr lang="zh-TW" altLang="en-US" dirty="0">
              <a:solidFill>
                <a:srgbClr val="0000CC"/>
              </a:solidFill>
            </a:endParaRPr>
          </a:p>
        </p:txBody>
      </p:sp>
      <p:sp>
        <p:nvSpPr>
          <p:cNvPr id="6" name="內容版面配置區 2"/>
          <p:cNvSpPr txBox="1">
            <a:spLocks/>
          </p:cNvSpPr>
          <p:nvPr/>
        </p:nvSpPr>
        <p:spPr>
          <a:xfrm>
            <a:off x="259903" y="5301208"/>
            <a:ext cx="8416553" cy="136815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TW" sz="2800" dirty="0" smtClean="0"/>
              <a:t>Very often, the rest of the paper does not contain as many references.</a:t>
            </a:r>
          </a:p>
          <a:p>
            <a:r>
              <a:rPr lang="en-US" altLang="zh-TW" sz="2800" dirty="0" smtClean="0"/>
              <a:t>As a referee, how do you think of this paper?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2"/>
          <p:cNvSpPr txBox="1">
            <a:spLocks/>
          </p:cNvSpPr>
          <p:nvPr/>
        </p:nvSpPr>
        <p:spPr>
          <a:xfrm>
            <a:off x="110486" y="476672"/>
            <a:ext cx="8856984" cy="619268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None/>
            </a:pPr>
            <a:r>
              <a:rPr lang="en-US" altLang="zh-TW" sz="2800" dirty="0" smtClean="0"/>
              <a:t>If you read only the abstracts, or fill your paper with references of papers you have not read (or even do not have them), it will hurt you in the following ways:</a:t>
            </a:r>
          </a:p>
          <a:p>
            <a:pPr>
              <a:spcBef>
                <a:spcPts val="1200"/>
              </a:spcBef>
            </a:pPr>
            <a:r>
              <a:rPr lang="en-US" altLang="zh-TW" sz="2800" dirty="0" smtClean="0"/>
              <a:t>Your paper will have superficial statements, so the referee will lower the value of your contribution.</a:t>
            </a:r>
          </a:p>
          <a:p>
            <a:pPr>
              <a:spcBef>
                <a:spcPts val="1200"/>
              </a:spcBef>
            </a:pPr>
            <a:r>
              <a:rPr lang="en-US" altLang="zh-TW" sz="2800" dirty="0" smtClean="0"/>
              <a:t>Your research will be clearly positioned on the research landscape.</a:t>
            </a:r>
          </a:p>
          <a:p>
            <a:pPr>
              <a:spcBef>
                <a:spcPts val="1200"/>
              </a:spcBef>
            </a:pPr>
            <a:r>
              <a:rPr lang="en-US" altLang="zh-TW" sz="2800" dirty="0" smtClean="0"/>
              <a:t>Your story will lack of details and, therefore, interest.</a:t>
            </a:r>
          </a:p>
          <a:p>
            <a:pPr>
              <a:spcBef>
                <a:spcPts val="1200"/>
              </a:spcBef>
            </a:pPr>
            <a:r>
              <a:rPr lang="en-US" altLang="zh-TW" sz="2800" dirty="0" smtClean="0"/>
              <a:t>The reader will doubt your expertise.   Why should they believe you otherwise?</a:t>
            </a:r>
          </a:p>
          <a:p>
            <a:pPr marL="0" indent="0">
              <a:spcBef>
                <a:spcPts val="1200"/>
              </a:spcBef>
              <a:buNone/>
            </a:pPr>
            <a:endParaRPr lang="en-US" altLang="zh-TW" sz="2800" dirty="0" smtClean="0"/>
          </a:p>
          <a:p>
            <a:pPr>
              <a:spcBef>
                <a:spcPts val="1200"/>
              </a:spcBef>
            </a:pPr>
            <a:endParaRPr lang="en-US" altLang="zh-TW" sz="2800" dirty="0" smtClean="0"/>
          </a:p>
        </p:txBody>
      </p:sp>
    </p:spTree>
    <p:extLst>
      <p:ext uri="{BB962C8B-B14F-4D97-AF65-F5344CB8AC3E}">
        <p14:creationId xmlns:p14="http://schemas.microsoft.com/office/powerpoint/2010/main" val="7502916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2"/>
          <p:cNvSpPr txBox="1">
            <a:spLocks/>
          </p:cNvSpPr>
          <p:nvPr/>
        </p:nvSpPr>
        <p:spPr>
          <a:xfrm>
            <a:off x="395536" y="404664"/>
            <a:ext cx="8229600" cy="576064"/>
          </a:xfrm>
          <a:prstGeom prst="rect">
            <a:avLst/>
          </a:prstGeom>
        </p:spPr>
        <p:txBody>
          <a:bodyPr/>
          <a:lstStyle/>
          <a:p>
            <a:pPr marL="457200" marR="0" lvl="0" indent="-457200" algn="l" defTabSz="914400" rtl="0" eaLnBrk="1" fontAlgn="auto" latinLnBrk="0" hangingPunct="1">
              <a:lnSpc>
                <a:spcPct val="100000"/>
              </a:lnSpc>
              <a:spcBef>
                <a:spcPct val="20000"/>
              </a:spcBef>
              <a:spcAft>
                <a:spcPts val="0"/>
              </a:spcAft>
              <a:buClrTx/>
              <a:buSzTx/>
              <a:buFont typeface="Wingdings" pitchFamily="2" charset="2"/>
              <a:buChar char="p"/>
              <a:tabLst/>
              <a:defRPr/>
            </a:pPr>
            <a:r>
              <a:rPr kumimoji="0" lang="en-US" altLang="zh-TW" sz="3200" b="1" i="0" u="none" strike="noStrike" kern="1200" cap="none" spc="0" normalizeH="0" baseline="0" noProof="0" dirty="0" smtClean="0">
                <a:ln>
                  <a:noFill/>
                </a:ln>
                <a:solidFill>
                  <a:srgbClr val="0000CC"/>
                </a:solidFill>
                <a:effectLst/>
                <a:uLnTx/>
                <a:uFillTx/>
                <a:latin typeface="+mn-lt"/>
                <a:ea typeface="+mn-ea"/>
                <a:cs typeface="+mn-cs"/>
              </a:rPr>
              <a:t>The Trap of Judgmental Adjectives</a:t>
            </a:r>
            <a:endParaRPr kumimoji="0" lang="zh-TW" altLang="en-US" sz="3200" b="1" i="0" u="none" strike="noStrike" kern="1200" cap="none" spc="0" normalizeH="0" baseline="0" noProof="0" dirty="0" smtClean="0">
              <a:ln>
                <a:noFill/>
              </a:ln>
              <a:solidFill>
                <a:srgbClr val="0000CC"/>
              </a:solidFill>
              <a:effectLst/>
              <a:uLnTx/>
              <a:uFillTx/>
              <a:latin typeface="+mn-lt"/>
              <a:ea typeface="+mn-ea"/>
              <a:cs typeface="+mn-cs"/>
            </a:endParaRPr>
          </a:p>
        </p:txBody>
      </p:sp>
      <p:sp>
        <p:nvSpPr>
          <p:cNvPr id="3" name="內容版面配置區 2"/>
          <p:cNvSpPr txBox="1">
            <a:spLocks/>
          </p:cNvSpPr>
          <p:nvPr/>
        </p:nvSpPr>
        <p:spPr>
          <a:xfrm>
            <a:off x="148697" y="1268760"/>
            <a:ext cx="8856984" cy="518457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1200"/>
              </a:spcBef>
            </a:pPr>
            <a:r>
              <a:rPr lang="en-US" altLang="zh-TW" sz="2800" dirty="0" smtClean="0"/>
              <a:t>When you refer to other’s work, some adjectives are dangerous (</a:t>
            </a:r>
            <a:r>
              <a:rPr lang="en-US" altLang="zh-TW" sz="2800" i="1" dirty="0" smtClean="0">
                <a:solidFill>
                  <a:srgbClr val="0070C0"/>
                </a:solidFill>
              </a:rPr>
              <a:t>poor, good, fast, faster, not reliable, primitive, naïve, limited</a:t>
            </a:r>
            <a:r>
              <a:rPr lang="en-US" altLang="zh-TW" sz="2800" dirty="0" smtClean="0"/>
              <a:t>).  </a:t>
            </a:r>
          </a:p>
          <a:p>
            <a:pPr>
              <a:spcBef>
                <a:spcPts val="1200"/>
              </a:spcBef>
            </a:pPr>
            <a:r>
              <a:rPr lang="en-US" altLang="zh-TW" sz="2800" dirty="0" smtClean="0"/>
              <a:t>Every adjective is a claim, and in science, claims have to be substantiated.  How do you justify “poor”?</a:t>
            </a:r>
          </a:p>
          <a:p>
            <a:pPr>
              <a:spcBef>
                <a:spcPts val="1200"/>
              </a:spcBef>
            </a:pPr>
            <a:r>
              <a:rPr lang="en-US" altLang="zh-TW" sz="2800" dirty="0" smtClean="0"/>
              <a:t>Use those adjectives that you later justify with data or figures.  Let adjectives be based on facts, or on quotes from other authors stating their own limitations of assumptions.   </a:t>
            </a:r>
          </a:p>
          <a:p>
            <a:pPr marL="0" indent="0">
              <a:spcBef>
                <a:spcPts val="1200"/>
              </a:spcBef>
              <a:buNone/>
            </a:pPr>
            <a:endParaRPr lang="en-US" altLang="zh-TW" sz="2800" dirty="0" smtClean="0"/>
          </a:p>
          <a:p>
            <a:pPr marL="0" indent="0">
              <a:spcBef>
                <a:spcPts val="1200"/>
              </a:spcBef>
              <a:buNone/>
            </a:pPr>
            <a:endParaRPr lang="en-US" altLang="zh-TW" sz="2800" dirty="0" smtClean="0"/>
          </a:p>
          <a:p>
            <a:pPr>
              <a:spcBef>
                <a:spcPts val="1200"/>
              </a:spcBef>
            </a:pPr>
            <a:endParaRPr lang="en-US" altLang="zh-TW" sz="28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67544" y="404664"/>
            <a:ext cx="8064896" cy="3570208"/>
          </a:xfrm>
          <a:prstGeom prst="rect">
            <a:avLst/>
          </a:prstGeom>
        </p:spPr>
        <p:txBody>
          <a:bodyPr wrap="square">
            <a:spAutoFit/>
          </a:bodyPr>
          <a:lstStyle/>
          <a:p>
            <a:pPr marL="457200" indent="-457200">
              <a:buFont typeface="Arial" pitchFamily="34" charset="0"/>
              <a:buChar char="•"/>
            </a:pPr>
            <a:r>
              <a:rPr lang="en-US" altLang="zh-TW" sz="2800" dirty="0">
                <a:solidFill>
                  <a:prstClr val="black"/>
                </a:solidFill>
              </a:rPr>
              <a:t>State that your work agrees (or disagrees) with another paper’s conclusions.  State that your results are different or </a:t>
            </a:r>
            <a:r>
              <a:rPr lang="en-US" altLang="zh-TW" sz="2800" dirty="0" smtClean="0">
                <a:solidFill>
                  <a:prstClr val="black"/>
                </a:solidFill>
              </a:rPr>
              <a:t>consistent.</a:t>
            </a:r>
          </a:p>
          <a:p>
            <a:pPr marL="457200" indent="-457200">
              <a:spcBef>
                <a:spcPts val="1200"/>
              </a:spcBef>
              <a:buFont typeface="Arial" pitchFamily="34" charset="0"/>
              <a:buChar char="•"/>
            </a:pPr>
            <a:r>
              <a:rPr lang="en-US" altLang="zh-TW" sz="2800" dirty="0" smtClean="0">
                <a:solidFill>
                  <a:prstClr val="black"/>
                </a:solidFill>
              </a:rPr>
              <a:t>Use facts and numbers.</a:t>
            </a:r>
          </a:p>
          <a:p>
            <a:pPr marL="457200" indent="-457200">
              <a:spcBef>
                <a:spcPts val="1200"/>
              </a:spcBef>
              <a:buFont typeface="Arial" pitchFamily="34" charset="0"/>
              <a:buChar char="•"/>
            </a:pPr>
            <a:r>
              <a:rPr lang="en-US" altLang="zh-TW" sz="2800" dirty="0" smtClean="0">
                <a:solidFill>
                  <a:prstClr val="black"/>
                </a:solidFill>
              </a:rPr>
              <a:t>Define your uniqueness. </a:t>
            </a:r>
          </a:p>
          <a:p>
            <a:pPr marL="457200" indent="-457200">
              <a:spcBef>
                <a:spcPts val="1200"/>
              </a:spcBef>
              <a:buFont typeface="Arial" pitchFamily="34" charset="0"/>
              <a:buChar char="•"/>
            </a:pPr>
            <a:r>
              <a:rPr lang="en-US" altLang="zh-TW" sz="2800" dirty="0" smtClean="0">
                <a:solidFill>
                  <a:prstClr val="black"/>
                </a:solidFill>
              </a:rPr>
              <a:t>Quote another paper that independently supports your views.</a:t>
            </a:r>
          </a:p>
        </p:txBody>
      </p:sp>
    </p:spTree>
    <p:extLst>
      <p:ext uri="{BB962C8B-B14F-4D97-AF65-F5344CB8AC3E}">
        <p14:creationId xmlns:p14="http://schemas.microsoft.com/office/powerpoint/2010/main" val="2809247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188640"/>
            <a:ext cx="8712968" cy="6480720"/>
          </a:xfrm>
        </p:spPr>
        <p:txBody>
          <a:bodyPr>
            <a:noAutofit/>
          </a:bodyPr>
          <a:lstStyle/>
          <a:p>
            <a:pPr>
              <a:spcBef>
                <a:spcPts val="1200"/>
              </a:spcBef>
            </a:pPr>
            <a:r>
              <a:rPr lang="en-US" altLang="zh-TW" sz="2800" dirty="0" smtClean="0"/>
              <a:t>Introduction is something more difficult to write than the methodology or results section. </a:t>
            </a:r>
          </a:p>
          <a:p>
            <a:pPr>
              <a:spcBef>
                <a:spcPts val="1200"/>
              </a:spcBef>
            </a:pPr>
            <a:r>
              <a:rPr lang="en-US" altLang="zh-TW" sz="2800" dirty="0" smtClean="0"/>
              <a:t>It should bring the reader up to speed and reduce the initial knowledge gap.  It poses the problem, the proposed solution, and the scope.  It answers the questions raised by the title and the abstract.  </a:t>
            </a:r>
          </a:p>
          <a:p>
            <a:pPr>
              <a:spcBef>
                <a:spcPts val="1200"/>
              </a:spcBef>
            </a:pPr>
            <a:r>
              <a:rPr lang="en-US" altLang="zh-TW" sz="2800" dirty="0" smtClean="0"/>
              <a:t>The introduction should be written, or at least in a preliminary form, right at the beginning of the writing, or even when the research project starts (when the observing proposal was written).   It shows the skill of communication of the writer, in a personal way. </a:t>
            </a:r>
          </a:p>
          <a:p>
            <a:pPr lvl="0">
              <a:spcBef>
                <a:spcPts val="1200"/>
              </a:spcBef>
            </a:pPr>
            <a:r>
              <a:rPr lang="en-US" altLang="zh-TW" sz="2800" dirty="0" smtClean="0">
                <a:solidFill>
                  <a:prstClr val="black"/>
                </a:solidFill>
              </a:rPr>
              <a:t>Much of the readership may be </a:t>
            </a:r>
            <a:r>
              <a:rPr lang="en-US" altLang="zh-TW" sz="2800" dirty="0">
                <a:solidFill>
                  <a:prstClr val="black"/>
                </a:solidFill>
              </a:rPr>
              <a:t>outside of your field.  So many of your readers, sometime even the referee, will require an introduction of your paper</a:t>
            </a:r>
            <a:r>
              <a:rPr lang="en-US" altLang="zh-TW" sz="2800" dirty="0" smtClean="0">
                <a:solidFill>
                  <a:prstClr val="black"/>
                </a:solidFill>
              </a:rPr>
              <a:t>.</a:t>
            </a:r>
            <a:endParaRPr lang="zh-TW" altLang="en-US" sz="2800" dirty="0">
              <a:solidFill>
                <a:prstClr val="black"/>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51520" y="332656"/>
            <a:ext cx="8496944" cy="3108543"/>
          </a:xfrm>
          <a:prstGeom prst="rect">
            <a:avLst/>
          </a:prstGeom>
        </p:spPr>
        <p:txBody>
          <a:bodyPr wrap="square">
            <a:spAutoFit/>
          </a:bodyPr>
          <a:lstStyle/>
          <a:p>
            <a:pPr marL="342900" lvl="0" indent="-342900">
              <a:spcBef>
                <a:spcPct val="20000"/>
              </a:spcBef>
              <a:buFont typeface="Arial" pitchFamily="34" charset="0"/>
              <a:buChar char="•"/>
            </a:pPr>
            <a:r>
              <a:rPr lang="en-US" altLang="zh-TW" sz="2800" dirty="0">
                <a:solidFill>
                  <a:prstClr val="black"/>
                </a:solidFill>
              </a:rPr>
              <a:t>Too often an introduction contains (i) a short paragraph to describe the problem, (ii) a paragraph to place the contribution in context with densely packed references, and (iii) a final “table of contents”.   Only a few experts in the field --- who are familiar with the material already anyway --- would appreciate this kind of an introduction.  </a:t>
            </a:r>
            <a:r>
              <a:rPr lang="en-US" altLang="zh-TW" sz="2800" dirty="0" smtClean="0">
                <a:solidFill>
                  <a:prstClr val="black"/>
                </a:solidFill>
              </a:rPr>
              <a:t> What purpose does it serve?</a:t>
            </a:r>
            <a:endParaRPr lang="en-US" altLang="zh-TW" sz="2800" dirty="0">
              <a:solidFill>
                <a:prstClr val="black"/>
              </a:solidFill>
            </a:endParaRPr>
          </a:p>
        </p:txBody>
      </p:sp>
    </p:spTree>
    <p:extLst>
      <p:ext uri="{BB962C8B-B14F-4D97-AF65-F5344CB8AC3E}">
        <p14:creationId xmlns:p14="http://schemas.microsoft.com/office/powerpoint/2010/main" val="2535722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0200" y="116632"/>
            <a:ext cx="5652120" cy="1241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1324855"/>
            <a:ext cx="7344816" cy="1312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96" y="2708920"/>
            <a:ext cx="4535772"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65829" y="2708920"/>
            <a:ext cx="4371855" cy="3043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873" y="5886501"/>
            <a:ext cx="8349734" cy="92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3569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51520" y="404664"/>
            <a:ext cx="8435280" cy="6192688"/>
          </a:xfrm>
        </p:spPr>
        <p:txBody>
          <a:bodyPr>
            <a:normAutofit lnSpcReduction="10000"/>
          </a:bodyPr>
          <a:lstStyle/>
          <a:p>
            <a:pPr>
              <a:buNone/>
            </a:pPr>
            <a:r>
              <a:rPr lang="en-US" altLang="zh-TW" b="1" dirty="0" smtClean="0"/>
              <a:t>An introduction should </a:t>
            </a:r>
          </a:p>
          <a:p>
            <a:r>
              <a:rPr lang="en-US" altLang="zh-TW" sz="2800" b="1" i="1" dirty="0" smtClean="0"/>
              <a:t>be clear </a:t>
            </a:r>
            <a:r>
              <a:rPr lang="en-US" altLang="zh-TW" sz="2800" dirty="0" smtClean="0"/>
              <a:t>of the objectives/motivations, and of what is new in the paper.</a:t>
            </a:r>
          </a:p>
          <a:p>
            <a:r>
              <a:rPr lang="en-US" altLang="zh-TW" sz="2800" b="1" i="1" dirty="0" smtClean="0"/>
              <a:t>answer key questions</a:t>
            </a:r>
            <a:r>
              <a:rPr lang="en-US" altLang="zh-TW" sz="2800" dirty="0" smtClean="0"/>
              <a:t>.  Identify </a:t>
            </a:r>
            <a:r>
              <a:rPr lang="en-US" altLang="zh-TW" sz="2800" u="sng" dirty="0" smtClean="0"/>
              <a:t>the</a:t>
            </a:r>
            <a:r>
              <a:rPr lang="en-US" altLang="zh-TW" sz="2800" dirty="0" smtClean="0"/>
              <a:t> question that your title and abstract are supposed to answer.  If you cannot phrase your contribution in a question form, you are not ready to write the paper.   State the question as soon as possible in your introduction.  Why now?  Why this?  Why this way?  Why should the reader care?  The readers rely on you to answer these questions.</a:t>
            </a:r>
          </a:p>
          <a:p>
            <a:r>
              <a:rPr lang="en-US" altLang="zh-TW" sz="2800" b="1" i="1" dirty="0" smtClean="0"/>
              <a:t>set the foundation of your credibility</a:t>
            </a:r>
            <a:r>
              <a:rPr lang="en-US" altLang="zh-TW" sz="2800" dirty="0" smtClean="0"/>
              <a:t>.  One should present both sides of an issue, i.e., “intellectual honesty”.  What are the limitations of your work?</a:t>
            </a:r>
          </a:p>
          <a:p>
            <a:endParaRPr lang="en-US" altLang="zh-TW" sz="2800" dirty="0" smtClean="0"/>
          </a:p>
          <a:p>
            <a:endParaRPr lang="zh-TW" alt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476672"/>
            <a:ext cx="8712968" cy="6192688"/>
          </a:xfrm>
        </p:spPr>
        <p:txBody>
          <a:bodyPr>
            <a:normAutofit fontScale="92500" lnSpcReduction="10000"/>
          </a:bodyPr>
          <a:lstStyle/>
          <a:p>
            <a:pPr lvl="0">
              <a:buNone/>
            </a:pPr>
            <a:r>
              <a:rPr lang="en-US" altLang="zh-TW" b="1" dirty="0">
                <a:solidFill>
                  <a:prstClr val="black"/>
                </a:solidFill>
              </a:rPr>
              <a:t>An introduction should </a:t>
            </a:r>
          </a:p>
          <a:p>
            <a:r>
              <a:rPr lang="en-US" altLang="zh-TW" sz="2800" b="1" i="1" dirty="0" smtClean="0"/>
              <a:t>justify your choice of method </a:t>
            </a:r>
            <a:r>
              <a:rPr lang="en-US" altLang="zh-TW" sz="2800" dirty="0" smtClean="0"/>
              <a:t>in the introduction to strengthen the credibility.</a:t>
            </a:r>
          </a:p>
          <a:p>
            <a:pPr lvl="1">
              <a:lnSpc>
                <a:spcPts val="2600"/>
              </a:lnSpc>
              <a:buNone/>
            </a:pPr>
            <a:r>
              <a:rPr lang="en-US" altLang="zh-TW" sz="2400" i="1" dirty="0" smtClean="0"/>
              <a:t>    </a:t>
            </a:r>
            <a:r>
              <a:rPr lang="en-US" altLang="zh-TW" sz="2400" i="1" dirty="0" smtClean="0">
                <a:solidFill>
                  <a:srgbClr val="0000CC"/>
                </a:solidFill>
              </a:rPr>
              <a:t>Our classification algorithm does not make any assumption on the resolution of the images, nor does it make any assumption on the shape of a galaxy.</a:t>
            </a:r>
            <a:endParaRPr lang="en-US" altLang="zh-TW" sz="2400" i="1" dirty="0">
              <a:solidFill>
                <a:srgbClr val="0000CC"/>
              </a:solidFill>
            </a:endParaRPr>
          </a:p>
          <a:p>
            <a:r>
              <a:rPr lang="en-US" altLang="zh-TW" sz="2800" b="1" i="1" dirty="0" smtClean="0"/>
              <a:t>give your own definition</a:t>
            </a:r>
            <a:r>
              <a:rPr lang="en-US" altLang="zh-TW" sz="2800" dirty="0" smtClean="0"/>
              <a:t>; frame your own scope of the of your contribution.</a:t>
            </a:r>
          </a:p>
          <a:p>
            <a:pPr lvl="1">
              <a:lnSpc>
                <a:spcPts val="2600"/>
              </a:lnSpc>
              <a:buNone/>
            </a:pPr>
            <a:r>
              <a:rPr lang="en-US" altLang="zh-TW" sz="2400" i="1" dirty="0" smtClean="0"/>
              <a:t>    </a:t>
            </a:r>
            <a:r>
              <a:rPr lang="en-US" altLang="zh-TW" sz="2400" i="1" dirty="0" smtClean="0">
                <a:solidFill>
                  <a:srgbClr val="0000CC"/>
                </a:solidFill>
              </a:rPr>
              <a:t>An effective classification scheme should have the following desirable features …</a:t>
            </a:r>
          </a:p>
          <a:p>
            <a:pPr>
              <a:lnSpc>
                <a:spcPts val="2600"/>
              </a:lnSpc>
            </a:pPr>
            <a:r>
              <a:rPr lang="en-US" altLang="zh-TW" sz="2800" dirty="0" smtClean="0"/>
              <a:t>be </a:t>
            </a:r>
            <a:r>
              <a:rPr lang="en-US" altLang="zh-TW" sz="2800" b="1" i="1" dirty="0" smtClean="0"/>
              <a:t>active and personal</a:t>
            </a:r>
            <a:r>
              <a:rPr lang="en-US" altLang="zh-TW" sz="2800" dirty="0" smtClean="0"/>
              <a:t>.  You want to tell a story, your story, not a report.  Use “we” or “our”.  </a:t>
            </a:r>
          </a:p>
          <a:p>
            <a:pPr lvl="1">
              <a:lnSpc>
                <a:spcPts val="2600"/>
              </a:lnSpc>
              <a:buNone/>
            </a:pPr>
            <a:r>
              <a:rPr lang="en-US" altLang="zh-TW" sz="2400" i="1" dirty="0" smtClean="0">
                <a:solidFill>
                  <a:prstClr val="black"/>
                </a:solidFill>
              </a:rPr>
              <a:t>    </a:t>
            </a:r>
            <a:r>
              <a:rPr lang="en-US" altLang="zh-TW" sz="2400" i="1" dirty="0" smtClean="0">
                <a:solidFill>
                  <a:srgbClr val="0000CC"/>
                </a:solidFill>
              </a:rPr>
              <a:t>We were curious to see whether we could resolve the discrepancy between these models by using our new observations</a:t>
            </a:r>
            <a:r>
              <a:rPr lang="en-US" altLang="zh-TW" sz="2400" i="1" dirty="0" smtClean="0">
                <a:solidFill>
                  <a:prstClr val="black"/>
                </a:solidFill>
              </a:rPr>
              <a:t>.</a:t>
            </a:r>
          </a:p>
          <a:p>
            <a:pPr lvl="1">
              <a:lnSpc>
                <a:spcPts val="2600"/>
              </a:lnSpc>
              <a:buNone/>
            </a:pPr>
            <a:r>
              <a:rPr lang="en-US" altLang="zh-TW" dirty="0" smtClean="0">
                <a:solidFill>
                  <a:prstClr val="black"/>
                </a:solidFill>
              </a:rPr>
              <a:t>Passive voice is acceptable in the rest of your paper.  But in introduction, use </a:t>
            </a:r>
            <a:r>
              <a:rPr lang="en-US" altLang="zh-TW" dirty="0" smtClean="0">
                <a:solidFill>
                  <a:srgbClr val="FF0000"/>
                </a:solidFill>
              </a:rPr>
              <a:t>active</a:t>
            </a:r>
            <a:r>
              <a:rPr lang="en-US" altLang="zh-TW" dirty="0" smtClean="0">
                <a:solidFill>
                  <a:prstClr val="black"/>
                </a:solidFill>
              </a:rPr>
              <a:t> voice.</a:t>
            </a:r>
            <a:endParaRPr lang="en-US" altLang="zh-TW" sz="3200" dirty="0"/>
          </a:p>
          <a:p>
            <a:endParaRPr lang="en-US" altLang="zh-TW"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內容版面配置區 2"/>
          <p:cNvSpPr txBox="1">
            <a:spLocks/>
          </p:cNvSpPr>
          <p:nvPr/>
        </p:nvSpPr>
        <p:spPr>
          <a:xfrm>
            <a:off x="179512" y="476672"/>
            <a:ext cx="8712968" cy="6192688"/>
          </a:xfrm>
          <a:prstGeom prst="rect">
            <a:avLst/>
          </a:prstGeom>
        </p:spPr>
        <p:txBody>
          <a:bodyPr>
            <a:normAutofit lnSpcReduction="10000"/>
          </a:bodyPr>
          <a:lstStyle/>
          <a:p>
            <a:pPr marL="342900" lvl="0" indent="-342900">
              <a:spcBef>
                <a:spcPct val="20000"/>
              </a:spcBef>
            </a:pPr>
            <a:r>
              <a:rPr lang="en-US" altLang="zh-TW" sz="3200" b="1" dirty="0">
                <a:solidFill>
                  <a:prstClr val="black"/>
                </a:solidFill>
              </a:rPr>
              <a:t>An introduction should </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US" altLang="zh-TW" sz="2800" b="0" i="0" u="none" strike="noStrike" kern="1200" cap="none" spc="0" normalizeH="0" baseline="0" noProof="0" dirty="0" smtClean="0">
                <a:ln>
                  <a:noFill/>
                </a:ln>
                <a:solidFill>
                  <a:schemeClr val="tx1"/>
                </a:solidFill>
                <a:effectLst/>
                <a:uLnTx/>
                <a:uFillTx/>
                <a:latin typeface="+mn-lt"/>
                <a:ea typeface="+mn-ea"/>
                <a:cs typeface="+mn-cs"/>
              </a:rPr>
              <a:t>be </a:t>
            </a:r>
            <a:r>
              <a:rPr kumimoji="0" lang="en-US" altLang="zh-TW" sz="2800" b="1" i="1" u="none" strike="noStrike" kern="1200" cap="none" spc="0" normalizeH="0" baseline="0" noProof="0" dirty="0" smtClean="0">
                <a:ln>
                  <a:noFill/>
                </a:ln>
                <a:solidFill>
                  <a:schemeClr val="tx1"/>
                </a:solidFill>
                <a:effectLst/>
                <a:uLnTx/>
                <a:uFillTx/>
                <a:latin typeface="+mn-lt"/>
                <a:ea typeface="+mn-ea"/>
                <a:cs typeface="+mn-cs"/>
              </a:rPr>
              <a:t>engaging and motivating</a:t>
            </a:r>
            <a:r>
              <a:rPr kumimoji="0" lang="en-US" altLang="zh-TW" sz="2800" b="0" i="0" u="none" strike="noStrike" kern="1200" cap="none" spc="0" normalizeH="0" baseline="0" noProof="0" dirty="0" smtClean="0">
                <a:ln>
                  <a:noFill/>
                </a:ln>
                <a:solidFill>
                  <a:schemeClr val="tx1"/>
                </a:solidFill>
                <a:effectLst/>
                <a:uLnTx/>
                <a:uFillTx/>
                <a:latin typeface="+mn-lt"/>
                <a:ea typeface="+mn-ea"/>
                <a:cs typeface="+mn-cs"/>
              </a:rPr>
              <a:t>.   The readers should want to read further.  They should appreciate you as</a:t>
            </a:r>
            <a:r>
              <a:rPr kumimoji="0" lang="en-US" altLang="zh-TW" sz="2800" b="0" i="0" u="none" strike="noStrike" kern="1200" cap="none" spc="0" normalizeH="0" noProof="0" dirty="0" smtClean="0">
                <a:ln>
                  <a:noFill/>
                </a:ln>
                <a:solidFill>
                  <a:schemeClr val="tx1"/>
                </a:solidFill>
                <a:effectLst/>
                <a:uLnTx/>
                <a:uFillTx/>
                <a:latin typeface="+mn-lt"/>
                <a:ea typeface="+mn-ea"/>
                <a:cs typeface="+mn-cs"/>
              </a:rPr>
              <a:t> a writer, not just as a scientist.</a:t>
            </a:r>
            <a:endParaRPr kumimoji="0" lang="en-US" altLang="zh-TW" sz="2800" b="0" i="0" u="none" strike="noStrike" kern="1200" cap="none" spc="0" normalizeH="0" baseline="0" noProof="0" dirty="0" smtClean="0">
              <a:ln>
                <a:noFill/>
              </a:ln>
              <a:solidFill>
                <a:schemeClr val="tx1"/>
              </a:solidFill>
              <a:effectLst/>
              <a:uLnTx/>
              <a:uFillTx/>
              <a:latin typeface="+mn-lt"/>
              <a:ea typeface="+mn-ea"/>
              <a:cs typeface="+mn-cs"/>
            </a:endParaRPr>
          </a:p>
          <a:p>
            <a:pPr marL="800100" lvl="1" indent="-342900">
              <a:lnSpc>
                <a:spcPts val="2600"/>
              </a:lnSpc>
              <a:spcBef>
                <a:spcPct val="20000"/>
              </a:spcBef>
            </a:pPr>
            <a:r>
              <a:rPr kumimoji="0" lang="en-US" altLang="zh-TW"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altLang="zh-TW" sz="2400" b="0" i="1" u="none" strike="noStrike" kern="1200" cap="none" spc="0" normalizeH="0" baseline="0" noProof="0" dirty="0" smtClean="0">
                <a:ln>
                  <a:noFill/>
                </a:ln>
                <a:solidFill>
                  <a:schemeClr val="tx1"/>
                </a:solidFill>
                <a:effectLst/>
                <a:uLnTx/>
                <a:uFillTx/>
                <a:latin typeface="+mn-lt"/>
                <a:ea typeface="+mn-ea"/>
                <a:cs typeface="+mn-cs"/>
              </a:rPr>
              <a:t>I do not usually read introductions.  </a:t>
            </a:r>
            <a:r>
              <a:rPr lang="en-US" altLang="zh-TW" sz="2400" i="1" dirty="0" smtClean="0"/>
              <a:t>Most of what’s in there is repeated verbatim elsewhere in the paper anyway.  They are a water of time.  </a:t>
            </a:r>
            <a:r>
              <a:rPr lang="en-US" altLang="zh-TW" sz="2400" i="1" u="sng" dirty="0" smtClean="0"/>
              <a:t>They always say the same thing</a:t>
            </a:r>
            <a:r>
              <a:rPr lang="en-US" altLang="zh-TW" sz="2400" i="1" dirty="0" smtClean="0"/>
              <a:t>: the problem is important, everybody else but the author is doing it wrong, and they usually end up with a </a:t>
            </a:r>
            <a:r>
              <a:rPr lang="en-US" altLang="zh-TW" sz="2400" i="1" u="sng" dirty="0" smtClean="0"/>
              <a:t>boring</a:t>
            </a:r>
            <a:r>
              <a:rPr lang="en-US" altLang="zh-TW" sz="2400" i="1" dirty="0" smtClean="0"/>
              <a:t> table of contents.  So, I skip them</a:t>
            </a:r>
            <a:r>
              <a:rPr lang="en-US" altLang="zh-TW" sz="2800" dirty="0" smtClean="0"/>
              <a:t>.”       </a:t>
            </a:r>
          </a:p>
          <a:p>
            <a:pPr marL="800100" lvl="1" indent="-342900">
              <a:lnSpc>
                <a:spcPts val="2600"/>
              </a:lnSpc>
              <a:spcBef>
                <a:spcPct val="20000"/>
              </a:spcBef>
            </a:pPr>
            <a:r>
              <a:rPr lang="en-US" altLang="zh-TW" sz="2800" dirty="0"/>
              <a:t> </a:t>
            </a:r>
            <a:r>
              <a:rPr lang="en-US" altLang="zh-TW" sz="2800" dirty="0" smtClean="0"/>
              <a:t>                           </a:t>
            </a:r>
            <a:r>
              <a:rPr lang="en-US" altLang="zh-TW" sz="2400" dirty="0" smtClean="0"/>
              <a:t>--- quoted from “Kumar” in Lebrun’s book</a:t>
            </a:r>
            <a:endParaRPr kumimoji="0" lang="en-US" altLang="zh-TW" sz="2800" b="0" i="0" u="none" strike="noStrike" kern="1200" cap="none" spc="0" normalizeH="0" baseline="0" noProof="0" dirty="0" smtClean="0">
              <a:ln>
                <a:noFill/>
              </a:ln>
              <a:solidFill>
                <a:schemeClr val="tx1"/>
              </a:solidFill>
              <a:effectLst/>
              <a:uLnTx/>
              <a:uFillTx/>
              <a:latin typeface="+mn-lt"/>
              <a:ea typeface="+mn-ea"/>
              <a:cs typeface="+mn-cs"/>
            </a:endParaRPr>
          </a:p>
          <a:p>
            <a:pPr marL="285750" indent="-285750">
              <a:lnSpc>
                <a:spcPct val="90000"/>
              </a:lnSpc>
              <a:spcBef>
                <a:spcPct val="20000"/>
              </a:spcBef>
            </a:pPr>
            <a:r>
              <a:rPr lang="en-US" altLang="zh-TW" sz="2800" dirty="0" smtClean="0"/>
              <a:t>   Lebrun thinks some introductions are repetitive because they are written after the work is done, so the fun and excitement are gone!  Write the introduction early, with the tantalizing hypothesis, supportive preliminary data, and fruitful methods.</a:t>
            </a:r>
            <a:endParaRPr kumimoji="0" lang="en-US" altLang="zh-TW"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內容版面配置區 2"/>
          <p:cNvSpPr txBox="1">
            <a:spLocks/>
          </p:cNvSpPr>
          <p:nvPr/>
        </p:nvSpPr>
        <p:spPr>
          <a:xfrm>
            <a:off x="179512" y="260648"/>
            <a:ext cx="8712968" cy="6408712"/>
          </a:xfrm>
          <a:prstGeom prst="rect">
            <a:avLst/>
          </a:prstGeom>
        </p:spPr>
        <p:txBody>
          <a:bodyPr>
            <a:normAutofit lnSpcReduction="10000"/>
          </a:bodyPr>
          <a:lstStyle/>
          <a:p>
            <a:pPr marL="342900" lvl="0" indent="-342900">
              <a:spcBef>
                <a:spcPct val="20000"/>
              </a:spcBef>
            </a:pPr>
            <a:r>
              <a:rPr lang="en-US" altLang="zh-TW" sz="3200" b="1" dirty="0">
                <a:solidFill>
                  <a:prstClr val="black"/>
                </a:solidFill>
              </a:rPr>
              <a:t>An introduction should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zh-TW" sz="2800" b="1" i="1" u="none" strike="noStrike" kern="1200" cap="none" spc="0" normalizeH="0" baseline="0" noProof="0" dirty="0" smtClean="0">
                <a:ln>
                  <a:noFill/>
                </a:ln>
                <a:solidFill>
                  <a:schemeClr val="tx1"/>
                </a:solidFill>
                <a:effectLst/>
                <a:uLnTx/>
                <a:uFillTx/>
                <a:latin typeface="+mn-lt"/>
                <a:ea typeface="+mn-ea"/>
                <a:cs typeface="+mn-cs"/>
              </a:rPr>
              <a:t>avoid</a:t>
            </a:r>
            <a:r>
              <a:rPr kumimoji="0" lang="en-US" altLang="zh-TW" sz="2800" b="1" i="1" u="none" strike="noStrike" kern="1200" cap="none" spc="0" normalizeH="0" noProof="0" dirty="0" smtClean="0">
                <a:ln>
                  <a:noFill/>
                </a:ln>
                <a:solidFill>
                  <a:schemeClr val="tx1"/>
                </a:solidFill>
                <a:effectLst/>
                <a:uLnTx/>
                <a:uFillTx/>
                <a:latin typeface="+mn-lt"/>
                <a:ea typeface="+mn-ea"/>
                <a:cs typeface="+mn-cs"/>
              </a:rPr>
              <a:t> a vacuous false start</a:t>
            </a:r>
          </a:p>
          <a:p>
            <a:pPr marL="800100" lvl="1" indent="-342900">
              <a:spcBef>
                <a:spcPct val="20000"/>
              </a:spcBef>
            </a:pPr>
            <a:r>
              <a:rPr lang="en-US" altLang="zh-TW" sz="2400" i="1" dirty="0" smtClean="0">
                <a:solidFill>
                  <a:srgbClr val="0000CC"/>
                </a:solidFill>
              </a:rPr>
              <a:t>      In the age of all-sky surveys, we are confronted with a large  </a:t>
            </a:r>
            <a:br>
              <a:rPr lang="en-US" altLang="zh-TW" sz="2400" i="1" dirty="0" smtClean="0">
                <a:solidFill>
                  <a:srgbClr val="0000CC"/>
                </a:solidFill>
              </a:rPr>
            </a:br>
            <a:r>
              <a:rPr lang="en-US" altLang="zh-TW" sz="2400" i="1" dirty="0" smtClean="0">
                <a:solidFill>
                  <a:srgbClr val="0000CC"/>
                </a:solidFill>
              </a:rPr>
              <a:t>   amount of data …</a:t>
            </a:r>
          </a:p>
          <a:p>
            <a:pPr marL="800100" lvl="1" indent="-342900">
              <a:spcBef>
                <a:spcPct val="20000"/>
              </a:spcBef>
            </a:pPr>
            <a:r>
              <a:rPr kumimoji="0" lang="en-US" altLang="zh-TW" sz="2400" b="0" i="1" u="none" strike="noStrike" kern="1200" cap="none" spc="0" normalizeH="0" baseline="0" noProof="0" dirty="0">
                <a:ln>
                  <a:noFill/>
                </a:ln>
                <a:solidFill>
                  <a:srgbClr val="0000CC"/>
                </a:solidFill>
                <a:effectLst/>
                <a:uLnTx/>
                <a:uFillTx/>
                <a:latin typeface="+mn-lt"/>
                <a:ea typeface="+mn-ea"/>
                <a:cs typeface="+mn-cs"/>
              </a:rPr>
              <a:t> </a:t>
            </a:r>
            <a:r>
              <a:rPr kumimoji="0" lang="en-US" altLang="zh-TW" sz="2400" b="0" i="1" u="none" strike="noStrike" kern="1200" cap="none" spc="0" normalizeH="0" baseline="0" noProof="0" dirty="0" smtClean="0">
                <a:ln>
                  <a:noFill/>
                </a:ln>
                <a:solidFill>
                  <a:srgbClr val="0000CC"/>
                </a:solidFill>
                <a:effectLst/>
                <a:uLnTx/>
                <a:uFillTx/>
                <a:latin typeface="+mn-lt"/>
                <a:ea typeface="+mn-ea"/>
                <a:cs typeface="+mn-cs"/>
              </a:rPr>
              <a:t>     Significant progress in detector technology in general, and </a:t>
            </a:r>
            <a:br>
              <a:rPr kumimoji="0" lang="en-US" altLang="zh-TW" sz="2400" b="0" i="1" u="none" strike="noStrike" kern="1200" cap="none" spc="0" normalizeH="0" baseline="0" noProof="0" dirty="0" smtClean="0">
                <a:ln>
                  <a:noFill/>
                </a:ln>
                <a:solidFill>
                  <a:srgbClr val="0000CC"/>
                </a:solidFill>
                <a:effectLst/>
                <a:uLnTx/>
                <a:uFillTx/>
                <a:latin typeface="+mn-lt"/>
                <a:ea typeface="+mn-ea"/>
                <a:cs typeface="+mn-cs"/>
              </a:rPr>
            </a:br>
            <a:r>
              <a:rPr kumimoji="0" lang="en-US" altLang="zh-TW" sz="2400" b="0" i="1" u="none" strike="noStrike" kern="1200" cap="none" spc="0" normalizeH="0" baseline="0" noProof="0" dirty="0" smtClean="0">
                <a:ln>
                  <a:noFill/>
                </a:ln>
                <a:solidFill>
                  <a:srgbClr val="0000CC"/>
                </a:solidFill>
                <a:effectLst/>
                <a:uLnTx/>
                <a:uFillTx/>
                <a:latin typeface="+mn-lt"/>
                <a:ea typeface="+mn-ea"/>
                <a:cs typeface="+mn-cs"/>
              </a:rPr>
              <a:t>  data analysis in particular, often</a:t>
            </a:r>
            <a:r>
              <a:rPr kumimoji="0" lang="en-US" altLang="zh-TW" sz="2400" b="0" i="1" u="none" strike="noStrike" kern="1200" cap="none" spc="0" normalizeH="0" noProof="0" dirty="0" smtClean="0">
                <a:ln>
                  <a:noFill/>
                </a:ln>
                <a:solidFill>
                  <a:srgbClr val="0000CC"/>
                </a:solidFill>
                <a:effectLst/>
                <a:uLnTx/>
                <a:uFillTx/>
                <a:latin typeface="+mn-lt"/>
                <a:ea typeface="+mn-ea"/>
                <a:cs typeface="+mn-cs"/>
              </a:rPr>
              <a:t> prompts to enable …</a:t>
            </a:r>
          </a:p>
          <a:p>
            <a:pPr marL="800100" lvl="1" indent="-342900">
              <a:spcBef>
                <a:spcPct val="20000"/>
              </a:spcBef>
            </a:pPr>
            <a:r>
              <a:rPr lang="en-US" altLang="zh-TW" sz="2400" i="1" dirty="0" smtClean="0">
                <a:solidFill>
                  <a:srgbClr val="0000CC"/>
                </a:solidFill>
              </a:rPr>
              <a:t>(</a:t>
            </a:r>
            <a:r>
              <a:rPr lang="en-US" altLang="zh-TW" sz="2400" b="1" i="1" dirty="0" smtClean="0">
                <a:solidFill>
                  <a:srgbClr val="0000CC"/>
                </a:solidFill>
              </a:rPr>
              <a:t>Reader OS</a:t>
            </a:r>
            <a:r>
              <a:rPr lang="en-US" altLang="zh-TW" sz="2400" i="1" dirty="0" smtClean="0">
                <a:solidFill>
                  <a:srgbClr val="0000CC"/>
                </a:solidFill>
              </a:rPr>
              <a:t>: ) Is there anything I do not know already?</a:t>
            </a:r>
            <a:endParaRPr kumimoji="0" lang="en-US" altLang="zh-TW" sz="2400" b="0" i="1" u="none" strike="noStrike" kern="1200" cap="none" spc="0" normalizeH="0" noProof="0" dirty="0" smtClean="0">
              <a:ln>
                <a:noFill/>
              </a:ln>
              <a:solidFill>
                <a:srgbClr val="0000CC"/>
              </a:solidFill>
              <a:effectLst/>
              <a:uLnTx/>
              <a:uFillTx/>
            </a:endParaRPr>
          </a:p>
          <a:p>
            <a:pPr marL="342900" indent="-342900">
              <a:spcBef>
                <a:spcPct val="20000"/>
              </a:spcBef>
              <a:buFont typeface="Arial" pitchFamily="34" charset="0"/>
              <a:buChar char="•"/>
            </a:pPr>
            <a:r>
              <a:rPr lang="en-US" altLang="zh-TW" sz="2800" b="1" i="1" dirty="0" smtClean="0"/>
              <a:t>avoid </a:t>
            </a:r>
            <a:r>
              <a:rPr lang="en-US" altLang="zh-TW" sz="2800" b="1" i="1" dirty="0"/>
              <a:t>a </a:t>
            </a:r>
            <a:r>
              <a:rPr lang="en-US" altLang="zh-TW" sz="2800" b="1" i="1" dirty="0" smtClean="0"/>
              <a:t>considerable false </a:t>
            </a:r>
            <a:r>
              <a:rPr lang="en-US" altLang="zh-TW" sz="2800" b="1" i="1" dirty="0"/>
              <a:t>start</a:t>
            </a:r>
          </a:p>
          <a:p>
            <a:pPr marL="800100" lvl="1" indent="-342900">
              <a:spcBef>
                <a:spcPct val="20000"/>
              </a:spcBef>
            </a:pPr>
            <a:r>
              <a:rPr lang="en-US" altLang="zh-TW" sz="2400" i="1" dirty="0" smtClean="0">
                <a:solidFill>
                  <a:prstClr val="black"/>
                </a:solidFill>
              </a:rPr>
              <a:t>      </a:t>
            </a:r>
            <a:r>
              <a:rPr lang="en-US" altLang="zh-TW" sz="2400" i="1" dirty="0" smtClean="0">
                <a:solidFill>
                  <a:srgbClr val="0000CC"/>
                </a:solidFill>
              </a:rPr>
              <a:t>There has been a surge, in recent times, toward the increasing </a:t>
            </a:r>
            <a:r>
              <a:rPr lang="en-US" altLang="zh-TW" sz="2400" i="1" dirty="0">
                <a:solidFill>
                  <a:srgbClr val="0000CC"/>
                </a:solidFill>
              </a:rPr>
              <a:t/>
            </a:r>
            <a:br>
              <a:rPr lang="en-US" altLang="zh-TW" sz="2400" i="1" dirty="0">
                <a:solidFill>
                  <a:srgbClr val="0000CC"/>
                </a:solidFill>
              </a:rPr>
            </a:br>
            <a:r>
              <a:rPr lang="en-US" altLang="zh-TW" sz="2400" i="1" dirty="0" smtClean="0">
                <a:solidFill>
                  <a:srgbClr val="0000CC"/>
                </a:solidFill>
              </a:rPr>
              <a:t>    use of …</a:t>
            </a:r>
          </a:p>
          <a:p>
            <a:pPr marL="800100" lvl="1" indent="-342900">
              <a:spcBef>
                <a:spcPct val="20000"/>
              </a:spcBef>
            </a:pPr>
            <a:r>
              <a:rPr lang="en-US" altLang="zh-TW" sz="2400" i="1" dirty="0">
                <a:solidFill>
                  <a:srgbClr val="0000CC"/>
                </a:solidFill>
              </a:rPr>
              <a:t> </a:t>
            </a:r>
            <a:r>
              <a:rPr lang="en-US" altLang="zh-TW" sz="2400" i="1" dirty="0" smtClean="0">
                <a:solidFill>
                  <a:srgbClr val="0000CC"/>
                </a:solidFill>
              </a:rPr>
              <a:t>     There has been considerable interest in recent years in this </a:t>
            </a:r>
            <a:br>
              <a:rPr lang="en-US" altLang="zh-TW" sz="2400" i="1" dirty="0" smtClean="0">
                <a:solidFill>
                  <a:srgbClr val="0000CC"/>
                </a:solidFill>
              </a:rPr>
            </a:br>
            <a:r>
              <a:rPr lang="en-US" altLang="zh-TW" sz="2400" i="1" dirty="0" smtClean="0">
                <a:solidFill>
                  <a:srgbClr val="0000CC"/>
                </a:solidFill>
              </a:rPr>
              <a:t>    technology, and, as trends indicate, it is expected to show </a:t>
            </a:r>
            <a:br>
              <a:rPr lang="en-US" altLang="zh-TW" sz="2400" i="1" dirty="0" smtClean="0">
                <a:solidFill>
                  <a:srgbClr val="0000CC"/>
                </a:solidFill>
              </a:rPr>
            </a:br>
            <a:r>
              <a:rPr lang="en-US" altLang="zh-TW" sz="2400" i="1" dirty="0" smtClean="0">
                <a:solidFill>
                  <a:srgbClr val="0000CC"/>
                </a:solidFill>
              </a:rPr>
              <a:t>    continuing growth over the next decade …</a:t>
            </a:r>
          </a:p>
          <a:p>
            <a:pPr marL="800100" lvl="1" indent="-342900">
              <a:spcBef>
                <a:spcPct val="20000"/>
              </a:spcBef>
            </a:pPr>
            <a:r>
              <a:rPr lang="en-US" altLang="zh-TW" sz="2400" i="1" dirty="0">
                <a:solidFill>
                  <a:srgbClr val="0000CC"/>
                </a:solidFill>
              </a:rPr>
              <a:t>(</a:t>
            </a:r>
            <a:r>
              <a:rPr lang="en-US" altLang="zh-TW" sz="2400" b="1" i="1" dirty="0">
                <a:solidFill>
                  <a:srgbClr val="0000CC"/>
                </a:solidFill>
              </a:rPr>
              <a:t>Reader OS</a:t>
            </a:r>
            <a:r>
              <a:rPr lang="en-US" altLang="zh-TW" sz="2400" i="1" dirty="0">
                <a:solidFill>
                  <a:srgbClr val="0000CC"/>
                </a:solidFill>
              </a:rPr>
              <a:t>: ) </a:t>
            </a:r>
            <a:r>
              <a:rPr lang="en-US" altLang="zh-TW" sz="2400" i="1" dirty="0" smtClean="0">
                <a:solidFill>
                  <a:srgbClr val="0000CC"/>
                </a:solidFill>
              </a:rPr>
              <a:t>Should I be excited by the sheer popularity of the </a:t>
            </a:r>
            <a:br>
              <a:rPr lang="en-US" altLang="zh-TW" sz="2400" i="1" dirty="0" smtClean="0">
                <a:solidFill>
                  <a:srgbClr val="0000CC"/>
                </a:solidFill>
              </a:rPr>
            </a:br>
            <a:r>
              <a:rPr lang="en-US" altLang="zh-TW" sz="2400" i="1" dirty="0" smtClean="0">
                <a:solidFill>
                  <a:srgbClr val="0000CC"/>
                </a:solidFill>
              </a:rPr>
              <a:t>   problem (not the solution)?</a:t>
            </a:r>
          </a:p>
          <a:p>
            <a:pPr marL="342900" indent="-342900">
              <a:spcBef>
                <a:spcPct val="20000"/>
              </a:spcBef>
              <a:buFont typeface="Arial" pitchFamily="34" charset="0"/>
              <a:buChar char="•"/>
            </a:pPr>
            <a:r>
              <a:rPr lang="en-US" altLang="zh-TW" sz="2800" b="1" i="1" dirty="0" smtClean="0"/>
              <a:t>avoid a dead table-of-contents ending</a:t>
            </a:r>
          </a:p>
          <a:p>
            <a:pPr marL="342900" indent="-342900">
              <a:spcBef>
                <a:spcPct val="20000"/>
              </a:spcBef>
            </a:pPr>
            <a:endParaRPr lang="en-US" altLang="zh-TW" sz="2200" dirty="0">
              <a:solidFill>
                <a:prstClr val="black"/>
              </a:solidFill>
            </a:endParaRPr>
          </a:p>
          <a:p>
            <a:pPr marL="800100" lvl="1" indent="-342900">
              <a:spcBef>
                <a:spcPct val="20000"/>
              </a:spcBef>
            </a:pPr>
            <a:endParaRPr kumimoji="0" lang="en-US" altLang="zh-TW"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altLang="zh-TW"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51520" y="332656"/>
            <a:ext cx="8435280" cy="5793507"/>
          </a:xfrm>
        </p:spPr>
        <p:txBody>
          <a:bodyPr>
            <a:normAutofit/>
          </a:bodyPr>
          <a:lstStyle/>
          <a:p>
            <a:r>
              <a:rPr lang="en-US" altLang="zh-TW" sz="2800" dirty="0" smtClean="0"/>
              <a:t>Do not cut and paste sentences from various parts of your paper into the introduction.  </a:t>
            </a:r>
          </a:p>
          <a:p>
            <a:r>
              <a:rPr lang="en-US" altLang="zh-TW" sz="2800" dirty="0" smtClean="0"/>
              <a:t>Check this example  </a:t>
            </a:r>
          </a:p>
          <a:p>
            <a:pPr marL="800100" lvl="1" indent="-342900">
              <a:buNone/>
            </a:pPr>
            <a:r>
              <a:rPr lang="en-US" altLang="zh-TW" sz="2400" i="1" u="sng" dirty="0" smtClean="0">
                <a:solidFill>
                  <a:srgbClr val="0000CC"/>
                </a:solidFill>
              </a:rPr>
              <a:t>Abstract</a:t>
            </a:r>
            <a:r>
              <a:rPr lang="en-US" altLang="zh-TW" sz="2400" i="1" dirty="0" smtClean="0">
                <a:solidFill>
                  <a:srgbClr val="0000CC"/>
                </a:solidFill>
              </a:rPr>
              <a:t> … The HBLRs and non-HBLRs identified in this data set had significantly different [NII]/Fe ratios, in accord with analysis of other AGN samples.  These results demonstrate the emission to originate from different regions …</a:t>
            </a:r>
          </a:p>
          <a:p>
            <a:pPr marL="800100" lvl="1" indent="-342900">
              <a:buNone/>
            </a:pPr>
            <a:r>
              <a:rPr lang="en-US" altLang="zh-TW" sz="2400" i="1" u="sng" dirty="0" smtClean="0">
                <a:solidFill>
                  <a:srgbClr val="0000CC"/>
                </a:solidFill>
              </a:rPr>
              <a:t>Introduction</a:t>
            </a:r>
            <a:r>
              <a:rPr lang="en-US" altLang="zh-TW" sz="2400" i="1" dirty="0" smtClean="0">
                <a:solidFill>
                  <a:srgbClr val="0000CC"/>
                </a:solidFill>
              </a:rPr>
              <a:t> … We demonstrate that the emission of HBLRs and non-HBLRs comes from different parts of the …. </a:t>
            </a:r>
          </a:p>
          <a:p>
            <a:pPr marL="514350" indent="-457200"/>
            <a:r>
              <a:rPr lang="en-US" altLang="zh-TW" sz="2800" dirty="0" smtClean="0">
                <a:solidFill>
                  <a:prstClr val="black"/>
                </a:solidFill>
              </a:rPr>
              <a:t>The abstract is more precise than the introduction for key numerical results.  The abstract is factual and passive </a:t>
            </a:r>
            <a:r>
              <a:rPr lang="en-US" altLang="zh-TW" sz="2400" i="1" dirty="0" smtClean="0">
                <a:solidFill>
                  <a:prstClr val="black"/>
                </a:solidFill>
              </a:rPr>
              <a:t>“These results demonstrate …”</a:t>
            </a:r>
            <a:r>
              <a:rPr lang="en-US" altLang="zh-TW" sz="2800" dirty="0" smtClean="0">
                <a:solidFill>
                  <a:prstClr val="black"/>
                </a:solidFill>
              </a:rPr>
              <a:t>; the introduction is personal and active </a:t>
            </a:r>
            <a:r>
              <a:rPr lang="en-US" altLang="zh-TW" sz="2400" i="1" dirty="0" smtClean="0">
                <a:solidFill>
                  <a:prstClr val="black"/>
                </a:solidFill>
              </a:rPr>
              <a:t>“We demonstrate …”.</a:t>
            </a:r>
            <a:endParaRPr lang="zh-TW" altLang="en-US" sz="2800" i="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1919</Words>
  <Application>Microsoft Office PowerPoint</Application>
  <PresentationFormat>如螢幕大小 (4:3)</PresentationFormat>
  <Paragraphs>87</Paragraphs>
  <Slides>19</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19</vt:i4>
      </vt:variant>
    </vt:vector>
  </HeadingPairs>
  <TitlesOfParts>
    <vt:vector size="26" baseType="lpstr">
      <vt:lpstr>新細明體</vt:lpstr>
      <vt:lpstr>Arial</vt:lpstr>
      <vt:lpstr>Calibri</vt:lpstr>
      <vt:lpstr>Cambria Math</vt:lpstr>
      <vt:lpstr>Times New Roman</vt:lpstr>
      <vt:lpstr>Wingdings</vt:lpstr>
      <vt:lpstr>Office 佈景主題</vt:lpstr>
      <vt:lpstr>Introduction</vt:lpstr>
      <vt:lpstr>PowerPoint 簡報</vt:lpstr>
      <vt:lpstr>PowerPoint 簡報</vt:lpstr>
      <vt:lpstr>PowerPoint 簡報</vt:lpstr>
      <vt:lpstr>PowerPoint 簡報</vt:lpstr>
      <vt:lpstr>PowerPoint 簡報</vt:lpstr>
      <vt:lpstr>PowerPoint 簡報</vt:lpstr>
      <vt:lpstr>PowerPoint 簡報</vt:lpstr>
      <vt:lpstr>PowerPoint 簡報</vt:lpstr>
      <vt:lpstr>Popular Traps</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Chen</dc:creator>
  <cp:lastModifiedBy>WP</cp:lastModifiedBy>
  <cp:revision>45</cp:revision>
  <dcterms:created xsi:type="dcterms:W3CDTF">2011-12-20T16:31:04Z</dcterms:created>
  <dcterms:modified xsi:type="dcterms:W3CDTF">2018-07-31T11:41:56Z</dcterms:modified>
</cp:coreProperties>
</file>