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1" r:id="rId4"/>
    <p:sldId id="258" r:id="rId5"/>
    <p:sldId id="259" r:id="rId6"/>
    <p:sldId id="260" r:id="rId7"/>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8" d="100"/>
          <a:sy n="98" d="100"/>
        </p:scale>
        <p:origin x="-67" y="-43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zh-TW" altLang="en-US"/>
          </a:p>
        </p:txBody>
      </p:sp>
      <p:sp>
        <p:nvSpPr>
          <p:cNvPr id="4" name="日期版面配置區 3"/>
          <p:cNvSpPr>
            <a:spLocks noGrp="1"/>
          </p:cNvSpPr>
          <p:nvPr>
            <p:ph type="dt" sz="half" idx="10"/>
          </p:nvPr>
        </p:nvSpPr>
        <p:spPr/>
        <p:txBody>
          <a:bodyPr/>
          <a:lstStyle/>
          <a:p>
            <a:fld id="{07965EB3-4AFA-4CA7-BA70-C31CE808C192}" type="datetimeFigureOut">
              <a:rPr lang="zh-TW" altLang="en-US" smtClean="0"/>
              <a:t>2012/12/12</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73F1D357-CA94-4B3F-90C1-AB8758332C70}" type="slidenum">
              <a:rPr lang="zh-TW" altLang="en-US" smtClean="0"/>
              <a:t>‹#›</a:t>
            </a:fld>
            <a:endParaRPr lang="zh-TW"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07965EB3-4AFA-4CA7-BA70-C31CE808C192}" type="datetimeFigureOut">
              <a:rPr lang="zh-TW" altLang="en-US" smtClean="0"/>
              <a:t>2012/12/12</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73F1D357-CA94-4B3F-90C1-AB8758332C70}" type="slidenum">
              <a:rPr lang="zh-TW" altLang="en-US" smtClean="0"/>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07965EB3-4AFA-4CA7-BA70-C31CE808C192}" type="datetimeFigureOut">
              <a:rPr lang="zh-TW" altLang="en-US" smtClean="0"/>
              <a:t>2012/12/12</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73F1D357-CA94-4B3F-90C1-AB8758332C70}" type="slidenum">
              <a:rPr lang="zh-TW" altLang="en-US" smtClean="0"/>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07965EB3-4AFA-4CA7-BA70-C31CE808C192}" type="datetimeFigureOut">
              <a:rPr lang="zh-TW" altLang="en-US" smtClean="0"/>
              <a:t>2012/12/12</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73F1D357-CA94-4B3F-90C1-AB8758332C70}" type="slidenum">
              <a:rPr lang="zh-TW" altLang="en-US" smtClean="0"/>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日期版面配置區 3"/>
          <p:cNvSpPr>
            <a:spLocks noGrp="1"/>
          </p:cNvSpPr>
          <p:nvPr>
            <p:ph type="dt" sz="half" idx="10"/>
          </p:nvPr>
        </p:nvSpPr>
        <p:spPr/>
        <p:txBody>
          <a:bodyPr/>
          <a:lstStyle/>
          <a:p>
            <a:fld id="{07965EB3-4AFA-4CA7-BA70-C31CE808C192}" type="datetimeFigureOut">
              <a:rPr lang="zh-TW" altLang="en-US" smtClean="0"/>
              <a:t>2012/12/12</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73F1D357-CA94-4B3F-90C1-AB8758332C70}" type="slidenum">
              <a:rPr lang="zh-TW" altLang="en-US" smtClean="0"/>
              <a:t>‹#›</a:t>
            </a:fld>
            <a:endParaRPr lang="zh-TW"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p:txBody>
          <a:bodyPr/>
          <a:lstStyle/>
          <a:p>
            <a:fld id="{07965EB3-4AFA-4CA7-BA70-C31CE808C192}" type="datetimeFigureOut">
              <a:rPr lang="zh-TW" altLang="en-US" smtClean="0"/>
              <a:t>2012/12/12</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73F1D357-CA94-4B3F-90C1-AB8758332C70}" type="slidenum">
              <a:rPr lang="zh-TW" altLang="en-US" smtClean="0"/>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6"/>
          <p:cNvSpPr>
            <a:spLocks noGrp="1"/>
          </p:cNvSpPr>
          <p:nvPr>
            <p:ph type="dt" sz="half" idx="10"/>
          </p:nvPr>
        </p:nvSpPr>
        <p:spPr/>
        <p:txBody>
          <a:bodyPr/>
          <a:lstStyle/>
          <a:p>
            <a:fld id="{07965EB3-4AFA-4CA7-BA70-C31CE808C192}" type="datetimeFigureOut">
              <a:rPr lang="zh-TW" altLang="en-US" smtClean="0"/>
              <a:t>2012/12/12</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73F1D357-CA94-4B3F-90C1-AB8758332C70}" type="slidenum">
              <a:rPr lang="zh-TW" altLang="en-US" smtClean="0"/>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日期版面配置區 2"/>
          <p:cNvSpPr>
            <a:spLocks noGrp="1"/>
          </p:cNvSpPr>
          <p:nvPr>
            <p:ph type="dt" sz="half" idx="10"/>
          </p:nvPr>
        </p:nvSpPr>
        <p:spPr/>
        <p:txBody>
          <a:bodyPr/>
          <a:lstStyle/>
          <a:p>
            <a:fld id="{07965EB3-4AFA-4CA7-BA70-C31CE808C192}" type="datetimeFigureOut">
              <a:rPr lang="zh-TW" altLang="en-US" smtClean="0"/>
              <a:t>2012/12/12</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73F1D357-CA94-4B3F-90C1-AB8758332C70}" type="slidenum">
              <a:rPr lang="zh-TW" altLang="en-US" smtClean="0"/>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07965EB3-4AFA-4CA7-BA70-C31CE808C192}" type="datetimeFigureOut">
              <a:rPr lang="zh-TW" altLang="en-US" smtClean="0"/>
              <a:t>2012/12/12</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73F1D357-CA94-4B3F-90C1-AB8758332C70}" type="slidenum">
              <a:rPr lang="zh-TW" altLang="en-US" smtClean="0"/>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07965EB3-4AFA-4CA7-BA70-C31CE808C192}" type="datetimeFigureOut">
              <a:rPr lang="zh-TW" altLang="en-US" smtClean="0"/>
              <a:t>2012/12/12</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73F1D357-CA94-4B3F-90C1-AB8758332C70}" type="slidenum">
              <a:rPr lang="zh-TW" altLang="en-US" smtClean="0"/>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07965EB3-4AFA-4CA7-BA70-C31CE808C192}" type="datetimeFigureOut">
              <a:rPr lang="zh-TW" altLang="en-US" smtClean="0"/>
              <a:t>2012/12/12</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73F1D357-CA94-4B3F-90C1-AB8758332C70}" type="slidenum">
              <a:rPr lang="zh-TW" altLang="en-US" smtClean="0"/>
              <a:t>‹#›</a:t>
            </a:fld>
            <a:endParaRPr lang="zh-TW"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965EB3-4AFA-4CA7-BA70-C31CE808C192}" type="datetimeFigureOut">
              <a:rPr lang="zh-TW" altLang="en-US" smtClean="0"/>
              <a:t>2012/12/12</a:t>
            </a:fld>
            <a:endParaRPr lang="zh-TW" altLang="en-US"/>
          </a:p>
        </p:txBody>
      </p:sp>
      <p:sp>
        <p:nvSpPr>
          <p:cNvPr id="5" name="頁尾版面配置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p>
        </p:txBody>
      </p:sp>
      <p:sp>
        <p:nvSpPr>
          <p:cNvPr id="6" name="投影片編號版面配置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3F1D357-CA94-4B3F-90C1-AB8758332C70}" type="slidenum">
              <a:rPr lang="zh-TW" altLang="en-US" smtClean="0"/>
              <a:t>‹#›</a:t>
            </a:fld>
            <a:endParaRPr lang="zh-TW"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scientific-writing.com/"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p:txBody>
          <a:bodyPr/>
          <a:lstStyle/>
          <a:p>
            <a:r>
              <a:rPr lang="en-US" altLang="zh-TW" dirty="0" smtClean="0"/>
              <a:t>Visuals</a:t>
            </a:r>
            <a:endParaRPr lang="zh-TW" altLang="en-US" dirty="0"/>
          </a:p>
        </p:txBody>
      </p:sp>
      <p:sp>
        <p:nvSpPr>
          <p:cNvPr id="3" name="副標題 2"/>
          <p:cNvSpPr>
            <a:spLocks noGrp="1"/>
          </p:cNvSpPr>
          <p:nvPr>
            <p:ph type="subTitle" idx="1"/>
          </p:nvPr>
        </p:nvSpPr>
        <p:spPr>
          <a:xfrm>
            <a:off x="1371600" y="3886200"/>
            <a:ext cx="6400800" cy="766936"/>
          </a:xfrm>
        </p:spPr>
        <p:txBody>
          <a:bodyPr/>
          <a:lstStyle/>
          <a:p>
            <a:r>
              <a:rPr lang="en-US" altLang="zh-TW" dirty="0" smtClean="0">
                <a:solidFill>
                  <a:srgbClr val="0070C0"/>
                </a:solidFill>
              </a:rPr>
              <a:t>The voice of your paper</a:t>
            </a:r>
            <a:endParaRPr lang="zh-TW" altLang="en-US" dirty="0">
              <a:solidFill>
                <a:srgbClr val="0070C0"/>
              </a:solidFill>
            </a:endParaRPr>
          </a:p>
        </p:txBody>
      </p:sp>
      <p:sp>
        <p:nvSpPr>
          <p:cNvPr id="5" name="文字方塊 4"/>
          <p:cNvSpPr txBox="1"/>
          <p:nvPr/>
        </p:nvSpPr>
        <p:spPr>
          <a:xfrm>
            <a:off x="5364088" y="5949280"/>
            <a:ext cx="3528392" cy="369332"/>
          </a:xfrm>
          <a:prstGeom prst="rect">
            <a:avLst/>
          </a:prstGeom>
          <a:noFill/>
        </p:spPr>
        <p:txBody>
          <a:bodyPr wrap="square" rtlCol="0">
            <a:spAutoFit/>
          </a:bodyPr>
          <a:lstStyle/>
          <a:p>
            <a:r>
              <a:rPr lang="en-US" altLang="zh-TW" dirty="0" smtClean="0"/>
              <a:t>Chapter 15 of Lebrun (2007)</a:t>
            </a:r>
            <a:endParaRPr lang="zh-TW" altLang="en-US" dirty="0"/>
          </a:p>
        </p:txBody>
      </p:sp>
      <p:sp>
        <p:nvSpPr>
          <p:cNvPr id="4" name="矩形 3"/>
          <p:cNvSpPr/>
          <p:nvPr/>
        </p:nvSpPr>
        <p:spPr>
          <a:xfrm>
            <a:off x="251520" y="5672281"/>
            <a:ext cx="4572000" cy="923330"/>
          </a:xfrm>
          <a:prstGeom prst="rect">
            <a:avLst/>
          </a:prstGeom>
        </p:spPr>
        <p:txBody>
          <a:bodyPr>
            <a:spAutoFit/>
          </a:bodyPr>
          <a:lstStyle/>
          <a:p>
            <a:pPr algn="r"/>
            <a:r>
              <a:rPr lang="en-US" altLang="zh-TW" dirty="0"/>
              <a:t>Be Published or Not, Reviewers Decide</a:t>
            </a:r>
            <a:r>
              <a:rPr lang="en-US" altLang="zh-TW" dirty="0" smtClean="0"/>
              <a:t>.</a:t>
            </a:r>
            <a:r>
              <a:rPr lang="en-US" altLang="zh-TW" dirty="0"/>
              <a:t/>
            </a:r>
            <a:br>
              <a:rPr lang="en-US" altLang="zh-TW" dirty="0"/>
            </a:br>
            <a:r>
              <a:rPr lang="en-US" altLang="zh-TW" dirty="0" smtClean="0"/>
              <a:t>Be </a:t>
            </a:r>
            <a:r>
              <a:rPr lang="en-US" altLang="zh-TW" dirty="0"/>
              <a:t>Cited or Not, Readers Decide.</a:t>
            </a:r>
            <a:br>
              <a:rPr lang="en-US" altLang="zh-TW" dirty="0"/>
            </a:br>
            <a:r>
              <a:rPr lang="en-US" altLang="zh-TW" dirty="0" smtClean="0"/>
              <a:t>    </a:t>
            </a:r>
            <a:r>
              <a:rPr lang="en-US" altLang="zh-TW" dirty="0" smtClean="0">
                <a:hlinkClick r:id="rId2"/>
              </a:rPr>
              <a:t>http</a:t>
            </a:r>
            <a:r>
              <a:rPr lang="en-US" altLang="zh-TW" dirty="0">
                <a:hlinkClick r:id="rId2"/>
              </a:rPr>
              <a:t>://www.scientific-writing.com</a:t>
            </a:r>
            <a:r>
              <a:rPr lang="en-US" altLang="zh-TW" dirty="0" smtClean="0">
                <a:hlinkClick r:id="rId2"/>
              </a:rPr>
              <a:t>/</a:t>
            </a:r>
            <a:r>
              <a:rPr lang="en-US" altLang="zh-TW" dirty="0" smtClean="0"/>
              <a:t> </a:t>
            </a:r>
            <a:endParaRPr lang="zh-TW" alt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179512" y="260648"/>
            <a:ext cx="8712968" cy="5328592"/>
          </a:xfrm>
        </p:spPr>
        <p:txBody>
          <a:bodyPr>
            <a:noAutofit/>
          </a:bodyPr>
          <a:lstStyle/>
          <a:p>
            <a:pPr>
              <a:spcBef>
                <a:spcPts val="1200"/>
              </a:spcBef>
            </a:pPr>
            <a:r>
              <a:rPr lang="en-US" altLang="zh-TW" sz="2800" dirty="0" smtClean="0">
                <a:solidFill>
                  <a:prstClr val="black"/>
                </a:solidFill>
              </a:rPr>
              <a:t>A voice attracts attention.  Likewise, photos and graphics shout their messages.  </a:t>
            </a:r>
          </a:p>
          <a:p>
            <a:pPr>
              <a:spcBef>
                <a:spcPts val="1200"/>
              </a:spcBef>
            </a:pPr>
            <a:r>
              <a:rPr lang="en-US" altLang="zh-TW" sz="2800" dirty="0" smtClean="0">
                <a:solidFill>
                  <a:prstClr val="black"/>
                </a:solidFill>
              </a:rPr>
              <a:t>Visuals have a loud and convincing voice, but only if you can make them speak.  The language is based on a special grammar that describes the correct use of fonts, blocking, typesetting, framing, white space, line (space), and colors, etc.</a:t>
            </a:r>
          </a:p>
          <a:p>
            <a:pPr>
              <a:spcBef>
                <a:spcPts val="1200"/>
              </a:spcBef>
            </a:pPr>
            <a:r>
              <a:rPr lang="en-US" altLang="zh-TW" sz="2800" dirty="0" smtClean="0">
                <a:solidFill>
                  <a:prstClr val="black"/>
                </a:solidFill>
              </a:rPr>
              <a:t>Figures form the plot (story) of the paper so should be made first before starting to write the paper. </a:t>
            </a:r>
            <a:endParaRPr lang="en-US" altLang="zh-TW" sz="2800" dirty="0" smtClean="0">
              <a:solidFill>
                <a:prstClr val="black"/>
              </a:solidFill>
            </a:endParaRPr>
          </a:p>
          <a:p>
            <a:pPr>
              <a:spcBef>
                <a:spcPts val="1200"/>
              </a:spcBef>
            </a:pPr>
            <a:r>
              <a:rPr lang="en-US" altLang="zh-TW" sz="2800" dirty="0" smtClean="0">
                <a:solidFill>
                  <a:prstClr val="black"/>
                </a:solidFill>
              </a:rPr>
              <a:t>It is often straightforward to generate figures out of data.  But what story do you intend </a:t>
            </a:r>
            <a:r>
              <a:rPr lang="en-US" altLang="zh-TW" sz="2800" smtClean="0">
                <a:solidFill>
                  <a:prstClr val="black"/>
                </a:solidFill>
              </a:rPr>
              <a:t>to tell?</a:t>
            </a:r>
            <a:endParaRPr lang="zh-TW" altLang="en-US" sz="2800" dirty="0">
              <a:solidFill>
                <a:prstClr val="black"/>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直線接點 4"/>
          <p:cNvCxnSpPr/>
          <p:nvPr/>
        </p:nvCxnSpPr>
        <p:spPr>
          <a:xfrm>
            <a:off x="1489981" y="1124744"/>
            <a:ext cx="0" cy="3888432"/>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6" name="直線接點 5"/>
          <p:cNvCxnSpPr/>
          <p:nvPr/>
        </p:nvCxnSpPr>
        <p:spPr>
          <a:xfrm flipH="1">
            <a:off x="1475656" y="4932784"/>
            <a:ext cx="5248200" cy="80392"/>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0" name="手繪多邊形 9"/>
          <p:cNvSpPr/>
          <p:nvPr/>
        </p:nvSpPr>
        <p:spPr>
          <a:xfrm>
            <a:off x="1486968" y="1619204"/>
            <a:ext cx="2605771" cy="3380086"/>
          </a:xfrm>
          <a:custGeom>
            <a:avLst/>
            <a:gdLst>
              <a:gd name="connsiteX0" fmla="*/ 0 w 2605771"/>
              <a:gd name="connsiteY0" fmla="*/ 3380086 h 3380086"/>
              <a:gd name="connsiteX1" fmla="*/ 358924 w 2605771"/>
              <a:gd name="connsiteY1" fmla="*/ 2004213 h 3380086"/>
              <a:gd name="connsiteX2" fmla="*/ 1085316 w 2605771"/>
              <a:gd name="connsiteY2" fmla="*/ 927443 h 3380086"/>
              <a:gd name="connsiteX3" fmla="*/ 2469735 w 2605771"/>
              <a:gd name="connsiteY3" fmla="*/ 81409 h 3380086"/>
              <a:gd name="connsiteX4" fmla="*/ 2478281 w 2605771"/>
              <a:gd name="connsiteY4" fmla="*/ 81409 h 33800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05771" h="3380086">
                <a:moveTo>
                  <a:pt x="0" y="3380086"/>
                </a:moveTo>
                <a:cubicBezTo>
                  <a:pt x="89019" y="2896536"/>
                  <a:pt x="178038" y="2412987"/>
                  <a:pt x="358924" y="2004213"/>
                </a:cubicBezTo>
                <a:cubicBezTo>
                  <a:pt x="539810" y="1595439"/>
                  <a:pt x="733514" y="1247910"/>
                  <a:pt x="1085316" y="927443"/>
                </a:cubicBezTo>
                <a:cubicBezTo>
                  <a:pt x="1437118" y="606976"/>
                  <a:pt x="2237574" y="222415"/>
                  <a:pt x="2469735" y="81409"/>
                </a:cubicBezTo>
                <a:cubicBezTo>
                  <a:pt x="2701896" y="-59597"/>
                  <a:pt x="2590088" y="10906"/>
                  <a:pt x="2478281" y="81409"/>
                </a:cubicBezTo>
              </a:path>
            </a:pathLst>
          </a:cu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TW" altLang="en-US"/>
          </a:p>
        </p:txBody>
      </p:sp>
      <p:sp>
        <p:nvSpPr>
          <p:cNvPr id="11" name="手繪多邊形 10"/>
          <p:cNvSpPr/>
          <p:nvPr/>
        </p:nvSpPr>
        <p:spPr>
          <a:xfrm>
            <a:off x="4059252" y="1623701"/>
            <a:ext cx="2461189" cy="2820112"/>
          </a:xfrm>
          <a:custGeom>
            <a:avLst/>
            <a:gdLst>
              <a:gd name="connsiteX0" fmla="*/ 0 w 2461189"/>
              <a:gd name="connsiteY0" fmla="*/ 0 h 2820112"/>
              <a:gd name="connsiteX1" fmla="*/ 264920 w 2461189"/>
              <a:gd name="connsiteY1" fmla="*/ 1222049 h 2820112"/>
              <a:gd name="connsiteX2" fmla="*/ 1196412 w 2461189"/>
              <a:gd name="connsiteY2" fmla="*/ 2136449 h 2820112"/>
              <a:gd name="connsiteX3" fmla="*/ 2461189 w 2461189"/>
              <a:gd name="connsiteY3" fmla="*/ 2820112 h 2820112"/>
              <a:gd name="connsiteX4" fmla="*/ 2461189 w 2461189"/>
              <a:gd name="connsiteY4" fmla="*/ 2820112 h 28201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1189" h="2820112">
                <a:moveTo>
                  <a:pt x="0" y="0"/>
                </a:moveTo>
                <a:cubicBezTo>
                  <a:pt x="32759" y="432987"/>
                  <a:pt x="65518" y="865974"/>
                  <a:pt x="264920" y="1222049"/>
                </a:cubicBezTo>
                <a:cubicBezTo>
                  <a:pt x="464322" y="1578124"/>
                  <a:pt x="830367" y="1870105"/>
                  <a:pt x="1196412" y="2136449"/>
                </a:cubicBezTo>
                <a:cubicBezTo>
                  <a:pt x="1562457" y="2402793"/>
                  <a:pt x="2461189" y="2820112"/>
                  <a:pt x="2461189" y="2820112"/>
                </a:cubicBezTo>
                <a:lnTo>
                  <a:pt x="2461189" y="2820112"/>
                </a:lnTo>
              </a:path>
            </a:pathLst>
          </a:custGeom>
          <a:ln w="28575">
            <a:solidFill>
              <a:schemeClr val="tx1"/>
            </a:solidFill>
            <a:prstDash val="lg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TW" altLang="en-US"/>
          </a:p>
        </p:txBody>
      </p:sp>
      <p:sp>
        <p:nvSpPr>
          <p:cNvPr id="12" name="文字方塊 11"/>
          <p:cNvSpPr txBox="1"/>
          <p:nvPr/>
        </p:nvSpPr>
        <p:spPr>
          <a:xfrm>
            <a:off x="1691680" y="5436513"/>
            <a:ext cx="4536504" cy="584775"/>
          </a:xfrm>
          <a:prstGeom prst="rect">
            <a:avLst/>
          </a:prstGeom>
          <a:noFill/>
        </p:spPr>
        <p:txBody>
          <a:bodyPr wrap="square" rtlCol="0">
            <a:spAutoFit/>
          </a:bodyPr>
          <a:lstStyle/>
          <a:p>
            <a:pPr algn="ctr"/>
            <a:r>
              <a:rPr lang="en-US" altLang="zh-TW" sz="3200" dirty="0" smtClean="0"/>
              <a:t>Sp</a:t>
            </a:r>
            <a:r>
              <a:rPr lang="en-US" altLang="zh-TW" sz="3200" dirty="0"/>
              <a:t>e</a:t>
            </a:r>
            <a:r>
              <a:rPr lang="en-US" altLang="zh-TW" sz="3200" dirty="0" smtClean="0"/>
              <a:t>ed </a:t>
            </a:r>
            <a:endParaRPr lang="zh-TW" altLang="en-US" sz="3200" dirty="0"/>
          </a:p>
        </p:txBody>
      </p:sp>
      <p:sp>
        <p:nvSpPr>
          <p:cNvPr id="13" name="文字方塊 12"/>
          <p:cNvSpPr txBox="1"/>
          <p:nvPr/>
        </p:nvSpPr>
        <p:spPr>
          <a:xfrm rot="16200000">
            <a:off x="-636649" y="2604129"/>
            <a:ext cx="3513243" cy="584775"/>
          </a:xfrm>
          <a:prstGeom prst="rect">
            <a:avLst/>
          </a:prstGeom>
          <a:noFill/>
        </p:spPr>
        <p:txBody>
          <a:bodyPr wrap="square" rtlCol="0">
            <a:spAutoFit/>
          </a:bodyPr>
          <a:lstStyle/>
          <a:p>
            <a:pPr algn="ctr"/>
            <a:r>
              <a:rPr lang="en-US" altLang="zh-TW" sz="3200" dirty="0" smtClean="0"/>
              <a:t>Norm. den. </a:t>
            </a:r>
            <a:endParaRPr lang="zh-TW" altLang="en-US" sz="3200" dirty="0"/>
          </a:p>
        </p:txBody>
      </p:sp>
      <p:cxnSp>
        <p:nvCxnSpPr>
          <p:cNvPr id="15" name="直線接點 14"/>
          <p:cNvCxnSpPr/>
          <p:nvPr/>
        </p:nvCxnSpPr>
        <p:spPr>
          <a:xfrm>
            <a:off x="2195736" y="5013176"/>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直線接點 24"/>
          <p:cNvCxnSpPr/>
          <p:nvPr/>
        </p:nvCxnSpPr>
        <p:spPr>
          <a:xfrm>
            <a:off x="3923928" y="5013176"/>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直線接點 25"/>
          <p:cNvCxnSpPr/>
          <p:nvPr/>
        </p:nvCxnSpPr>
        <p:spPr>
          <a:xfrm>
            <a:off x="5508104" y="4941168"/>
            <a:ext cx="0" cy="144016"/>
          </a:xfrm>
          <a:prstGeom prst="line">
            <a:avLst/>
          </a:prstGeom>
        </p:spPr>
        <p:style>
          <a:lnRef idx="1">
            <a:schemeClr val="accent1"/>
          </a:lnRef>
          <a:fillRef idx="0">
            <a:schemeClr val="accent1"/>
          </a:fillRef>
          <a:effectRef idx="0">
            <a:schemeClr val="accent1"/>
          </a:effectRef>
          <a:fontRef idx="minor">
            <a:schemeClr val="tx1"/>
          </a:fontRef>
        </p:style>
      </p:cxnSp>
      <p:sp>
        <p:nvSpPr>
          <p:cNvPr id="27" name="矩形 26"/>
          <p:cNvSpPr/>
          <p:nvPr/>
        </p:nvSpPr>
        <p:spPr>
          <a:xfrm>
            <a:off x="1979712" y="5106354"/>
            <a:ext cx="418704" cy="369332"/>
          </a:xfrm>
          <a:prstGeom prst="rect">
            <a:avLst/>
          </a:prstGeom>
        </p:spPr>
        <p:txBody>
          <a:bodyPr wrap="none">
            <a:spAutoFit/>
          </a:bodyPr>
          <a:lstStyle/>
          <a:p>
            <a:r>
              <a:rPr lang="en-US" altLang="zh-TW" dirty="0" smtClean="0"/>
              <a:t>15</a:t>
            </a:r>
            <a:endParaRPr lang="zh-TW" altLang="en-US" dirty="0"/>
          </a:p>
        </p:txBody>
      </p:sp>
      <p:sp>
        <p:nvSpPr>
          <p:cNvPr id="28" name="矩形 27"/>
          <p:cNvSpPr/>
          <p:nvPr/>
        </p:nvSpPr>
        <p:spPr>
          <a:xfrm>
            <a:off x="3721248" y="5085184"/>
            <a:ext cx="418704" cy="369332"/>
          </a:xfrm>
          <a:prstGeom prst="rect">
            <a:avLst/>
          </a:prstGeom>
        </p:spPr>
        <p:txBody>
          <a:bodyPr wrap="none">
            <a:spAutoFit/>
          </a:bodyPr>
          <a:lstStyle/>
          <a:p>
            <a:r>
              <a:rPr lang="en-US" altLang="zh-TW" dirty="0" smtClean="0"/>
              <a:t>30</a:t>
            </a:r>
            <a:endParaRPr lang="zh-TW" altLang="en-US" dirty="0"/>
          </a:p>
        </p:txBody>
      </p:sp>
      <p:sp>
        <p:nvSpPr>
          <p:cNvPr id="29" name="矩形 28"/>
          <p:cNvSpPr/>
          <p:nvPr/>
        </p:nvSpPr>
        <p:spPr>
          <a:xfrm>
            <a:off x="5305424" y="5085184"/>
            <a:ext cx="418704" cy="369332"/>
          </a:xfrm>
          <a:prstGeom prst="rect">
            <a:avLst/>
          </a:prstGeom>
        </p:spPr>
        <p:txBody>
          <a:bodyPr wrap="none">
            <a:spAutoFit/>
          </a:bodyPr>
          <a:lstStyle/>
          <a:p>
            <a:r>
              <a:rPr lang="en-US" altLang="zh-TW" dirty="0"/>
              <a:t>4</a:t>
            </a:r>
            <a:r>
              <a:rPr lang="en-US" altLang="zh-TW" dirty="0" smtClean="0"/>
              <a:t>5</a:t>
            </a:r>
            <a:endParaRPr lang="zh-TW" altLang="en-US" dirty="0"/>
          </a:p>
        </p:txBody>
      </p:sp>
    </p:spTree>
    <p:extLst>
      <p:ext uri="{BB962C8B-B14F-4D97-AF65-F5344CB8AC3E}">
        <p14:creationId xmlns:p14="http://schemas.microsoft.com/office/powerpoint/2010/main" val="9413925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內容版面配置區 2"/>
          <p:cNvSpPr txBox="1">
            <a:spLocks/>
          </p:cNvSpPr>
          <p:nvPr/>
        </p:nvSpPr>
        <p:spPr>
          <a:xfrm>
            <a:off x="179512" y="260648"/>
            <a:ext cx="8712968" cy="6336704"/>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spcBef>
                <a:spcPts val="1200"/>
              </a:spcBef>
              <a:buNone/>
            </a:pPr>
            <a:r>
              <a:rPr lang="en-US" altLang="zh-TW" sz="2800" b="1" dirty="0" smtClean="0">
                <a:solidFill>
                  <a:prstClr val="black"/>
                </a:solidFill>
              </a:rPr>
              <a:t>Seven Principles for Good Visuals</a:t>
            </a:r>
          </a:p>
          <a:p>
            <a:pPr marL="514350" indent="-514350">
              <a:lnSpc>
                <a:spcPct val="90000"/>
              </a:lnSpc>
              <a:spcBef>
                <a:spcPts val="600"/>
              </a:spcBef>
              <a:buFont typeface="+mj-lt"/>
              <a:buAutoNum type="arabicPeriod"/>
            </a:pPr>
            <a:r>
              <a:rPr lang="en-US" altLang="zh-TW" sz="2800" dirty="0" smtClean="0">
                <a:solidFill>
                  <a:prstClr val="black"/>
                </a:solidFill>
              </a:rPr>
              <a:t>A visual does not ask more question than it can answer.</a:t>
            </a:r>
          </a:p>
          <a:p>
            <a:pPr marL="400050" lvl="1" indent="0">
              <a:lnSpc>
                <a:spcPct val="90000"/>
              </a:lnSpc>
              <a:spcBef>
                <a:spcPts val="600"/>
              </a:spcBef>
              <a:buNone/>
            </a:pPr>
            <a:r>
              <a:rPr lang="en-US" altLang="zh-TW" sz="2000" i="1" dirty="0">
                <a:solidFill>
                  <a:prstClr val="black"/>
                </a:solidFill>
              </a:rPr>
              <a:t> </a:t>
            </a:r>
            <a:r>
              <a:rPr lang="en-US" altLang="zh-TW" sz="2000" i="1" dirty="0" smtClean="0">
                <a:solidFill>
                  <a:prstClr val="black"/>
                </a:solidFill>
              </a:rPr>
              <a:t>     </a:t>
            </a:r>
            <a:r>
              <a:rPr lang="en-US" altLang="zh-TW" sz="2400" i="1" dirty="0" smtClean="0">
                <a:solidFill>
                  <a:srgbClr val="0070C0"/>
                </a:solidFill>
              </a:rPr>
              <a:t>Mind the axis labeling and legends.  Too many details are </a:t>
            </a:r>
            <a:br>
              <a:rPr lang="en-US" altLang="zh-TW" sz="2400" i="1" dirty="0" smtClean="0">
                <a:solidFill>
                  <a:srgbClr val="0070C0"/>
                </a:solidFill>
              </a:rPr>
            </a:br>
            <a:r>
              <a:rPr lang="en-US" altLang="zh-TW" sz="2400" i="1" dirty="0" smtClean="0">
                <a:solidFill>
                  <a:srgbClr val="0070C0"/>
                </a:solidFill>
              </a:rPr>
              <a:t>     distracting</a:t>
            </a:r>
          </a:p>
          <a:p>
            <a:pPr marL="514350" indent="-514350">
              <a:lnSpc>
                <a:spcPct val="90000"/>
              </a:lnSpc>
              <a:spcBef>
                <a:spcPts val="600"/>
              </a:spcBef>
              <a:buFont typeface="+mj-lt"/>
              <a:buAutoNum type="arabicPeriod"/>
            </a:pPr>
            <a:r>
              <a:rPr lang="en-US" altLang="zh-TW" sz="2800" dirty="0" smtClean="0">
                <a:solidFill>
                  <a:prstClr val="black"/>
                </a:solidFill>
              </a:rPr>
              <a:t>A visual is custom-designed to support the contribution of only one paper.</a:t>
            </a:r>
          </a:p>
          <a:p>
            <a:pPr marL="400050" lvl="1" indent="0">
              <a:lnSpc>
                <a:spcPct val="90000"/>
              </a:lnSpc>
              <a:spcBef>
                <a:spcPts val="600"/>
              </a:spcBef>
              <a:buNone/>
            </a:pPr>
            <a:r>
              <a:rPr lang="en-US" altLang="zh-TW" sz="2400" i="1" dirty="0" smtClean="0">
                <a:solidFill>
                  <a:prstClr val="black"/>
                </a:solidFill>
              </a:rPr>
              <a:t>     </a:t>
            </a:r>
            <a:r>
              <a:rPr lang="en-US" altLang="zh-TW" sz="2400" i="1" dirty="0" smtClean="0">
                <a:solidFill>
                  <a:srgbClr val="0070C0"/>
                </a:solidFill>
              </a:rPr>
              <a:t>Redraw a figure if needed.</a:t>
            </a:r>
            <a:endParaRPr lang="en-US" altLang="zh-TW" sz="2800" i="1" dirty="0" smtClean="0">
              <a:solidFill>
                <a:srgbClr val="0070C0"/>
              </a:solidFill>
            </a:endParaRPr>
          </a:p>
          <a:p>
            <a:pPr marL="514350" indent="-514350">
              <a:lnSpc>
                <a:spcPct val="90000"/>
              </a:lnSpc>
              <a:spcBef>
                <a:spcPts val="600"/>
              </a:spcBef>
              <a:buFont typeface="+mj-lt"/>
              <a:buAutoNum type="arabicPeriod"/>
            </a:pPr>
            <a:r>
              <a:rPr lang="en-US" altLang="zh-TW" sz="2800" dirty="0" smtClean="0">
                <a:solidFill>
                  <a:prstClr val="black"/>
                </a:solidFill>
              </a:rPr>
              <a:t>A visual keeps its complexity in step with readers’ understanding.</a:t>
            </a:r>
          </a:p>
          <a:p>
            <a:pPr marL="800100" lvl="2" indent="0">
              <a:lnSpc>
                <a:spcPct val="90000"/>
              </a:lnSpc>
              <a:spcBef>
                <a:spcPts val="600"/>
              </a:spcBef>
              <a:buNone/>
            </a:pPr>
            <a:r>
              <a:rPr lang="en-US" altLang="zh-TW" i="1" dirty="0" smtClean="0">
                <a:solidFill>
                  <a:srgbClr val="0070C0"/>
                </a:solidFill>
              </a:rPr>
              <a:t>A compelling visual should compare “before” versus “after”, or “with” versus “without”.</a:t>
            </a:r>
          </a:p>
          <a:p>
            <a:pPr marL="800100" lvl="2" indent="0">
              <a:lnSpc>
                <a:spcPct val="90000"/>
              </a:lnSpc>
              <a:spcBef>
                <a:spcPts val="600"/>
              </a:spcBef>
              <a:buNone/>
            </a:pPr>
            <a:r>
              <a:rPr lang="en-US" altLang="zh-TW" i="1" dirty="0" smtClean="0">
                <a:solidFill>
                  <a:srgbClr val="0070C0"/>
                </a:solidFill>
              </a:rPr>
              <a:t>More complex visuals are placed closer to the end of the paper.</a:t>
            </a:r>
          </a:p>
          <a:p>
            <a:pPr marL="800100" lvl="2" indent="0">
              <a:lnSpc>
                <a:spcPct val="90000"/>
              </a:lnSpc>
              <a:spcBef>
                <a:spcPts val="600"/>
              </a:spcBef>
              <a:buNone/>
            </a:pPr>
            <a:r>
              <a:rPr lang="en-US" altLang="zh-TW" i="1" dirty="0" smtClean="0">
                <a:solidFill>
                  <a:srgbClr val="0070C0"/>
                </a:solidFill>
              </a:rPr>
              <a:t>Avoid using small font types, so resizing does not affect readability.</a:t>
            </a:r>
          </a:p>
        </p:txBody>
      </p:sp>
    </p:spTree>
    <p:extLst>
      <p:ext uri="{BB962C8B-B14F-4D97-AF65-F5344CB8AC3E}">
        <p14:creationId xmlns:p14="http://schemas.microsoft.com/office/powerpoint/2010/main" val="336739849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107504" y="188640"/>
            <a:ext cx="8784976" cy="6601807"/>
          </a:xfrm>
          <a:prstGeom prst="rect">
            <a:avLst/>
          </a:prstGeom>
        </p:spPr>
        <p:txBody>
          <a:bodyPr wrap="square">
            <a:spAutoFit/>
          </a:bodyPr>
          <a:lstStyle/>
          <a:p>
            <a:pPr marL="514350" lvl="0" indent="-514350">
              <a:lnSpc>
                <a:spcPct val="90000"/>
              </a:lnSpc>
              <a:spcBef>
                <a:spcPts val="600"/>
              </a:spcBef>
              <a:buFont typeface="+mj-lt"/>
              <a:buAutoNum type="arabicPeriod" startAt="4"/>
            </a:pPr>
            <a:r>
              <a:rPr lang="en-US" altLang="zh-TW" sz="2800" dirty="0">
                <a:solidFill>
                  <a:prstClr val="black"/>
                </a:solidFill>
              </a:rPr>
              <a:t>A visual is designed based on its contribution, not on its ease of creation</a:t>
            </a:r>
            <a:r>
              <a:rPr lang="en-US" altLang="zh-TW" sz="2800" dirty="0" smtClean="0">
                <a:solidFill>
                  <a:prstClr val="black"/>
                </a:solidFill>
              </a:rPr>
              <a:t>.</a:t>
            </a:r>
          </a:p>
          <a:p>
            <a:pPr lvl="2">
              <a:lnSpc>
                <a:spcPct val="90000"/>
              </a:lnSpc>
              <a:spcBef>
                <a:spcPts val="600"/>
              </a:spcBef>
            </a:pPr>
            <a:r>
              <a:rPr lang="en-US" altLang="zh-TW" sz="2400" i="1" dirty="0" smtClean="0">
                <a:solidFill>
                  <a:srgbClr val="0070C0"/>
                </a:solidFill>
              </a:rPr>
              <a:t>Does this visual replace much text or strongly support your contribution? </a:t>
            </a:r>
          </a:p>
          <a:p>
            <a:pPr lvl="2">
              <a:lnSpc>
                <a:spcPct val="90000"/>
              </a:lnSpc>
              <a:spcBef>
                <a:spcPts val="600"/>
              </a:spcBef>
            </a:pPr>
            <a:r>
              <a:rPr lang="en-US" altLang="zh-TW" sz="2400" i="1" dirty="0" smtClean="0">
                <a:solidFill>
                  <a:srgbClr val="0070C0"/>
                </a:solidFill>
              </a:rPr>
              <a:t>More visuals </a:t>
            </a:r>
            <a:r>
              <a:rPr lang="en-US" altLang="zh-TW" sz="2400" i="1" dirty="0" smtClean="0">
                <a:solidFill>
                  <a:srgbClr val="0070C0"/>
                </a:solidFill>
                <a:sym typeface="Wingdings" pitchFamily="2" charset="2"/>
              </a:rPr>
              <a:t> your contribution is diluted.</a:t>
            </a:r>
            <a:endParaRPr lang="en-US" altLang="zh-TW" sz="2400" i="1" dirty="0">
              <a:solidFill>
                <a:srgbClr val="0070C0"/>
              </a:solidFill>
            </a:endParaRPr>
          </a:p>
          <a:p>
            <a:pPr marL="514350" lvl="0" indent="-514350">
              <a:lnSpc>
                <a:spcPct val="90000"/>
              </a:lnSpc>
              <a:spcBef>
                <a:spcPts val="600"/>
              </a:spcBef>
              <a:buFont typeface="+mj-lt"/>
              <a:buAutoNum type="arabicPeriod" startAt="4"/>
            </a:pPr>
            <a:r>
              <a:rPr lang="en-US" altLang="zh-TW" sz="2800" dirty="0">
                <a:solidFill>
                  <a:prstClr val="black"/>
                </a:solidFill>
              </a:rPr>
              <a:t>A visual has its elements arranged to make its purpose immediately apparent</a:t>
            </a:r>
            <a:r>
              <a:rPr lang="en-US" altLang="zh-TW" sz="2800" dirty="0" smtClean="0">
                <a:solidFill>
                  <a:prstClr val="black"/>
                </a:solidFill>
              </a:rPr>
              <a:t>.</a:t>
            </a:r>
          </a:p>
          <a:p>
            <a:pPr lvl="2">
              <a:lnSpc>
                <a:spcPct val="90000"/>
              </a:lnSpc>
              <a:spcBef>
                <a:spcPts val="600"/>
              </a:spcBef>
            </a:pPr>
            <a:r>
              <a:rPr lang="en-US" altLang="zh-TW" sz="2400" i="1" dirty="0" smtClean="0">
                <a:solidFill>
                  <a:srgbClr val="0070C0"/>
                </a:solidFill>
              </a:rPr>
              <a:t>A visual may be impressive, but the readers are not impressed.</a:t>
            </a:r>
          </a:p>
          <a:p>
            <a:pPr lvl="2">
              <a:lnSpc>
                <a:spcPct val="90000"/>
              </a:lnSpc>
              <a:spcBef>
                <a:spcPts val="600"/>
              </a:spcBef>
            </a:pPr>
            <a:r>
              <a:rPr lang="en-US" altLang="zh-TW" sz="2400" i="1" dirty="0" smtClean="0">
                <a:solidFill>
                  <a:srgbClr val="0070C0"/>
                </a:solidFill>
              </a:rPr>
              <a:t>Like the first text version of the paper, the first visual is rarely the best.</a:t>
            </a:r>
          </a:p>
          <a:p>
            <a:pPr marL="514350" lvl="0" indent="-514350">
              <a:lnSpc>
                <a:spcPct val="90000"/>
              </a:lnSpc>
              <a:spcBef>
                <a:spcPts val="600"/>
              </a:spcBef>
              <a:buFont typeface="+mj-lt"/>
              <a:buAutoNum type="arabicPeriod" startAt="4"/>
            </a:pPr>
            <a:r>
              <a:rPr lang="en-US" altLang="zh-TW" sz="2800" dirty="0" smtClean="0">
                <a:solidFill>
                  <a:prstClr val="black"/>
                </a:solidFill>
              </a:rPr>
              <a:t>A </a:t>
            </a:r>
            <a:r>
              <a:rPr lang="en-US" altLang="zh-TW" sz="2800" dirty="0">
                <a:solidFill>
                  <a:prstClr val="black"/>
                </a:solidFill>
              </a:rPr>
              <a:t>visual is concise if its clarity declines when a new element is added or removed</a:t>
            </a:r>
            <a:r>
              <a:rPr lang="en-US" altLang="zh-TW" sz="2800" dirty="0" smtClean="0">
                <a:solidFill>
                  <a:prstClr val="black"/>
                </a:solidFill>
              </a:rPr>
              <a:t>.</a:t>
            </a:r>
          </a:p>
          <a:p>
            <a:pPr lvl="2">
              <a:lnSpc>
                <a:spcPct val="90000"/>
              </a:lnSpc>
              <a:spcBef>
                <a:spcPts val="600"/>
              </a:spcBef>
            </a:pPr>
            <a:r>
              <a:rPr lang="en-US" altLang="zh-TW" sz="2400" i="1" dirty="0">
                <a:solidFill>
                  <a:srgbClr val="0070C0"/>
                </a:solidFill>
              </a:rPr>
              <a:t>Be aware of </a:t>
            </a:r>
            <a:r>
              <a:rPr lang="en-US" altLang="zh-TW" sz="2400" i="1" dirty="0" smtClean="0">
                <a:solidFill>
                  <a:srgbClr val="0070C0"/>
                </a:solidFill>
              </a:rPr>
              <a:t>the “everything </a:t>
            </a:r>
            <a:r>
              <a:rPr lang="en-US" altLang="zh-TW" sz="2400" i="1" dirty="0">
                <a:solidFill>
                  <a:srgbClr val="0070C0"/>
                </a:solidFill>
              </a:rPr>
              <a:t>but the kitchen sink” visual. </a:t>
            </a:r>
          </a:p>
          <a:p>
            <a:pPr marL="514350" lvl="0" indent="-514350">
              <a:lnSpc>
                <a:spcPct val="90000"/>
              </a:lnSpc>
              <a:spcBef>
                <a:spcPts val="600"/>
              </a:spcBef>
              <a:buFont typeface="+mj-lt"/>
              <a:buAutoNum type="arabicPeriod" startAt="4"/>
            </a:pPr>
            <a:r>
              <a:rPr lang="en-US" altLang="zh-TW" sz="2800" dirty="0" smtClean="0">
                <a:solidFill>
                  <a:prstClr val="black"/>
                </a:solidFill>
              </a:rPr>
              <a:t>Beside </a:t>
            </a:r>
            <a:r>
              <a:rPr lang="en-US" altLang="zh-TW" sz="2800" dirty="0">
                <a:solidFill>
                  <a:prstClr val="black"/>
                </a:solidFill>
              </a:rPr>
              <a:t>the caption, a visual requires no external text support to be understood</a:t>
            </a:r>
            <a:r>
              <a:rPr lang="en-US" altLang="zh-TW" sz="2800" dirty="0" smtClean="0">
                <a:solidFill>
                  <a:prstClr val="black"/>
                </a:solidFill>
              </a:rPr>
              <a:t>.</a:t>
            </a:r>
          </a:p>
          <a:p>
            <a:pPr lvl="2">
              <a:lnSpc>
                <a:spcPct val="90000"/>
              </a:lnSpc>
              <a:spcBef>
                <a:spcPts val="600"/>
              </a:spcBef>
            </a:pPr>
            <a:r>
              <a:rPr lang="en-US" altLang="zh-TW" sz="2400" i="1" dirty="0" smtClean="0">
                <a:solidFill>
                  <a:srgbClr val="0070C0"/>
                </a:solidFill>
              </a:rPr>
              <a:t>See text?</a:t>
            </a:r>
            <a:endParaRPr lang="zh-TW" altLang="en-US" sz="1600" i="1" dirty="0">
              <a:solidFill>
                <a:srgbClr val="0070C0"/>
              </a:solidFill>
            </a:endParaRPr>
          </a:p>
        </p:txBody>
      </p:sp>
    </p:spTree>
    <p:extLst>
      <p:ext uri="{BB962C8B-B14F-4D97-AF65-F5344CB8AC3E}">
        <p14:creationId xmlns:p14="http://schemas.microsoft.com/office/powerpoint/2010/main" val="2684095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2"/>
          <p:cNvSpPr txBox="1">
            <a:spLocks/>
          </p:cNvSpPr>
          <p:nvPr/>
        </p:nvSpPr>
        <p:spPr>
          <a:xfrm>
            <a:off x="179512" y="260648"/>
            <a:ext cx="8712968" cy="5328592"/>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Bef>
                <a:spcPts val="1200"/>
              </a:spcBef>
            </a:pPr>
            <a:r>
              <a:rPr lang="en-US" altLang="zh-TW" sz="2800" dirty="0" smtClean="0">
                <a:solidFill>
                  <a:prstClr val="black"/>
                </a:solidFill>
              </a:rPr>
              <a:t>Choose the key figure in your paper and show it to your colleagues.  Do not show the caption.  Ask them to hypothesize what you want to show.  Do they have questions?  Then show them the caption.   Are their questions answered?  </a:t>
            </a:r>
            <a:endParaRPr lang="zh-TW" altLang="en-US" sz="2800" dirty="0">
              <a:solidFill>
                <a:prstClr val="black"/>
              </a:solidFill>
            </a:endParaRPr>
          </a:p>
        </p:txBody>
      </p:sp>
    </p:spTree>
    <p:extLst>
      <p:ext uri="{BB962C8B-B14F-4D97-AF65-F5344CB8AC3E}">
        <p14:creationId xmlns:p14="http://schemas.microsoft.com/office/powerpoint/2010/main" val="141114793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263</TotalTime>
  <Words>338</Words>
  <Application>Microsoft Office PowerPoint</Application>
  <PresentationFormat>如螢幕大小 (4:3)</PresentationFormat>
  <Paragraphs>33</Paragraphs>
  <Slides>6</Slides>
  <Notes>0</Notes>
  <HiddenSlides>0</HiddenSlides>
  <MMClips>0</MMClips>
  <ScaleCrop>false</ScaleCrop>
  <HeadingPairs>
    <vt:vector size="4" baseType="variant">
      <vt:variant>
        <vt:lpstr>佈景主題</vt:lpstr>
      </vt:variant>
      <vt:variant>
        <vt:i4>1</vt:i4>
      </vt:variant>
      <vt:variant>
        <vt:lpstr>投影片標題</vt:lpstr>
      </vt:variant>
      <vt:variant>
        <vt:i4>6</vt:i4>
      </vt:variant>
    </vt:vector>
  </HeadingPairs>
  <TitlesOfParts>
    <vt:vector size="7" baseType="lpstr">
      <vt:lpstr>Office 佈景主題</vt:lpstr>
      <vt:lpstr>Visuals</vt:lpstr>
      <vt:lpstr>PowerPoint 簡報</vt:lpstr>
      <vt:lpstr>PowerPoint 簡報</vt:lpstr>
      <vt:lpstr>PowerPoint 簡報</vt:lpstr>
      <vt:lpstr>PowerPoint 簡報</vt:lpstr>
      <vt:lpstr>PowerPoint 簡報</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投影片 1</dc:title>
  <dc:creator>Chen</dc:creator>
  <cp:lastModifiedBy>wchen</cp:lastModifiedBy>
  <cp:revision>56</cp:revision>
  <dcterms:created xsi:type="dcterms:W3CDTF">2011-12-20T16:31:04Z</dcterms:created>
  <dcterms:modified xsi:type="dcterms:W3CDTF">2012-12-12T02:58:17Z</dcterms:modified>
</cp:coreProperties>
</file>