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1" r:id="rId3"/>
    <p:sldId id="285" r:id="rId4"/>
    <p:sldId id="283" r:id="rId5"/>
    <p:sldId id="320" r:id="rId6"/>
    <p:sldId id="328" r:id="rId7"/>
    <p:sldId id="329" r:id="rId8"/>
    <p:sldId id="330" r:id="rId9"/>
    <p:sldId id="327" r:id="rId10"/>
    <p:sldId id="331" r:id="rId11"/>
    <p:sldId id="256" r:id="rId12"/>
    <p:sldId id="257" r:id="rId13"/>
    <p:sldId id="275" r:id="rId14"/>
    <p:sldId id="277" r:id="rId15"/>
    <p:sldId id="276" r:id="rId16"/>
    <p:sldId id="284" r:id="rId17"/>
    <p:sldId id="286" r:id="rId18"/>
    <p:sldId id="287" r:id="rId19"/>
    <p:sldId id="258" r:id="rId20"/>
    <p:sldId id="259" r:id="rId21"/>
    <p:sldId id="279" r:id="rId22"/>
    <p:sldId id="260" r:id="rId23"/>
    <p:sldId id="278" r:id="rId24"/>
    <p:sldId id="261" r:id="rId25"/>
    <p:sldId id="262" r:id="rId26"/>
    <p:sldId id="266" r:id="rId27"/>
    <p:sldId id="269" r:id="rId28"/>
    <p:sldId id="270" r:id="rId29"/>
    <p:sldId id="271" r:id="rId30"/>
    <p:sldId id="263" r:id="rId31"/>
    <p:sldId id="272" r:id="rId32"/>
    <p:sldId id="267" r:id="rId33"/>
    <p:sldId id="273" r:id="rId34"/>
    <p:sldId id="268" r:id="rId35"/>
    <p:sldId id="274" r:id="rId36"/>
    <p:sldId id="288" r:id="rId37"/>
    <p:sldId id="289" r:id="rId38"/>
    <p:sldId id="290" r:id="rId39"/>
    <p:sldId id="291" r:id="rId40"/>
    <p:sldId id="292" r:id="rId41"/>
    <p:sldId id="295" r:id="rId42"/>
    <p:sldId id="296" r:id="rId43"/>
    <p:sldId id="297" r:id="rId44"/>
    <p:sldId id="298" r:id="rId45"/>
    <p:sldId id="299" r:id="rId46"/>
    <p:sldId id="307" r:id="rId47"/>
    <p:sldId id="308" r:id="rId48"/>
    <p:sldId id="309" r:id="rId49"/>
    <p:sldId id="313" r:id="rId50"/>
    <p:sldId id="316" r:id="rId51"/>
    <p:sldId id="314" r:id="rId52"/>
    <p:sldId id="317" r:id="rId53"/>
    <p:sldId id="318" r:id="rId54"/>
    <p:sldId id="315" r:id="rId55"/>
    <p:sldId id="310" r:id="rId56"/>
    <p:sldId id="311" r:id="rId57"/>
    <p:sldId id="312" r:id="rId58"/>
    <p:sldId id="300" r:id="rId59"/>
    <p:sldId id="302" r:id="rId60"/>
    <p:sldId id="303" r:id="rId61"/>
    <p:sldId id="306" r:id="rId6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992"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7965EB3-4AFA-4CA7-BA70-C31CE808C192}" type="datetimeFigureOut">
              <a:rPr lang="zh-TW" altLang="en-US" smtClean="0"/>
              <a:t>2021/5/20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F1D357-CA94-4B3F-90C1-AB8758332C70}"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65EB3-4AFA-4CA7-BA70-C31CE808C192}" type="datetimeFigureOut">
              <a:rPr lang="zh-TW" altLang="en-US" smtClean="0"/>
              <a:t>2021/5/20</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1D357-CA94-4B3F-90C1-AB8758332C70}"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2.emf"/></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elsevier.com/connect/author-guidelines-and-submission-process"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6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51384" y="260648"/>
            <a:ext cx="11017224" cy="6389441"/>
          </a:xfrm>
          <a:prstGeom prst="rect">
            <a:avLst/>
          </a:prstGeom>
          <a:noFill/>
        </p:spPr>
        <p:txBody>
          <a:bodyPr wrap="square" rtlCol="0">
            <a:spAutoFit/>
          </a:bodyPr>
          <a:lstStyle/>
          <a:p>
            <a:pPr>
              <a:lnSpc>
                <a:spcPct val="90000"/>
              </a:lnSpc>
              <a:spcAft>
                <a:spcPts val="1200"/>
              </a:spcAft>
            </a:pPr>
            <a:r>
              <a:rPr lang="en-US" altLang="zh-TW" sz="3600" b="1" dirty="0" smtClean="0">
                <a:solidFill>
                  <a:srgbClr val="0000CC"/>
                </a:solidFill>
                <a:latin typeface="Cambria Math" panose="02040503050406030204" pitchFamily="18" charset="0"/>
                <a:ea typeface="Cambria Math" panose="02040503050406030204" pitchFamily="18" charset="0"/>
              </a:rPr>
              <a:t>Conventional structure</a:t>
            </a:r>
          </a:p>
          <a:p>
            <a:pPr marL="457200" indent="-457200">
              <a:lnSpc>
                <a:spcPct val="90000"/>
              </a:lnSpc>
              <a:spcAft>
                <a:spcPts val="1200"/>
              </a:spcAft>
              <a:buFont typeface="Wingdings" panose="05000000000000000000" pitchFamily="2" charset="2"/>
              <a:buChar char="p"/>
            </a:pPr>
            <a:r>
              <a:rPr lang="en-US" altLang="zh-TW" sz="3200" dirty="0" smtClean="0">
                <a:latin typeface="Cambria Math" panose="02040503050406030204" pitchFamily="18" charset="0"/>
                <a:ea typeface="Cambria Math" panose="02040503050406030204" pitchFamily="18" charset="0"/>
              </a:rPr>
              <a:t>Title</a:t>
            </a:r>
          </a:p>
          <a:p>
            <a:pPr marL="457200" indent="-457200">
              <a:lnSpc>
                <a:spcPct val="90000"/>
              </a:lnSpc>
              <a:spcAft>
                <a:spcPts val="1200"/>
              </a:spcAft>
              <a:buFont typeface="Wingdings" panose="05000000000000000000" pitchFamily="2" charset="2"/>
              <a:buChar char="p"/>
            </a:pPr>
            <a:r>
              <a:rPr lang="en-US" altLang="zh-TW" sz="3200" dirty="0" smtClean="0">
                <a:latin typeface="Cambria Math" panose="02040503050406030204" pitchFamily="18" charset="0"/>
                <a:ea typeface="Cambria Math" panose="02040503050406030204" pitchFamily="18" charset="0"/>
              </a:rPr>
              <a:t>Abstract, (key words), </a:t>
            </a:r>
          </a:p>
          <a:p>
            <a:pPr marL="457200" indent="-457200">
              <a:lnSpc>
                <a:spcPct val="90000"/>
              </a:lnSpc>
              <a:spcAft>
                <a:spcPts val="1200"/>
              </a:spcAft>
              <a:buFont typeface="Wingdings" panose="05000000000000000000" pitchFamily="2" charset="2"/>
              <a:buChar char="p"/>
            </a:pPr>
            <a:r>
              <a:rPr lang="en-US" altLang="zh-TW" sz="3200" u="sng" dirty="0" smtClean="0">
                <a:latin typeface="Cambria Math" panose="02040503050406030204" pitchFamily="18" charset="0"/>
                <a:ea typeface="Cambria Math" panose="02040503050406030204" pitchFamily="18" charset="0"/>
              </a:rPr>
              <a:t>Sections</a:t>
            </a:r>
            <a:r>
              <a:rPr lang="en-US" altLang="zh-TW" sz="3200" dirty="0" smtClean="0">
                <a:latin typeface="Cambria Math" panose="02040503050406030204" pitchFamily="18" charset="0"/>
                <a:ea typeface="Cambria Math" panose="02040503050406030204" pitchFamily="18" charset="0"/>
              </a:rPr>
              <a:t>: introduction, data sources/observations and analysis, discussion, conclusion, acknowledgments, references, (appendices).</a:t>
            </a:r>
          </a:p>
          <a:p>
            <a:pPr marL="457200" indent="-457200">
              <a:lnSpc>
                <a:spcPct val="90000"/>
              </a:lnSpc>
              <a:spcAft>
                <a:spcPts val="1200"/>
              </a:spcAft>
              <a:buFont typeface="Wingdings" panose="05000000000000000000" pitchFamily="2" charset="2"/>
              <a:buChar char="p"/>
            </a:pPr>
            <a:r>
              <a:rPr lang="en-US" altLang="zh-TW" sz="3200" dirty="0" smtClean="0">
                <a:latin typeface="Cambria Math" panose="02040503050406030204" pitchFamily="18" charset="0"/>
                <a:ea typeface="Cambria Math" panose="02040503050406030204" pitchFamily="18" charset="0"/>
              </a:rPr>
              <a:t>Each section: subsections, paragraphs, sentences, words</a:t>
            </a:r>
            <a:br>
              <a:rPr lang="en-US" altLang="zh-TW" sz="3200" dirty="0" smtClean="0">
                <a:latin typeface="Cambria Math" panose="02040503050406030204" pitchFamily="18" charset="0"/>
                <a:ea typeface="Cambria Math" panose="02040503050406030204" pitchFamily="18" charset="0"/>
              </a:rPr>
            </a:br>
            <a:r>
              <a:rPr lang="en-US" altLang="zh-TW" sz="3200" dirty="0" smtClean="0">
                <a:latin typeface="Cambria Math" panose="02040503050406030204" pitchFamily="18" charset="0"/>
                <a:ea typeface="Cambria Math" panose="02040503050406030204" pitchFamily="18" charset="0"/>
              </a:rPr>
              <a:t>       --- structured and layered information</a:t>
            </a:r>
          </a:p>
          <a:p>
            <a:pPr>
              <a:lnSpc>
                <a:spcPct val="90000"/>
              </a:lnSpc>
              <a:spcAft>
                <a:spcPts val="1200"/>
              </a:spcAft>
            </a:pPr>
            <a:r>
              <a:rPr lang="en-US" altLang="zh-TW" sz="3200" dirty="0" smtClean="0">
                <a:latin typeface="Cambria Math" panose="02040503050406030204" pitchFamily="18" charset="0"/>
                <a:ea typeface="Cambria Math" panose="02040503050406030204" pitchFamily="18" charset="0"/>
              </a:rPr>
              <a:t>Start with simple sentences, and later … if the presentation flow/logic is smooth, it is easy to string sentences together </a:t>
            </a:r>
          </a:p>
          <a:p>
            <a:pPr>
              <a:lnSpc>
                <a:spcPct val="90000"/>
              </a:lnSpc>
              <a:spcAft>
                <a:spcPts val="1200"/>
              </a:spcAft>
            </a:pPr>
            <a:r>
              <a:rPr lang="en-US" altLang="zh-TW" sz="3200" dirty="0" smtClean="0">
                <a:latin typeface="Cambria Math" panose="02040503050406030204" pitchFamily="18" charset="0"/>
                <a:ea typeface="Cambria Math" panose="02040503050406030204" pitchFamily="18" charset="0"/>
              </a:rPr>
              <a:t> … avoid all short-sentences … avoid long paragraphs … </a:t>
            </a:r>
            <a:br>
              <a:rPr lang="en-US" altLang="zh-TW" sz="3200" dirty="0" smtClean="0">
                <a:latin typeface="Cambria Math" panose="02040503050406030204" pitchFamily="18" charset="0"/>
                <a:ea typeface="Cambria Math" panose="02040503050406030204" pitchFamily="18" charset="0"/>
              </a:rPr>
            </a:br>
            <a:r>
              <a:rPr lang="en-US" altLang="zh-TW" sz="3200" dirty="0" smtClean="0">
                <a:latin typeface="Cambria Math" panose="02040503050406030204" pitchFamily="18" charset="0"/>
                <a:ea typeface="Cambria Math" panose="02040503050406030204" pitchFamily="18" charset="0"/>
              </a:rPr>
              <a:t>                                                           (let the reader breathe.)</a:t>
            </a:r>
          </a:p>
        </p:txBody>
      </p:sp>
    </p:spTree>
    <p:extLst>
      <p:ext uri="{BB962C8B-B14F-4D97-AF65-F5344CB8AC3E}">
        <p14:creationId xmlns:p14="http://schemas.microsoft.com/office/powerpoint/2010/main" val="3605959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370" y="0"/>
            <a:ext cx="6111259" cy="6858000"/>
          </a:xfrm>
          <a:prstGeom prst="rect">
            <a:avLst/>
          </a:prstGeom>
        </p:spPr>
      </p:pic>
    </p:spTree>
    <p:extLst>
      <p:ext uri="{BB962C8B-B14F-4D97-AF65-F5344CB8AC3E}">
        <p14:creationId xmlns:p14="http://schemas.microsoft.com/office/powerpoint/2010/main" val="324639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1628800"/>
            <a:ext cx="10363200" cy="1470025"/>
          </a:xfrm>
        </p:spPr>
        <p:txBody>
          <a:bodyPr>
            <a:normAutofit/>
          </a:bodyPr>
          <a:lstStyle/>
          <a:p>
            <a:r>
              <a:rPr lang="en-US" altLang="zh-TW" sz="5400" b="1" dirty="0" smtClean="0">
                <a:solidFill>
                  <a:srgbClr val="0000CC"/>
                </a:solidFill>
                <a:latin typeface="Times New Roman" panose="02020603050405020304" pitchFamily="18" charset="0"/>
                <a:cs typeface="Times New Roman" panose="02020603050405020304" pitchFamily="18" charset="0"/>
              </a:rPr>
              <a:t>Introduction</a:t>
            </a:r>
            <a:endParaRPr lang="zh-TW" altLang="en-US" sz="5400" b="1" dirty="0">
              <a:solidFill>
                <a:srgbClr val="0000CC"/>
              </a:solidFill>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a:xfrm>
            <a:off x="4943872" y="2852936"/>
            <a:ext cx="6400800" cy="766936"/>
          </a:xfrm>
        </p:spPr>
        <p:txBody>
          <a:bodyPr/>
          <a:lstStyle/>
          <a:p>
            <a:r>
              <a:rPr lang="en-US" altLang="zh-TW" dirty="0" smtClean="0">
                <a:solidFill>
                  <a:srgbClr val="0070C0"/>
                </a:solidFill>
                <a:latin typeface="Cambria Math" panose="02040503050406030204" pitchFamily="18" charset="0"/>
                <a:ea typeface="Cambria Math" panose="02040503050406030204" pitchFamily="18" charset="0"/>
              </a:rPr>
              <a:t>The hands of your paper</a:t>
            </a:r>
            <a:endParaRPr lang="zh-TW" altLang="en-US" dirty="0">
              <a:solidFill>
                <a:srgbClr val="0070C0"/>
              </a:solidFill>
              <a:latin typeface="Cambria Math" panose="02040503050406030204" pitchFamily="18" charset="0"/>
            </a:endParaRPr>
          </a:p>
        </p:txBody>
      </p:sp>
      <p:sp>
        <p:nvSpPr>
          <p:cNvPr id="5" name="文字方塊 4"/>
          <p:cNvSpPr txBox="1"/>
          <p:nvPr/>
        </p:nvSpPr>
        <p:spPr>
          <a:xfrm>
            <a:off x="4943872" y="5148123"/>
            <a:ext cx="5976664" cy="1077218"/>
          </a:xfrm>
          <a:prstGeom prst="rect">
            <a:avLst/>
          </a:prstGeom>
          <a:noFill/>
        </p:spPr>
        <p:txBody>
          <a:bodyPr wrap="square" rtlCol="0">
            <a:spAutoFit/>
          </a:bodyPr>
          <a:lstStyle/>
          <a:p>
            <a:r>
              <a:rPr lang="en-US" altLang="zh-TW" sz="3200" dirty="0">
                <a:latin typeface="Sitka Text" panose="02000505000000020004" pitchFamily="2" charset="0"/>
              </a:rPr>
              <a:t>Chapter 13-14 of </a:t>
            </a:r>
            <a:r>
              <a:rPr lang="en-US" altLang="zh-TW" sz="3200" dirty="0" smtClean="0">
                <a:latin typeface="Sitka Text" panose="02000505000000020004" pitchFamily="2" charset="0"/>
              </a:rPr>
              <a:t>Lebrun</a:t>
            </a:r>
          </a:p>
          <a:p>
            <a:r>
              <a:rPr lang="en-US" altLang="zh-TW" sz="3200" dirty="0" smtClean="0">
                <a:latin typeface="Sitka Text" panose="02000505000000020004" pitchFamily="2" charset="0"/>
              </a:rPr>
              <a:t>Unit 1 of </a:t>
            </a:r>
            <a:r>
              <a:rPr lang="en-US" altLang="zh-TW" sz="3200" dirty="0" err="1" smtClean="0">
                <a:latin typeface="Sitka Text" panose="02000505000000020004" pitchFamily="2" charset="0"/>
              </a:rPr>
              <a:t>Glasman</a:t>
            </a:r>
            <a:r>
              <a:rPr lang="en-US" altLang="zh-TW" sz="3200" dirty="0" smtClean="0">
                <a:latin typeface="Sitka Text" panose="02000505000000020004" pitchFamily="2" charset="0"/>
              </a:rPr>
              <a:t>-Deal</a:t>
            </a:r>
            <a:endParaRPr lang="zh-TW" altLang="en-US" sz="3200" dirty="0">
              <a:latin typeface="Sitka Text" panose="02000505000000020004"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51384" y="620688"/>
            <a:ext cx="10801200" cy="6048672"/>
          </a:xfrm>
        </p:spPr>
        <p:txBody>
          <a:bodyPr>
            <a:noAutofit/>
          </a:bodyPr>
          <a:lstStyle/>
          <a:p>
            <a:pPr>
              <a:spcBef>
                <a:spcPts val="0"/>
              </a:spcBef>
              <a:spcAft>
                <a:spcPts val="1800"/>
              </a:spcAft>
            </a:pPr>
            <a:r>
              <a:rPr lang="en-US" altLang="zh-TW" dirty="0">
                <a:latin typeface="Cambria Math" panose="02040503050406030204" pitchFamily="18" charset="0"/>
                <a:ea typeface="Cambria Math" panose="02040503050406030204" pitchFamily="18" charset="0"/>
              </a:rPr>
              <a:t>Introduction is something more difficult to write than the </a:t>
            </a:r>
            <a:r>
              <a:rPr lang="en-US" altLang="zh-TW" dirty="0" smtClean="0">
                <a:latin typeface="Cambria Math" panose="02040503050406030204" pitchFamily="18" charset="0"/>
                <a:ea typeface="Cambria Math" panose="02040503050406030204" pitchFamily="18" charset="0"/>
              </a:rPr>
              <a:t>“methodology” </a:t>
            </a:r>
            <a:r>
              <a:rPr lang="en-US" altLang="zh-TW" dirty="0">
                <a:latin typeface="Cambria Math" panose="02040503050406030204" pitchFamily="18" charset="0"/>
                <a:ea typeface="Cambria Math" panose="02040503050406030204" pitchFamily="18" charset="0"/>
              </a:rPr>
              <a:t>or </a:t>
            </a:r>
            <a:r>
              <a:rPr lang="en-US" altLang="zh-TW" dirty="0" smtClean="0">
                <a:latin typeface="Cambria Math" panose="02040503050406030204" pitchFamily="18" charset="0"/>
                <a:ea typeface="Cambria Math" panose="02040503050406030204" pitchFamily="18" charset="0"/>
              </a:rPr>
              <a:t>“results/discussion” </a:t>
            </a:r>
            <a:r>
              <a:rPr lang="en-US" altLang="zh-TW" dirty="0">
                <a:latin typeface="Cambria Math" panose="02040503050406030204" pitchFamily="18" charset="0"/>
                <a:ea typeface="Cambria Math" panose="02040503050406030204" pitchFamily="18" charset="0"/>
              </a:rPr>
              <a:t>section. </a:t>
            </a:r>
          </a:p>
          <a:p>
            <a:pPr>
              <a:spcBef>
                <a:spcPts val="0"/>
              </a:spcBef>
              <a:spcAft>
                <a:spcPts val="1800"/>
              </a:spcAft>
            </a:pPr>
            <a:r>
              <a:rPr lang="en-US" altLang="zh-TW" dirty="0">
                <a:latin typeface="Cambria Math" panose="02040503050406030204" pitchFamily="18" charset="0"/>
                <a:ea typeface="Cambria Math" panose="02040503050406030204" pitchFamily="18" charset="0"/>
              </a:rPr>
              <a:t>It should bring the reader up to speed and reduce the initial knowledge gap.  It poses the problem, the proposed solution, and the scope.  It answers the questions raised by the title and the abstract.  </a:t>
            </a:r>
          </a:p>
          <a:p>
            <a:pPr>
              <a:spcBef>
                <a:spcPts val="0"/>
              </a:spcBef>
              <a:spcAft>
                <a:spcPts val="1800"/>
              </a:spcAft>
            </a:pPr>
            <a:r>
              <a:rPr lang="en-US" altLang="zh-TW" dirty="0">
                <a:latin typeface="Cambria Math" panose="02040503050406030204" pitchFamily="18" charset="0"/>
                <a:ea typeface="Cambria Math" panose="02040503050406030204" pitchFamily="18" charset="0"/>
              </a:rPr>
              <a:t>The introduction should be written, or at least in a preliminary form, right at the beginning of the writing, or even when the research project starts (when the observing proposal was written).   It shows the skill of communication of the writer, in a personal way.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5400" y="332657"/>
            <a:ext cx="10225136" cy="5247590"/>
          </a:xfrm>
          <a:prstGeom prst="rect">
            <a:avLst/>
          </a:prstGeom>
        </p:spPr>
        <p:txBody>
          <a:bodyPr wrap="square">
            <a:spAutoFit/>
          </a:bodyPr>
          <a:lstStyle/>
          <a:p>
            <a:pPr marL="342900" indent="-342900">
              <a:spcAft>
                <a:spcPts val="1800"/>
              </a:spcAft>
              <a:buFont typeface="Arial" pitchFamily="34" charset="0"/>
              <a:buChar char="•"/>
            </a:pPr>
            <a:r>
              <a:rPr lang="en-US" altLang="zh-TW" sz="3200" dirty="0">
                <a:solidFill>
                  <a:prstClr val="black"/>
                </a:solidFill>
                <a:latin typeface="Cambria Math" panose="02040503050406030204" pitchFamily="18" charset="0"/>
                <a:ea typeface="Cambria Math" panose="02040503050406030204" pitchFamily="18" charset="0"/>
              </a:rPr>
              <a:t>Much of the readership may be outside of your </a:t>
            </a:r>
            <a:r>
              <a:rPr lang="en-US" altLang="zh-TW" sz="3200" dirty="0" smtClean="0">
                <a:solidFill>
                  <a:prstClr val="black"/>
                </a:solidFill>
                <a:latin typeface="Cambria Math" panose="02040503050406030204" pitchFamily="18" charset="0"/>
                <a:ea typeface="Cambria Math" panose="02040503050406030204" pitchFamily="18" charset="0"/>
              </a:rPr>
              <a:t>subject.  </a:t>
            </a:r>
            <a:r>
              <a:rPr lang="en-US" altLang="zh-TW" sz="3200" dirty="0">
                <a:solidFill>
                  <a:prstClr val="black"/>
                </a:solidFill>
                <a:latin typeface="Cambria Math" panose="02040503050406030204" pitchFamily="18" charset="0"/>
                <a:ea typeface="Cambria Math" panose="02040503050406030204" pitchFamily="18" charset="0"/>
              </a:rPr>
              <a:t>So many of your readers, sometime even the referee, will require an introduction of your paper.</a:t>
            </a:r>
            <a:endParaRPr lang="zh-TW" altLang="en-US" sz="3200" dirty="0">
              <a:solidFill>
                <a:prstClr val="black"/>
              </a:solidFill>
              <a:latin typeface="Cambria Math" panose="02040503050406030204" pitchFamily="18" charset="0"/>
            </a:endParaRPr>
          </a:p>
          <a:p>
            <a:pPr marL="342900" indent="-342900">
              <a:spcAft>
                <a:spcPts val="1800"/>
              </a:spcAft>
              <a:buFont typeface="Arial" pitchFamily="34" charset="0"/>
              <a:buChar char="•"/>
            </a:pPr>
            <a:r>
              <a:rPr lang="en-US" altLang="zh-TW" sz="3200" dirty="0" smtClean="0">
                <a:solidFill>
                  <a:prstClr val="black"/>
                </a:solidFill>
                <a:latin typeface="Cambria Math" panose="02040503050406030204" pitchFamily="18" charset="0"/>
                <a:ea typeface="Cambria Math" panose="02040503050406030204" pitchFamily="18" charset="0"/>
              </a:rPr>
              <a:t>Too </a:t>
            </a:r>
            <a:r>
              <a:rPr lang="en-US" altLang="zh-TW" sz="3200" dirty="0">
                <a:solidFill>
                  <a:prstClr val="black"/>
                </a:solidFill>
                <a:latin typeface="Cambria Math" panose="02040503050406030204" pitchFamily="18" charset="0"/>
                <a:ea typeface="Cambria Math" panose="02040503050406030204" pitchFamily="18" charset="0"/>
              </a:rPr>
              <a:t>often an introduction contains (i) a short paragraph to describe the problem, (ii) a paragraph to place the contribution in context with densely packed references, and (iii) a final “table of contents”.   Only a few experts in the field --- who are familiar with the material already anyway --- would appreciate this kind of an introduction.   What purpose does it serve?</a:t>
            </a:r>
          </a:p>
        </p:txBody>
      </p:sp>
    </p:spTree>
    <p:extLst>
      <p:ext uri="{BB962C8B-B14F-4D97-AF65-F5344CB8AC3E}">
        <p14:creationId xmlns:p14="http://schemas.microsoft.com/office/powerpoint/2010/main" val="2535722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375920" y="476672"/>
            <a:ext cx="6480720" cy="5940088"/>
          </a:xfrm>
          <a:prstGeom prst="rect">
            <a:avLst/>
          </a:prstGeom>
          <a:noFill/>
        </p:spPr>
        <p:txBody>
          <a:bodyPr wrap="square" rtlCol="0">
            <a:spAutoFit/>
          </a:bodyPr>
          <a:lstStyle/>
          <a:p>
            <a:pPr>
              <a:spcAft>
                <a:spcPts val="1800"/>
              </a:spcAft>
            </a:pPr>
            <a:r>
              <a:rPr lang="en-US" altLang="zh-TW" sz="3200" b="1" dirty="0" smtClean="0">
                <a:solidFill>
                  <a:srgbClr val="0000CC"/>
                </a:solidFill>
                <a:latin typeface="Cambria Math" panose="02040503050406030204" pitchFamily="18" charset="0"/>
                <a:ea typeface="Cambria Math" panose="02040503050406030204" pitchFamily="18" charset="0"/>
              </a:rPr>
              <a:t>Zooming in for Introduction </a:t>
            </a:r>
            <a:r>
              <a:rPr lang="en-US" altLang="zh-TW" sz="3200" dirty="0" smtClean="0">
                <a:solidFill>
                  <a:srgbClr val="0000CC"/>
                </a:solidFill>
                <a:latin typeface="Cambria Math" panose="02040503050406030204" pitchFamily="18" charset="0"/>
                <a:ea typeface="Cambria Math" panose="02040503050406030204" pitchFamily="18" charset="0"/>
              </a:rPr>
              <a:t>…</a:t>
            </a:r>
          </a:p>
          <a:p>
            <a:pPr>
              <a:spcAft>
                <a:spcPts val="1800"/>
              </a:spcAft>
            </a:pPr>
            <a:r>
              <a:rPr lang="en-US" altLang="zh-TW" sz="3200" dirty="0">
                <a:latin typeface="Cambria Math" panose="02040503050406030204" pitchFamily="18" charset="0"/>
                <a:ea typeface="Cambria Math" panose="02040503050406030204" pitchFamily="18" charset="0"/>
              </a:rPr>
              <a:t> </a:t>
            </a:r>
            <a:r>
              <a:rPr lang="en-US" altLang="zh-TW" sz="3200" dirty="0" smtClean="0">
                <a:latin typeface="Cambria Math" panose="02040503050406030204" pitchFamily="18" charset="0"/>
                <a:ea typeface="Cambria Math" panose="02040503050406030204" pitchFamily="18" charset="0"/>
              </a:rPr>
              <a:t> -  </a:t>
            </a:r>
            <a: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t>Big picture/story first …</a:t>
            </a:r>
            <a:b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br>
            <a: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t>  - My approach …</a:t>
            </a:r>
            <a:b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br>
            <a: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t>  - This contribution …</a:t>
            </a:r>
          </a:p>
          <a:p>
            <a:pPr>
              <a:spcAft>
                <a:spcPts val="1800"/>
              </a:spcAft>
            </a:pPr>
            <a:endPar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endParaRPr>
          </a:p>
          <a:p>
            <a:pPr>
              <a:spcAft>
                <a:spcPts val="1800"/>
              </a:spcAft>
            </a:pPr>
            <a:r>
              <a:rPr lang="en-US" altLang="zh-TW" sz="3200" b="1" dirty="0" smtClean="0">
                <a:solidFill>
                  <a:srgbClr val="0000CC"/>
                </a:solidFill>
                <a:latin typeface="Cambria Math" panose="02040503050406030204" pitchFamily="18" charset="0"/>
                <a:ea typeface="Cambria Math" panose="02040503050406030204" pitchFamily="18" charset="0"/>
              </a:rPr>
              <a:t>Zooming out for Discussion/Conclusion </a:t>
            </a:r>
            <a:r>
              <a:rPr lang="en-US" altLang="zh-TW" sz="3200" dirty="0" smtClean="0">
                <a:latin typeface="Cambria Math" panose="02040503050406030204" pitchFamily="18" charset="0"/>
                <a:ea typeface="Cambria Math" panose="02040503050406030204" pitchFamily="18" charset="0"/>
              </a:rPr>
              <a:t>…</a:t>
            </a:r>
          </a:p>
          <a:p>
            <a:pPr>
              <a:spcAft>
                <a:spcPts val="1800"/>
              </a:spcAft>
            </a:pPr>
            <a:r>
              <a:rPr lang="en-US" altLang="zh-TW" sz="3200" dirty="0">
                <a:latin typeface="Cambria Math" panose="02040503050406030204" pitchFamily="18" charset="0"/>
                <a:ea typeface="Cambria Math" panose="02040503050406030204" pitchFamily="18" charset="0"/>
              </a:rPr>
              <a:t> </a:t>
            </a:r>
            <a:r>
              <a:rPr lang="en-US" altLang="zh-TW" sz="3200" dirty="0" smtClean="0">
                <a:latin typeface="Cambria Math" panose="02040503050406030204" pitchFamily="18" charset="0"/>
                <a:ea typeface="Cambria Math" panose="02040503050406030204" pitchFamily="18" charset="0"/>
              </a:rPr>
              <a:t>  - Our </a:t>
            </a:r>
            <a: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t>results …</a:t>
            </a:r>
            <a:b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br>
            <a: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t>   - The solution to the problem …</a:t>
            </a:r>
            <a:b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br>
            <a: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t>   - Limitations, prospects ..</a:t>
            </a:r>
            <a:endParaRPr lang="zh-TW" altLang="en-US" sz="3200" i="1"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335360" y="163587"/>
            <a:ext cx="4739650" cy="6566257"/>
          </a:xfrm>
          <a:prstGeom prst="rect">
            <a:avLst/>
          </a:prstGeom>
        </p:spPr>
      </p:pic>
    </p:spTree>
    <p:extLst>
      <p:ext uri="{BB962C8B-B14F-4D97-AF65-F5344CB8AC3E}">
        <p14:creationId xmlns:p14="http://schemas.microsoft.com/office/powerpoint/2010/main" val="2589335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00" y="116632"/>
            <a:ext cx="5652120" cy="124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1324856"/>
            <a:ext cx="7344816" cy="131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496" y="2708920"/>
            <a:ext cx="453577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9830" y="2708920"/>
            <a:ext cx="4371855" cy="30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528" y="5818420"/>
            <a:ext cx="8349734" cy="92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551384" y="2755486"/>
            <a:ext cx="11305256" cy="1754326"/>
          </a:xfrm>
          <a:prstGeom prst="rect">
            <a:avLst/>
          </a:prstGeom>
          <a:solidFill>
            <a:schemeClr val="bg1"/>
          </a:solidFill>
        </p:spPr>
        <p:txBody>
          <a:bodyPr wrap="square">
            <a:spAutoFit/>
          </a:bodyPr>
          <a:lstStyle/>
          <a:p>
            <a:pPr>
              <a:lnSpc>
                <a:spcPct val="90000"/>
              </a:lnSpc>
              <a:spcAft>
                <a:spcPts val="1800"/>
              </a:spcAft>
            </a:pPr>
            <a:r>
              <a:rPr lang="en-US" altLang="zh-TW" sz="2400" b="1" dirty="0" smtClean="0">
                <a:solidFill>
                  <a:srgbClr val="0000CC"/>
                </a:solidFill>
                <a:latin typeface="LM Roman 9" panose="00000500000000000000" pitchFamily="50" charset="0"/>
              </a:rPr>
              <a:t>Using radial velocity data, we derived orbital elements, via the Probabilistic Neural Network technique, of five double-lined spectroscopic binary systems: Schulte 3, HD37366, HD 195987, HD 101131, and HD 93205 …. Our results are in good agreement … using traditional methods </a:t>
            </a:r>
            <a:r>
              <a:rPr lang="en-US" altLang="zh-TW" sz="2400" b="1" dirty="0" smtClean="0">
                <a:solidFill>
                  <a:srgbClr val="FF0000"/>
                </a:solidFill>
                <a:latin typeface="LM Roman 9" panose="00000500000000000000" pitchFamily="50" charset="0"/>
              </a:rPr>
              <a:t>(!)</a:t>
            </a:r>
            <a:endParaRPr lang="zh-TW" altLang="en-US" sz="2400" b="1" dirty="0">
              <a:solidFill>
                <a:srgbClr val="FF0000"/>
              </a:solidFill>
              <a:latin typeface="LM Roman 9" panose="00000500000000000000" pitchFamily="50" charset="0"/>
            </a:endParaRPr>
          </a:p>
        </p:txBody>
      </p:sp>
    </p:spTree>
    <p:extLst>
      <p:ext uri="{BB962C8B-B14F-4D97-AF65-F5344CB8AC3E}">
        <p14:creationId xmlns:p14="http://schemas.microsoft.com/office/powerpoint/2010/main" val="19935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3352" y="188640"/>
            <a:ext cx="11377264" cy="6564874"/>
          </a:xfrm>
          <a:prstGeom prst="rect">
            <a:avLst/>
          </a:prstGeom>
          <a:solidFill>
            <a:schemeClr val="bg1"/>
          </a:solidFill>
        </p:spPr>
        <p:txBody>
          <a:bodyPr wrap="square">
            <a:spAutoFit/>
          </a:bodyPr>
          <a:lstStyle/>
          <a:p>
            <a:pPr>
              <a:lnSpc>
                <a:spcPct val="90000"/>
              </a:lnSpc>
              <a:spcAft>
                <a:spcPts val="1800"/>
              </a:spcAft>
            </a:pPr>
            <a:r>
              <a:rPr lang="en-US" altLang="zh-TW" sz="3200" dirty="0">
                <a:latin typeface="Cambria Math" panose="02040503050406030204" pitchFamily="18" charset="0"/>
                <a:ea typeface="Cambria Math" panose="02040503050406030204" pitchFamily="18" charset="0"/>
              </a:rPr>
              <a:t>Series/Serial comma (Oxford comma, Harvard comma) is the final comma that is placed before a coordinating conjunction (“and” or “or”) in a set of three or more terms. </a:t>
            </a:r>
          </a:p>
          <a:p>
            <a:pPr lvl="1">
              <a:lnSpc>
                <a:spcPct val="90000"/>
              </a:lnSpc>
              <a:spcAft>
                <a:spcPts val="1800"/>
              </a:spcAft>
            </a:pPr>
            <a:r>
              <a:rPr lang="en-US" altLang="zh-TW" sz="2800" i="1" dirty="0" smtClean="0">
                <a:solidFill>
                  <a:srgbClr val="0000CC"/>
                </a:solidFill>
                <a:latin typeface="Times New Roman" panose="02020603050405020304" pitchFamily="18" charset="0"/>
                <a:cs typeface="Times New Roman" panose="02020603050405020304" pitchFamily="18" charset="0"/>
              </a:rPr>
              <a:t>We exercised different </a:t>
            </a:r>
            <a:r>
              <a:rPr lang="en-US" altLang="zh-TW" sz="2800" i="1" dirty="0" err="1" smtClean="0">
                <a:solidFill>
                  <a:srgbClr val="0000CC"/>
                </a:solidFill>
                <a:latin typeface="Times New Roman" panose="02020603050405020304" pitchFamily="18" charset="0"/>
                <a:cs typeface="Times New Roman" panose="02020603050405020304" pitchFamily="18" charset="0"/>
              </a:rPr>
              <a:t>periodogram</a:t>
            </a:r>
            <a:r>
              <a:rPr lang="en-US" altLang="zh-TW" sz="2800" i="1" dirty="0" smtClean="0">
                <a:solidFill>
                  <a:srgbClr val="0000CC"/>
                </a:solidFill>
                <a:latin typeface="Times New Roman" panose="02020603050405020304" pitchFamily="18" charset="0"/>
                <a:cs typeface="Times New Roman" panose="02020603050405020304" pitchFamily="18" charset="0"/>
              </a:rPr>
              <a:t> analysis schemes, the classical Fourier transform, Lomb-</a:t>
            </a:r>
            <a:r>
              <a:rPr lang="en-US" altLang="zh-TW" sz="2800" i="1" dirty="0" err="1" smtClean="0">
                <a:solidFill>
                  <a:srgbClr val="0000CC"/>
                </a:solidFill>
                <a:latin typeface="Times New Roman" panose="02020603050405020304" pitchFamily="18" charset="0"/>
                <a:cs typeface="Times New Roman" panose="02020603050405020304" pitchFamily="18" charset="0"/>
              </a:rPr>
              <a:t>Scargle</a:t>
            </a:r>
            <a:r>
              <a:rPr lang="en-US" altLang="zh-TW" sz="2800" i="1" dirty="0" smtClean="0">
                <a:solidFill>
                  <a:srgbClr val="0000CC"/>
                </a:solidFill>
                <a:latin typeface="Times New Roman" panose="02020603050405020304" pitchFamily="18" charset="0"/>
                <a:cs typeface="Times New Roman" panose="02020603050405020304" pitchFamily="18" charset="0"/>
              </a:rPr>
              <a:t> algorithm, and minimum phase dispersion …</a:t>
            </a:r>
          </a:p>
          <a:p>
            <a:pPr lvl="1">
              <a:lnSpc>
                <a:spcPct val="90000"/>
              </a:lnSpc>
              <a:spcAft>
                <a:spcPts val="1800"/>
              </a:spcAft>
            </a:pPr>
            <a:r>
              <a:rPr lang="en-US" altLang="zh-TW" sz="2800" i="1" dirty="0" smtClean="0">
                <a:solidFill>
                  <a:srgbClr val="0000CC"/>
                </a:solidFill>
                <a:latin typeface="Times New Roman" panose="02020603050405020304" pitchFamily="18" charset="0"/>
                <a:cs typeface="Times New Roman" panose="02020603050405020304" pitchFamily="18" charset="0"/>
              </a:rPr>
              <a:t>I invited to the party my two classmates, Trump and Obama.</a:t>
            </a:r>
            <a:br>
              <a:rPr lang="en-US" altLang="zh-TW" sz="2800" i="1" dirty="0" smtClean="0">
                <a:solidFill>
                  <a:srgbClr val="0000CC"/>
                </a:solidFill>
                <a:latin typeface="Times New Roman" panose="02020603050405020304" pitchFamily="18" charset="0"/>
                <a:cs typeface="Times New Roman" panose="02020603050405020304" pitchFamily="18" charset="0"/>
              </a:rPr>
            </a:br>
            <a:r>
              <a:rPr lang="en-US" altLang="zh-TW" sz="2800" i="1" dirty="0" smtClean="0">
                <a:solidFill>
                  <a:srgbClr val="0000CC"/>
                </a:solidFill>
                <a:latin typeface="Times New Roman" panose="02020603050405020304" pitchFamily="18" charset="0"/>
                <a:cs typeface="Times New Roman" panose="02020603050405020304" pitchFamily="18" charset="0"/>
              </a:rPr>
              <a:t>I invited to the party my two classmates, Trump, and Obama.</a:t>
            </a:r>
            <a:br>
              <a:rPr lang="en-US" altLang="zh-TW" sz="2800" i="1" dirty="0" smtClean="0">
                <a:solidFill>
                  <a:srgbClr val="0000CC"/>
                </a:solidFill>
                <a:latin typeface="Times New Roman" panose="02020603050405020304" pitchFamily="18" charset="0"/>
                <a:cs typeface="Times New Roman" panose="02020603050405020304" pitchFamily="18" charset="0"/>
              </a:rPr>
            </a:br>
            <a:r>
              <a:rPr lang="en-US" altLang="zh-TW" sz="2800" i="1" dirty="0" smtClean="0">
                <a:solidFill>
                  <a:srgbClr val="0000CC"/>
                </a:solidFill>
                <a:latin typeface="Times New Roman" panose="020206030504050203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2800" dirty="0">
                <a:latin typeface="Times New Roman" panose="02020603050405020304" pitchFamily="18" charset="0"/>
                <a:ea typeface="Cambria Math" panose="02040503050406030204" pitchFamily="18" charset="0"/>
                <a:cs typeface="Times New Roman" panose="02020603050405020304" pitchFamily="18" charset="0"/>
              </a:rPr>
              <a:t>(How many did you invite? Who else </a:t>
            </a:r>
            <a:r>
              <a:rPr lang="en-US" altLang="zh-TW" sz="2800" dirty="0" smtClean="0">
                <a:latin typeface="Times New Roman" panose="02020603050405020304" pitchFamily="18" charset="0"/>
                <a:ea typeface="Cambria Math" panose="02040503050406030204" pitchFamily="18" charset="0"/>
                <a:cs typeface="Times New Roman" panose="02020603050405020304" pitchFamily="18" charset="0"/>
              </a:rPr>
              <a:t>is your classmate</a:t>
            </a:r>
            <a:r>
              <a:rPr lang="en-US" altLang="zh-TW" sz="2800" smtClean="0">
                <a:latin typeface="Times New Roman" panose="02020603050405020304" pitchFamily="18" charset="0"/>
                <a:ea typeface="Cambria Math" panose="02040503050406030204" pitchFamily="18" charset="0"/>
                <a:cs typeface="Times New Roman" panose="02020603050405020304" pitchFamily="18" charset="0"/>
              </a:rPr>
              <a:t>, Biden?)</a:t>
            </a:r>
            <a:endParaRPr lang="en-US" altLang="zh-TW" sz="2800" dirty="0">
              <a:latin typeface="Times New Roman" panose="02020603050405020304" pitchFamily="18" charset="0"/>
              <a:ea typeface="Cambria Math" panose="02040503050406030204" pitchFamily="18" charset="0"/>
              <a:cs typeface="Times New Roman" panose="02020603050405020304" pitchFamily="18" charset="0"/>
            </a:endParaRPr>
          </a:p>
          <a:p>
            <a:pPr>
              <a:lnSpc>
                <a:spcPct val="90000"/>
              </a:lnSpc>
              <a:spcAft>
                <a:spcPts val="1800"/>
              </a:spcAft>
            </a:pPr>
            <a:r>
              <a:rPr lang="en-US" altLang="zh-TW" sz="3200" dirty="0" smtClean="0">
                <a:latin typeface="Cambria Math" panose="02040503050406030204" pitchFamily="18" charset="0"/>
                <a:ea typeface="Cambria Math" panose="02040503050406030204" pitchFamily="18" charset="0"/>
              </a:rPr>
              <a:t>It </a:t>
            </a:r>
            <a:r>
              <a:rPr lang="en-US" altLang="zh-TW" sz="3200" dirty="0">
                <a:latin typeface="Cambria Math" panose="02040503050406030204" pitchFamily="18" charset="0"/>
                <a:ea typeface="Cambria Math" panose="02040503050406030204" pitchFamily="18" charset="0"/>
              </a:rPr>
              <a:t>is stylish, i.e., optional.</a:t>
            </a:r>
          </a:p>
          <a:p>
            <a:pPr>
              <a:lnSpc>
                <a:spcPct val="90000"/>
              </a:lnSpc>
              <a:spcAft>
                <a:spcPts val="1800"/>
              </a:spcAft>
            </a:pP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Its use is standard </a:t>
            </a:r>
            <a:r>
              <a:rPr lang="en-US" altLang="zh-TW" sz="3200" dirty="0">
                <a:latin typeface="Cambria Math" panose="02040503050406030204" pitchFamily="18" charset="0"/>
                <a:ea typeface="Cambria Math" panose="02040503050406030204" pitchFamily="18" charset="0"/>
                <a:cs typeface="Times New Roman" panose="02020603050405020304" pitchFamily="18" charset="0"/>
              </a:rPr>
              <a:t>in the USA, but not, </a:t>
            </a: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e.g., in </a:t>
            </a:r>
            <a:r>
              <a:rPr lang="en-US" altLang="zh-TW" sz="3200" dirty="0">
                <a:latin typeface="Cambria Math" panose="02040503050406030204" pitchFamily="18" charset="0"/>
                <a:ea typeface="Cambria Math" panose="02040503050406030204" pitchFamily="18" charset="0"/>
                <a:cs typeface="Times New Roman" panose="02020603050405020304" pitchFamily="18" charset="0"/>
              </a:rPr>
              <a:t>the UK.</a:t>
            </a:r>
            <a:endParaRPr lang="en-US" altLang="zh-TW" sz="3200" dirty="0" smtClean="0">
              <a:latin typeface="LM Roman 9" panose="00000500000000000000" pitchFamily="50" charset="0"/>
            </a:endParaRPr>
          </a:p>
          <a:p>
            <a:pPr lvl="1">
              <a:lnSpc>
                <a:spcPct val="90000"/>
              </a:lnSpc>
              <a:spcAft>
                <a:spcPts val="1800"/>
              </a:spcAft>
            </a:pPr>
            <a:r>
              <a:rPr lang="en-US" altLang="zh-TW" sz="2800" i="1" dirty="0" smtClean="0">
                <a:solidFill>
                  <a:srgbClr val="0000CC"/>
                </a:solidFill>
                <a:latin typeface="Times New Roman" panose="02020603050405020304" pitchFamily="18" charset="0"/>
                <a:cs typeface="Times New Roman" panose="02020603050405020304" pitchFamily="18" charset="0"/>
              </a:rPr>
              <a:t>e.g., (exempli gratia; for example=such as) </a:t>
            </a:r>
            <a:br>
              <a:rPr lang="en-US" altLang="zh-TW" sz="2800" i="1" dirty="0" smtClean="0">
                <a:solidFill>
                  <a:srgbClr val="0000CC"/>
                </a:solidFill>
                <a:latin typeface="Times New Roman" panose="02020603050405020304" pitchFamily="18" charset="0"/>
                <a:cs typeface="Times New Roman" panose="02020603050405020304" pitchFamily="18" charset="0"/>
              </a:rPr>
            </a:br>
            <a:r>
              <a:rPr lang="en-US" altLang="zh-TW" sz="2800" i="1" dirty="0" smtClean="0">
                <a:solidFill>
                  <a:srgbClr val="0000CC"/>
                </a:solidFill>
                <a:latin typeface="Times New Roman" panose="02020603050405020304" pitchFamily="18" charset="0"/>
                <a:cs typeface="Times New Roman" panose="02020603050405020304" pitchFamily="18" charset="0"/>
              </a:rPr>
              <a:t>i.e., (id </a:t>
            </a:r>
            <a:r>
              <a:rPr lang="en-US" altLang="zh-TW" sz="2800" i="1" dirty="0" err="1" smtClean="0">
                <a:solidFill>
                  <a:srgbClr val="0000CC"/>
                </a:solidFill>
                <a:latin typeface="Times New Roman" panose="02020603050405020304" pitchFamily="18" charset="0"/>
                <a:cs typeface="Times New Roman" panose="02020603050405020304" pitchFamily="18" charset="0"/>
              </a:rPr>
              <a:t>est</a:t>
            </a:r>
            <a:r>
              <a:rPr lang="en-US" altLang="zh-TW" sz="2800" i="1" dirty="0" smtClean="0">
                <a:solidFill>
                  <a:srgbClr val="0000CC"/>
                </a:solidFill>
                <a:latin typeface="Times New Roman" panose="02020603050405020304" pitchFamily="18" charset="0"/>
                <a:cs typeface="Times New Roman" panose="02020603050405020304" pitchFamily="18" charset="0"/>
              </a:rPr>
              <a:t>; that is=specifically=namely)</a:t>
            </a:r>
            <a:br>
              <a:rPr lang="en-US" altLang="zh-TW" sz="2800" i="1" dirty="0" smtClean="0">
                <a:solidFill>
                  <a:srgbClr val="0000CC"/>
                </a:solidFill>
                <a:latin typeface="Times New Roman" panose="02020603050405020304" pitchFamily="18" charset="0"/>
                <a:cs typeface="Times New Roman" panose="02020603050405020304" pitchFamily="18" charset="0"/>
              </a:rPr>
            </a:br>
            <a:r>
              <a:rPr lang="en-US" altLang="zh-TW" sz="2800" i="1" dirty="0" err="1" smtClean="0">
                <a:solidFill>
                  <a:srgbClr val="0000CC"/>
                </a:solidFill>
                <a:latin typeface="Times New Roman" panose="02020603050405020304" pitchFamily="18" charset="0"/>
                <a:cs typeface="Times New Roman" panose="02020603050405020304" pitchFamily="18" charset="0"/>
              </a:rPr>
              <a:t>cf</a:t>
            </a:r>
            <a:r>
              <a:rPr lang="en-US" altLang="zh-TW" sz="2800" i="1" dirty="0" smtClean="0">
                <a:solidFill>
                  <a:srgbClr val="0000CC"/>
                </a:solidFill>
                <a:latin typeface="Times New Roman" panose="02020603050405020304" pitchFamily="18" charset="0"/>
                <a:cs typeface="Times New Roman" panose="02020603050405020304" pitchFamily="18" charset="0"/>
              </a:rPr>
              <a:t> (</a:t>
            </a:r>
            <a:r>
              <a:rPr lang="en-US" altLang="zh-TW" sz="2800" i="1" dirty="0" err="1" smtClean="0">
                <a:solidFill>
                  <a:srgbClr val="0000CC"/>
                </a:solidFill>
                <a:latin typeface="Times New Roman" panose="02020603050405020304" pitchFamily="18" charset="0"/>
                <a:cs typeface="Times New Roman" panose="02020603050405020304" pitchFamily="18" charset="0"/>
              </a:rPr>
              <a:t>conferre</a:t>
            </a:r>
            <a:r>
              <a:rPr lang="en-US" altLang="zh-TW" sz="2800" i="1" dirty="0" smtClean="0">
                <a:solidFill>
                  <a:srgbClr val="0000CC"/>
                </a:solidFill>
                <a:latin typeface="Times New Roman" panose="02020603050405020304" pitchFamily="18" charset="0"/>
                <a:cs typeface="Times New Roman" panose="02020603050405020304" pitchFamily="18" charset="0"/>
              </a:rPr>
              <a:t>; compare=</a:t>
            </a:r>
            <a:r>
              <a:rPr lang="en-US" altLang="zh-TW" sz="2800" i="1" dirty="0" err="1" smtClean="0">
                <a:solidFill>
                  <a:srgbClr val="0000CC"/>
                </a:solidFill>
                <a:latin typeface="Times New Roman" panose="02020603050405020304" pitchFamily="18" charset="0"/>
                <a:cs typeface="Times New Roman" panose="02020603050405020304" pitchFamily="18" charset="0"/>
              </a:rPr>
              <a:t>cp</a:t>
            </a:r>
            <a:r>
              <a:rPr lang="en-US" altLang="zh-TW" sz="2800" i="1" dirty="0" smtClean="0">
                <a:solidFill>
                  <a:srgbClr val="0000CC"/>
                </a:solidFill>
                <a:latin typeface="Times New Roman" panose="02020603050405020304" pitchFamily="18" charset="0"/>
                <a:cs typeface="Times New Roman" panose="02020603050405020304" pitchFamily="18" charset="0"/>
              </a:rPr>
              <a:t>=see)</a:t>
            </a:r>
          </a:p>
        </p:txBody>
      </p:sp>
    </p:spTree>
    <p:extLst>
      <p:ext uri="{BB962C8B-B14F-4D97-AF65-F5344CB8AC3E}">
        <p14:creationId xmlns:p14="http://schemas.microsoft.com/office/powerpoint/2010/main" val="30292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352" y="256193"/>
            <a:ext cx="10873208" cy="6506397"/>
          </a:xfrm>
          <a:prstGeom prst="rect">
            <a:avLst/>
          </a:prstGeom>
        </p:spPr>
        <p:txBody>
          <a:bodyPr wrap="square">
            <a:spAutoFit/>
          </a:bodyPr>
          <a:lstStyle/>
          <a:p>
            <a:pPr>
              <a:lnSpc>
                <a:spcPct val="90000"/>
              </a:lnSpc>
              <a:spcAft>
                <a:spcPts val="1200"/>
              </a:spcAft>
            </a:pPr>
            <a:r>
              <a:rPr lang="en-US" altLang="zh-TW" sz="3600" b="1" u="sng" dirty="0" smtClean="0">
                <a:solidFill>
                  <a:srgbClr val="0000CC"/>
                </a:solidFill>
                <a:latin typeface="Cambria Math" panose="02040503050406030204" pitchFamily="18" charset="0"/>
                <a:ea typeface="Cambria Math" panose="02040503050406030204" pitchFamily="18" charset="0"/>
                <a:cs typeface="Times New Roman" panose="02020603050405020304" pitchFamily="18" charset="0"/>
              </a:rPr>
              <a:t>Common-used Latin abbreviations</a:t>
            </a:r>
          </a:p>
          <a:p>
            <a:pPr lvl="1">
              <a:lnSpc>
                <a:spcPct val="90000"/>
              </a:lnSpc>
              <a:spcAft>
                <a:spcPts val="1200"/>
              </a:spcAft>
            </a:pP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e.g</a:t>
            </a:r>
            <a:r>
              <a:rPr lang="en-US" altLang="zh-TW" sz="32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3200" i="1" dirty="0">
                <a:latin typeface="Times New Roman" panose="02020603050405020304" pitchFamily="18" charset="0"/>
                <a:ea typeface="Cambria Math" panose="02040503050406030204" pitchFamily="18" charset="0"/>
                <a:cs typeface="Times New Roman" panose="02020603050405020304" pitchFamily="18" charset="0"/>
              </a:rPr>
              <a:t>exempli gratia</a:t>
            </a:r>
            <a:r>
              <a:rPr lang="en-US" altLang="zh-TW" sz="3200" dirty="0">
                <a:latin typeface="Times New Roman" panose="02020603050405020304" pitchFamily="18" charset="0"/>
                <a:ea typeface="Cambria Math" panose="02040503050406030204" pitchFamily="18" charset="0"/>
                <a:cs typeface="Times New Roman" panose="02020603050405020304" pitchFamily="18" charset="0"/>
              </a:rPr>
              <a:t>; for example=such as) </a:t>
            </a:r>
            <a:endPar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90000"/>
              </a:lnSpc>
              <a:spcAft>
                <a:spcPts val="1200"/>
              </a:spcAft>
            </a:pP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i.e</a:t>
            </a:r>
            <a:r>
              <a:rPr lang="en-US" altLang="zh-TW" sz="32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3200" i="1" dirty="0">
                <a:latin typeface="Times New Roman" panose="02020603050405020304" pitchFamily="18" charset="0"/>
                <a:ea typeface="Cambria Math" panose="02040503050406030204" pitchFamily="18" charset="0"/>
                <a:cs typeface="Times New Roman" panose="02020603050405020304" pitchFamily="18" charset="0"/>
              </a:rPr>
              <a:t>id </a:t>
            </a:r>
            <a:r>
              <a:rPr lang="en-US" altLang="zh-TW" sz="3200" i="1" dirty="0" err="1">
                <a:latin typeface="Times New Roman" panose="02020603050405020304" pitchFamily="18" charset="0"/>
                <a:ea typeface="Cambria Math" panose="02040503050406030204" pitchFamily="18" charset="0"/>
                <a:cs typeface="Times New Roman" panose="02020603050405020304" pitchFamily="18" charset="0"/>
              </a:rPr>
              <a:t>est</a:t>
            </a:r>
            <a:r>
              <a:rPr lang="en-US" altLang="zh-TW" sz="3200" dirty="0">
                <a:latin typeface="Times New Roman" panose="02020603050405020304" pitchFamily="18" charset="0"/>
                <a:ea typeface="Cambria Math" panose="02040503050406030204" pitchFamily="18" charset="0"/>
                <a:cs typeface="Times New Roman" panose="02020603050405020304" pitchFamily="18" charset="0"/>
              </a:rPr>
              <a:t>; that is=specifically=namely</a:t>
            </a: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a:t>
            </a:r>
          </a:p>
          <a:p>
            <a:pPr lvl="1">
              <a:lnSpc>
                <a:spcPct val="90000"/>
              </a:lnSpc>
              <a:spcAft>
                <a:spcPts val="1200"/>
              </a:spcAft>
            </a:pPr>
            <a:r>
              <a:rPr lang="en-US" altLang="zh-TW" sz="3200" dirty="0" err="1" smtClean="0">
                <a:latin typeface="Times New Roman" panose="02020603050405020304" pitchFamily="18" charset="0"/>
                <a:ea typeface="Cambria Math" panose="02040503050406030204" pitchFamily="18" charset="0"/>
                <a:cs typeface="Times New Roman" panose="02020603050405020304" pitchFamily="18" charset="0"/>
              </a:rPr>
              <a:t>cf</a:t>
            </a: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3200" dirty="0">
                <a:latin typeface="Times New Roman" panose="02020603050405020304" pitchFamily="18" charset="0"/>
                <a:ea typeface="Cambria Math" panose="02040503050406030204" pitchFamily="18" charset="0"/>
                <a:cs typeface="Times New Roman" panose="02020603050405020304" pitchFamily="18" charset="0"/>
              </a:rPr>
              <a:t>(</a:t>
            </a:r>
            <a:r>
              <a:rPr lang="en-US" altLang="zh-TW" sz="3200" i="1" dirty="0" err="1">
                <a:latin typeface="Times New Roman" panose="02020603050405020304" pitchFamily="18" charset="0"/>
                <a:ea typeface="Cambria Math" panose="02040503050406030204" pitchFamily="18" charset="0"/>
                <a:cs typeface="Times New Roman" panose="02020603050405020304" pitchFamily="18" charset="0"/>
              </a:rPr>
              <a:t>conferr</a:t>
            </a:r>
            <a:r>
              <a:rPr lang="en-US" altLang="zh-TW" sz="3200" dirty="0" err="1">
                <a:latin typeface="Times New Roman" panose="02020603050405020304" pitchFamily="18" charset="0"/>
                <a:ea typeface="Cambria Math" panose="02040503050406030204" pitchFamily="18" charset="0"/>
                <a:cs typeface="Times New Roman" panose="02020603050405020304" pitchFamily="18" charset="0"/>
              </a:rPr>
              <a:t>e</a:t>
            </a:r>
            <a:r>
              <a:rPr lang="en-US" altLang="zh-TW" sz="3200" dirty="0">
                <a:latin typeface="Times New Roman" panose="02020603050405020304" pitchFamily="18" charset="0"/>
                <a:ea typeface="Cambria Math" panose="02040503050406030204" pitchFamily="18" charset="0"/>
                <a:cs typeface="Times New Roman" panose="02020603050405020304" pitchFamily="18" charset="0"/>
              </a:rPr>
              <a:t>; compare=</a:t>
            </a:r>
            <a:r>
              <a:rPr lang="en-US" altLang="zh-TW" sz="3200" dirty="0" err="1">
                <a:latin typeface="Times New Roman" panose="02020603050405020304" pitchFamily="18" charset="0"/>
                <a:ea typeface="Cambria Math" panose="02040503050406030204" pitchFamily="18" charset="0"/>
                <a:cs typeface="Times New Roman" panose="02020603050405020304" pitchFamily="18" charset="0"/>
              </a:rPr>
              <a:t>cp</a:t>
            </a:r>
            <a:r>
              <a:rPr lang="en-US" altLang="zh-TW" sz="3200" dirty="0">
                <a:latin typeface="Times New Roman" panose="02020603050405020304" pitchFamily="18" charset="0"/>
                <a:ea typeface="Cambria Math" panose="02040503050406030204" pitchFamily="18" charset="0"/>
                <a:cs typeface="Times New Roman" panose="02020603050405020304" pitchFamily="18" charset="0"/>
              </a:rPr>
              <a:t>=see</a:t>
            </a: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a:t>
            </a:r>
          </a:p>
          <a:p>
            <a:pPr lvl="1">
              <a:lnSpc>
                <a:spcPct val="90000"/>
              </a:lnSpc>
              <a:spcAft>
                <a:spcPts val="1200"/>
              </a:spcAft>
            </a:pP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et al. (</a:t>
            </a:r>
            <a: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t>et </a:t>
            </a:r>
            <a:r>
              <a:rPr lang="en-US" altLang="zh-TW" sz="3200" i="1" dirty="0" err="1" smtClean="0">
                <a:latin typeface="Times New Roman" panose="02020603050405020304" pitchFamily="18" charset="0"/>
                <a:ea typeface="Cambria Math" panose="02040503050406030204" pitchFamily="18" charset="0"/>
                <a:cs typeface="Times New Roman" panose="02020603050405020304" pitchFamily="18" charset="0"/>
              </a:rPr>
              <a:t>alii</a:t>
            </a: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 and others) for people</a:t>
            </a:r>
          </a:p>
          <a:p>
            <a:pPr lvl="1">
              <a:lnSpc>
                <a:spcPct val="90000"/>
              </a:lnSpc>
              <a:spcAft>
                <a:spcPts val="1200"/>
              </a:spcAft>
            </a:pP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etc./</a:t>
            </a:r>
            <a:r>
              <a:rPr lang="en-US" altLang="zh-TW" sz="3200" dirty="0" err="1" smtClean="0">
                <a:latin typeface="Times New Roman" panose="02020603050405020304" pitchFamily="18" charset="0"/>
                <a:ea typeface="Cambria Math" panose="02040503050406030204" pitchFamily="18" charset="0"/>
                <a:cs typeface="Times New Roman" panose="02020603050405020304" pitchFamily="18" charset="0"/>
              </a:rPr>
              <a:t>etc</a:t>
            </a: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t>et cetera</a:t>
            </a: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 and the rest=and so on) for things</a:t>
            </a:r>
          </a:p>
          <a:p>
            <a:pPr lvl="1">
              <a:lnSpc>
                <a:spcPct val="90000"/>
              </a:lnSpc>
              <a:spcAft>
                <a:spcPts val="1200"/>
              </a:spcAft>
            </a:pP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erratum/errata (=error)</a:t>
            </a:r>
          </a:p>
          <a:p>
            <a:pPr lvl="1">
              <a:lnSpc>
                <a:spcPct val="90000"/>
              </a:lnSpc>
              <a:spcAft>
                <a:spcPts val="1200"/>
              </a:spcAft>
            </a:pP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ibid. (</a:t>
            </a:r>
            <a:r>
              <a:rPr lang="en-US" altLang="zh-TW" sz="3200" i="1" dirty="0" err="1" smtClean="0">
                <a:latin typeface="Times New Roman" panose="02020603050405020304" pitchFamily="18" charset="0"/>
                <a:ea typeface="Cambria Math" panose="02040503050406030204" pitchFamily="18" charset="0"/>
                <a:cs typeface="Times New Roman" panose="02020603050405020304" pitchFamily="18" charset="0"/>
              </a:rPr>
              <a:t>ibidem</a:t>
            </a: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 in the same book/journal)</a:t>
            </a:r>
          </a:p>
          <a:p>
            <a:pPr lvl="1">
              <a:lnSpc>
                <a:spcPct val="90000"/>
              </a:lnSpc>
              <a:spcAft>
                <a:spcPts val="1200"/>
              </a:spcAft>
            </a:pP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viz. (</a:t>
            </a:r>
            <a: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t>videlicet;</a:t>
            </a: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 namely=that is to say)</a:t>
            </a:r>
          </a:p>
          <a:p>
            <a:pPr lvl="1">
              <a:lnSpc>
                <a:spcPct val="90000"/>
              </a:lnSpc>
              <a:spcAft>
                <a:spcPts val="1200"/>
              </a:spcAft>
            </a:pP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vs. (versus; against)</a:t>
            </a:r>
          </a:p>
          <a:p>
            <a:pPr lvl="1">
              <a:lnSpc>
                <a:spcPct val="90000"/>
              </a:lnSpc>
              <a:spcAft>
                <a:spcPts val="1200"/>
              </a:spcAft>
            </a:pP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ca./ca (</a:t>
            </a:r>
            <a:r>
              <a:rPr lang="en-US" altLang="zh-TW" sz="3200" i="1" dirty="0" smtClean="0">
                <a:latin typeface="Times New Roman" panose="02020603050405020304" pitchFamily="18" charset="0"/>
                <a:ea typeface="Cambria Math" panose="02040503050406030204" pitchFamily="18" charset="0"/>
                <a:cs typeface="Times New Roman" panose="02020603050405020304" pitchFamily="18" charset="0"/>
              </a:rPr>
              <a:t>circa</a:t>
            </a: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 around=approximately)</a:t>
            </a:r>
            <a:endParaRPr lang="en-US" altLang="zh-TW" sz="3200" dirty="0">
              <a:latin typeface="Times New Roman" panose="0202060305040502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2082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p:cNvSpPr/>
              <p:nvPr/>
            </p:nvSpPr>
            <p:spPr>
              <a:xfrm>
                <a:off x="119336" y="188640"/>
                <a:ext cx="12025336" cy="6524863"/>
              </a:xfrm>
              <a:prstGeom prst="rect">
                <a:avLst/>
              </a:prstGeom>
            </p:spPr>
            <p:txBody>
              <a:bodyPr wrap="square">
                <a:spAutoFit/>
              </a:bodyPr>
              <a:lstStyle/>
              <a:p>
                <a:pPr>
                  <a:lnSpc>
                    <a:spcPct val="90000"/>
                  </a:lnSpc>
                  <a:spcAft>
                    <a:spcPts val="600"/>
                  </a:spcAft>
                </a:pPr>
                <a:r>
                  <a:rPr lang="en-US" altLang="zh-TW" sz="3600" b="1" u="sng" dirty="0" smtClean="0">
                    <a:solidFill>
                      <a:srgbClr val="0000CC"/>
                    </a:solidFill>
                    <a:latin typeface="Cambria Math" panose="02040503050406030204" pitchFamily="18" charset="0"/>
                    <a:ea typeface="Cambria Math" panose="02040503050406030204" pitchFamily="18" charset="0"/>
                    <a:cs typeface="Times New Roman" panose="02020603050405020304" pitchFamily="18" charset="0"/>
                  </a:rPr>
                  <a:t>Some Latin terms</a:t>
                </a:r>
              </a:p>
              <a:p>
                <a:pPr lvl="1">
                  <a:lnSpc>
                    <a:spcPct val="90000"/>
                  </a:lnSpc>
                  <a:spcAft>
                    <a:spcPts val="600"/>
                  </a:spcAft>
                </a:pP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bona fide = with good faith; genuine</a:t>
                </a:r>
                <a:b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b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The object is proven (to be) a bona fide T </a:t>
                </a:r>
                <a:r>
                  <a:rPr lang="en-US" altLang="zh-TW" sz="2800" i="1" dirty="0" err="1"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Tauri</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star.</a:t>
                </a:r>
              </a:p>
              <a:p>
                <a:pPr lvl="1">
                  <a:lnSpc>
                    <a:spcPct val="90000"/>
                  </a:lnSpc>
                  <a:spcAft>
                    <a:spcPts val="600"/>
                  </a:spcAft>
                </a:pP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ad hoc = to this  </a:t>
                </a:r>
                <a:b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b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The data should not be taken in an ad hoc way; an ad hoc committee</a:t>
                </a:r>
              </a:p>
              <a:p>
                <a:pPr lvl="1">
                  <a:lnSpc>
                    <a:spcPct val="90000"/>
                  </a:lnSpc>
                  <a:spcAft>
                    <a:spcPts val="600"/>
                  </a:spcAft>
                </a:pP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de factor = of fact = in fact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I am her de factor adviser</a:t>
                </a: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zh-TW" sz="32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sz="32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figurehead</a:t>
                </a:r>
                <a:endParaRPr lang="en-US" altLang="zh-TW" sz="3200" dirty="0">
                  <a:latin typeface="Cambria Math" panose="02040503050406030204" pitchFamily="18" charset="0"/>
                  <a:ea typeface="Cambria Math" panose="02040503050406030204" pitchFamily="18" charset="0"/>
                  <a:cs typeface="Times New Roman" panose="02020603050405020304" pitchFamily="18" charset="0"/>
                </a:endParaRPr>
              </a:p>
              <a:p>
                <a:pPr lvl="1">
                  <a:lnSpc>
                    <a:spcPct val="90000"/>
                  </a:lnSpc>
                  <a:spcAft>
                    <a:spcPts val="600"/>
                  </a:spcAft>
                </a:pP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impromptu = spontaneous </a:t>
                </a:r>
                <a:b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b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The images were acquired impromptu with two telescopes.  </a:t>
                </a:r>
              </a:p>
              <a:p>
                <a:pPr lvl="1">
                  <a:lnSpc>
                    <a:spcPct val="90000"/>
                  </a:lnSpc>
                  <a:spcAft>
                    <a:spcPts val="600"/>
                  </a:spcAft>
                </a:pP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in absentia = in the absence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The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dissertation can be written in absentia.</a:t>
                </a:r>
              </a:p>
              <a:p>
                <a:pPr lvl="1">
                  <a:lnSpc>
                    <a:spcPct val="90000"/>
                  </a:lnSpc>
                  <a:spcAft>
                    <a:spcPts val="600"/>
                  </a:spcAft>
                </a:pPr>
                <a:r>
                  <a:rPr lang="en-US" altLang="zh-TW" sz="3200" dirty="0">
                    <a:latin typeface="Cambria Math" panose="02040503050406030204" pitchFamily="18" charset="0"/>
                    <a:ea typeface="Cambria Math" panose="02040503050406030204" pitchFamily="18" charset="0"/>
                    <a:cs typeface="Times New Roman" panose="02020603050405020304" pitchFamily="18" charset="0"/>
                  </a:rPr>
                  <a:t>in </a:t>
                </a: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camera </a:t>
                </a:r>
                <a:r>
                  <a:rPr lang="en-US" altLang="zh-TW" sz="3200" dirty="0">
                    <a:latin typeface="Cambria Math" panose="02040503050406030204" pitchFamily="18" charset="0"/>
                    <a:ea typeface="Cambria Math" panose="02040503050406030204" pitchFamily="18" charset="0"/>
                    <a:cs typeface="Times New Roman" panose="02020603050405020304" pitchFamily="18" charset="0"/>
                  </a:rPr>
                  <a:t>= in </a:t>
                </a: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chambers = in private  </a:t>
                </a:r>
                <a:b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b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Now the in-camera session of the thesis defense…</a:t>
                </a:r>
                <a:endPar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90000"/>
                  </a:lnSpc>
                  <a:spcAft>
                    <a:spcPts val="600"/>
                  </a:spcAft>
                </a:pP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per se = in itself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It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was not the result per se that was important, but the data</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90000"/>
                  </a:lnSpc>
                  <a:spcAft>
                    <a:spcPts val="600"/>
                  </a:spcAft>
                </a:pP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vice versa </a:t>
                </a:r>
                <a:r>
                  <a:rPr lang="en-US" altLang="zh-TW" sz="3200" dirty="0">
                    <a:latin typeface="Cambria Math" panose="02040503050406030204" pitchFamily="18" charset="0"/>
                    <a:ea typeface="Cambria Math" panose="02040503050406030204" pitchFamily="18" charset="0"/>
                    <a:cs typeface="Times New Roman" panose="02020603050405020304" pitchFamily="18" charset="0"/>
                  </a:rPr>
                  <a:t>= </a:t>
                </a: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the other way around=interchangeable</a:t>
                </a:r>
                <a:endParaRPr lang="en-US" altLang="zh-TW" sz="32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p:sp>
            <p:nvSpPr>
              <p:cNvPr id="2" name="矩形 1"/>
              <p:cNvSpPr>
                <a:spLocks noRot="1" noChangeAspect="1" noMove="1" noResize="1" noEditPoints="1" noAdjustHandles="1" noChangeArrowheads="1" noChangeShapeType="1" noTextEdit="1"/>
              </p:cNvSpPr>
              <p:nvPr/>
            </p:nvSpPr>
            <p:spPr>
              <a:xfrm>
                <a:off x="119336" y="188640"/>
                <a:ext cx="12025336" cy="6524863"/>
              </a:xfrm>
              <a:prstGeom prst="rect">
                <a:avLst/>
              </a:prstGeom>
              <a:blipFill>
                <a:blip r:embed="rId2"/>
                <a:stretch>
                  <a:fillRect l="-1572" t="-2336" r="-1217" b="-215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356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5360" y="116632"/>
            <a:ext cx="11377264" cy="6480720"/>
          </a:xfrm>
        </p:spPr>
        <p:txBody>
          <a:bodyPr>
            <a:noAutofit/>
          </a:bodyPr>
          <a:lstStyle/>
          <a:p>
            <a:pPr>
              <a:lnSpc>
                <a:spcPct val="90000"/>
              </a:lnSpc>
              <a:spcBef>
                <a:spcPts val="0"/>
              </a:spcBef>
              <a:spcAft>
                <a:spcPts val="1800"/>
              </a:spcAft>
              <a:buNone/>
            </a:pPr>
            <a:r>
              <a:rPr lang="en-US" altLang="zh-TW" b="1" dirty="0" smtClean="0">
                <a:latin typeface="Cambria Math" panose="02040503050406030204" pitchFamily="18" charset="0"/>
                <a:ea typeface="Cambria Math" panose="02040503050406030204" pitchFamily="18" charset="0"/>
              </a:rPr>
              <a:t>An introduction should </a:t>
            </a:r>
          </a:p>
          <a:p>
            <a:pPr>
              <a:lnSpc>
                <a:spcPct val="90000"/>
              </a:lnSpc>
              <a:spcBef>
                <a:spcPts val="0"/>
              </a:spcBef>
              <a:spcAft>
                <a:spcPts val="1800"/>
              </a:spcAft>
            </a:pPr>
            <a:r>
              <a:rPr lang="en-US" altLang="zh-TW"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be clear </a:t>
            </a:r>
            <a:r>
              <a:rPr lang="en-US" altLang="zh-TW" dirty="0">
                <a:latin typeface="Cambria Math" panose="02040503050406030204" pitchFamily="18" charset="0"/>
                <a:ea typeface="Cambria Math" panose="02040503050406030204" pitchFamily="18" charset="0"/>
              </a:rPr>
              <a:t>of the objectives/motivations, and of what is new in the paper.</a:t>
            </a:r>
          </a:p>
          <a:p>
            <a:pPr>
              <a:lnSpc>
                <a:spcPct val="90000"/>
              </a:lnSpc>
              <a:spcBef>
                <a:spcPts val="0"/>
              </a:spcBef>
              <a:spcAft>
                <a:spcPts val="1800"/>
              </a:spcAft>
            </a:pPr>
            <a:r>
              <a:rPr lang="en-US" altLang="zh-TW"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answer key qu</a:t>
            </a:r>
            <a:r>
              <a:rPr lang="en-US" altLang="zh-TW" b="1"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estions</a:t>
            </a:r>
            <a:r>
              <a:rPr lang="en-US" altLang="zh-TW" dirty="0">
                <a:latin typeface="Cambria Math" panose="02040503050406030204" pitchFamily="18" charset="0"/>
                <a:ea typeface="Cambria Math" panose="02040503050406030204" pitchFamily="18" charset="0"/>
              </a:rPr>
              <a:t>.  Identify </a:t>
            </a:r>
            <a:r>
              <a:rPr lang="en-US" altLang="zh-TW" u="sng" dirty="0">
                <a:latin typeface="Cambria Math" panose="02040503050406030204" pitchFamily="18" charset="0"/>
                <a:ea typeface="Cambria Math" panose="02040503050406030204" pitchFamily="18" charset="0"/>
              </a:rPr>
              <a:t>the</a:t>
            </a:r>
            <a:r>
              <a:rPr lang="en-US" altLang="zh-TW" dirty="0">
                <a:latin typeface="Cambria Math" panose="02040503050406030204" pitchFamily="18" charset="0"/>
                <a:ea typeface="Cambria Math" panose="02040503050406030204" pitchFamily="18" charset="0"/>
              </a:rPr>
              <a:t> question that your title and abstract are supposed to answer.  If you cannot phrase your contribution in a question form, you are not ready to write the paper.   State the question as </a:t>
            </a:r>
            <a:r>
              <a:rPr lang="en-US" altLang="zh-TW" sz="3600" dirty="0">
                <a:latin typeface="Cambria Math" panose="02040503050406030204" pitchFamily="18" charset="0"/>
                <a:ea typeface="Cambria Math" panose="02040503050406030204" pitchFamily="18" charset="0"/>
              </a:rPr>
              <a:t>soon</a:t>
            </a:r>
            <a:r>
              <a:rPr lang="en-US" altLang="zh-TW" dirty="0">
                <a:latin typeface="Cambria Math" panose="02040503050406030204" pitchFamily="18" charset="0"/>
                <a:ea typeface="Cambria Math" panose="02040503050406030204" pitchFamily="18" charset="0"/>
              </a:rPr>
              <a:t> as possible in your introduction.  Why now?  Why this?  Why this way?  Why should the reader care?  The readers rely on you to answer these questions.</a:t>
            </a:r>
          </a:p>
          <a:p>
            <a:pPr>
              <a:lnSpc>
                <a:spcPct val="90000"/>
              </a:lnSpc>
              <a:spcBef>
                <a:spcPts val="0"/>
              </a:spcBef>
              <a:spcAft>
                <a:spcPts val="1800"/>
              </a:spcAft>
            </a:pPr>
            <a:r>
              <a:rPr lang="en-US" altLang="zh-TW"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set the foundation of your credi</a:t>
            </a:r>
            <a:r>
              <a:rPr lang="en-US" altLang="zh-TW" b="1"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bility</a:t>
            </a:r>
            <a:r>
              <a:rPr lang="en-US" altLang="zh-TW" dirty="0">
                <a:latin typeface="Cambria Math" panose="02040503050406030204" pitchFamily="18" charset="0"/>
                <a:ea typeface="Cambria Math" panose="02040503050406030204" pitchFamily="18" charset="0"/>
              </a:rPr>
              <a:t>.  One should present both sides of an issue, i.e., “intellectual honesty”.  What are the limitations of your work?</a:t>
            </a:r>
          </a:p>
          <a:p>
            <a:pPr>
              <a:lnSpc>
                <a:spcPct val="90000"/>
              </a:lnSpc>
              <a:spcBef>
                <a:spcPts val="0"/>
              </a:spcBef>
              <a:spcAft>
                <a:spcPts val="1800"/>
              </a:spcAft>
            </a:pPr>
            <a:endParaRPr lang="en-US" altLang="zh-TW" dirty="0">
              <a:latin typeface="Cambria Math" panose="02040503050406030204" pitchFamily="18" charset="0"/>
              <a:ea typeface="Cambria Math" panose="02040503050406030204" pitchFamily="18" charset="0"/>
            </a:endParaRPr>
          </a:p>
          <a:p>
            <a:pPr>
              <a:lnSpc>
                <a:spcPct val="90000"/>
              </a:lnSpc>
              <a:spcBef>
                <a:spcPts val="0"/>
              </a:spcBef>
              <a:spcAft>
                <a:spcPts val="1800"/>
              </a:spcAft>
            </a:pPr>
            <a:endParaRPr lang="zh-TW" altLang="en-US" dirty="0">
              <a:latin typeface="Cambria Math" panose="020405030504060302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135560" y="1268760"/>
            <a:ext cx="7560840" cy="923330"/>
          </a:xfrm>
          <a:prstGeom prst="rect">
            <a:avLst/>
          </a:prstGeom>
          <a:noFill/>
        </p:spPr>
        <p:txBody>
          <a:bodyPr wrap="square" rtlCol="0">
            <a:spAutoFit/>
          </a:bodyPr>
          <a:lstStyle/>
          <a:p>
            <a:pPr algn="ctr"/>
            <a:r>
              <a:rPr lang="en-US" altLang="zh-TW" sz="5400" b="1" dirty="0" smtClean="0">
                <a:solidFill>
                  <a:srgbClr val="0000CC"/>
                </a:solidFill>
                <a:latin typeface="Times New Roman" panose="02020603050405020304" pitchFamily="18" charset="0"/>
                <a:cs typeface="Times New Roman" panose="02020603050405020304" pitchFamily="18" charset="0"/>
              </a:rPr>
              <a:t>Sentence connections</a:t>
            </a:r>
          </a:p>
        </p:txBody>
      </p:sp>
      <p:sp>
        <p:nvSpPr>
          <p:cNvPr id="4" name="矩形 3"/>
          <p:cNvSpPr/>
          <p:nvPr/>
        </p:nvSpPr>
        <p:spPr>
          <a:xfrm>
            <a:off x="6384032" y="4869160"/>
            <a:ext cx="4006225" cy="646331"/>
          </a:xfrm>
          <a:prstGeom prst="rect">
            <a:avLst/>
          </a:prstGeom>
        </p:spPr>
        <p:txBody>
          <a:bodyPr wrap="none">
            <a:spAutoFit/>
          </a:bodyPr>
          <a:lstStyle/>
          <a:p>
            <a:pPr lvl="0" algn="r"/>
            <a:r>
              <a:rPr lang="en-US" altLang="zh-TW" sz="3600" dirty="0" err="1">
                <a:solidFill>
                  <a:prstClr val="black"/>
                </a:solidFill>
                <a:latin typeface="Times New Roman" panose="02020603050405020304" pitchFamily="18" charset="0"/>
                <a:cs typeface="Times New Roman" panose="02020603050405020304" pitchFamily="18" charset="0"/>
              </a:rPr>
              <a:t>Glasman</a:t>
            </a:r>
            <a:r>
              <a:rPr lang="en-US" altLang="zh-TW" sz="3600" dirty="0">
                <a:solidFill>
                  <a:prstClr val="black"/>
                </a:solidFill>
                <a:latin typeface="Times New Roman" panose="02020603050405020304" pitchFamily="18" charset="0"/>
                <a:cs typeface="Times New Roman" panose="02020603050405020304" pitchFamily="18" charset="0"/>
              </a:rPr>
              <a:t>-Deal </a:t>
            </a:r>
            <a:r>
              <a:rPr lang="en-US" altLang="zh-TW" sz="3600" dirty="0" smtClean="0">
                <a:solidFill>
                  <a:prstClr val="black"/>
                </a:solidFill>
                <a:latin typeface="Times New Roman" panose="02020603050405020304" pitchFamily="18" charset="0"/>
                <a:cs typeface="Times New Roman" panose="02020603050405020304" pitchFamily="18" charset="0"/>
              </a:rPr>
              <a:t>1.2.2 </a:t>
            </a:r>
            <a:endParaRPr lang="zh-TW" alt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46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63352" y="260648"/>
            <a:ext cx="11449272" cy="6192688"/>
          </a:xfrm>
        </p:spPr>
        <p:txBody>
          <a:bodyPr>
            <a:noAutofit/>
          </a:bodyPr>
          <a:lstStyle/>
          <a:p>
            <a:pPr lvl="0">
              <a:lnSpc>
                <a:spcPct val="90000"/>
              </a:lnSpc>
              <a:spcBef>
                <a:spcPts val="0"/>
              </a:spcBef>
              <a:spcAft>
                <a:spcPts val="1800"/>
              </a:spcAft>
              <a:buNone/>
            </a:pPr>
            <a:r>
              <a:rPr lang="en-US" altLang="zh-TW" b="1" dirty="0">
                <a:solidFill>
                  <a:prstClr val="black"/>
                </a:solidFill>
                <a:latin typeface="Cambria Math" panose="02040503050406030204" pitchFamily="18" charset="0"/>
                <a:ea typeface="Cambria Math" panose="02040503050406030204" pitchFamily="18" charset="0"/>
              </a:rPr>
              <a:t>An introduction should </a:t>
            </a:r>
          </a:p>
          <a:p>
            <a:pPr>
              <a:lnSpc>
                <a:spcPct val="90000"/>
              </a:lnSpc>
              <a:spcBef>
                <a:spcPts val="0"/>
              </a:spcBef>
              <a:spcAft>
                <a:spcPts val="1800"/>
              </a:spcAft>
            </a:pPr>
            <a:r>
              <a:rPr lang="en-US" altLang="zh-TW"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justify your choice of method </a:t>
            </a:r>
            <a:r>
              <a:rPr lang="en-US" altLang="zh-TW" b="1"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dirty="0" smtClean="0">
                <a:latin typeface="Cambria Math" panose="02040503050406030204" pitchFamily="18" charset="0"/>
                <a:ea typeface="Cambria Math" panose="02040503050406030204" pitchFamily="18" charset="0"/>
              </a:rPr>
              <a:t>in </a:t>
            </a:r>
            <a:r>
              <a:rPr lang="en-US" altLang="zh-TW" dirty="0">
                <a:latin typeface="Cambria Math" panose="02040503050406030204" pitchFamily="18" charset="0"/>
                <a:ea typeface="Cambria Math" panose="02040503050406030204" pitchFamily="18" charset="0"/>
              </a:rPr>
              <a:t>the introduction to strengthen the credibility.</a:t>
            </a:r>
          </a:p>
          <a:p>
            <a:pPr lvl="1">
              <a:lnSpc>
                <a:spcPct val="90000"/>
              </a:lnSpc>
              <a:spcBef>
                <a:spcPts val="0"/>
              </a:spcBef>
              <a:spcAft>
                <a:spcPts val="1800"/>
              </a:spcAft>
              <a:buNone/>
            </a:pPr>
            <a:r>
              <a:rPr lang="en-US" altLang="zh-TW" i="1" dirty="0">
                <a:latin typeface="Cambria Math" panose="02040503050406030204" pitchFamily="18" charset="0"/>
                <a:ea typeface="Cambria Math" panose="02040503050406030204" pitchFamily="18" charset="0"/>
              </a:rPr>
              <a:t>    </a:t>
            </a:r>
            <a:r>
              <a:rPr lang="en-US" altLang="zh-TW"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Our classification algorithm does not make any assumption on the resolution of the images, nor does it make any assumption on the shape of a galaxy.</a:t>
            </a:r>
          </a:p>
          <a:p>
            <a:pPr>
              <a:lnSpc>
                <a:spcPct val="90000"/>
              </a:lnSpc>
              <a:spcBef>
                <a:spcPts val="0"/>
              </a:spcBef>
              <a:spcAft>
                <a:spcPts val="1800"/>
              </a:spcAft>
            </a:pPr>
            <a:r>
              <a:rPr lang="en-US" altLang="zh-TW"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give your own definition</a:t>
            </a:r>
            <a:r>
              <a:rPr lang="en-US" altLang="zh-TW" dirty="0">
                <a:latin typeface="Cambria Math" panose="02040503050406030204" pitchFamily="18" charset="0"/>
                <a:ea typeface="Cambria Math" panose="02040503050406030204" pitchFamily="18" charset="0"/>
              </a:rPr>
              <a:t>; frame your own scope of </a:t>
            </a:r>
            <a:r>
              <a:rPr lang="en-US" altLang="zh-TW" dirty="0" smtClean="0">
                <a:latin typeface="Cambria Math" panose="02040503050406030204" pitchFamily="18" charset="0"/>
                <a:ea typeface="Cambria Math" panose="02040503050406030204" pitchFamily="18" charset="0"/>
              </a:rPr>
              <a:t>your </a:t>
            </a:r>
            <a:r>
              <a:rPr lang="en-US" altLang="zh-TW" dirty="0">
                <a:latin typeface="Cambria Math" panose="02040503050406030204" pitchFamily="18" charset="0"/>
                <a:ea typeface="Cambria Math" panose="02040503050406030204" pitchFamily="18" charset="0"/>
              </a:rPr>
              <a:t>contribution.</a:t>
            </a:r>
          </a:p>
          <a:p>
            <a:pPr lvl="1">
              <a:lnSpc>
                <a:spcPct val="90000"/>
              </a:lnSpc>
              <a:spcBef>
                <a:spcPts val="0"/>
              </a:spcBef>
              <a:spcAft>
                <a:spcPts val="1800"/>
              </a:spcAft>
              <a:buNone/>
            </a:pPr>
            <a:r>
              <a:rPr lang="en-US" altLang="zh-TW" i="1"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zh-TW"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An effective classification scheme should have the following desirable </a:t>
            </a:r>
            <a:r>
              <a:rPr lang="en-US" altLang="zh-TW"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br>
              <a:rPr lang="en-US" altLang="zh-TW"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features …</a:t>
            </a:r>
            <a:endParaRPr lang="en-US" altLang="zh-TW"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5360" y="260648"/>
            <a:ext cx="11233248" cy="6336704"/>
          </a:xfrm>
        </p:spPr>
        <p:txBody>
          <a:bodyPr>
            <a:noAutofit/>
          </a:bodyPr>
          <a:lstStyle/>
          <a:p>
            <a:pPr marL="0" lvl="0" indent="0">
              <a:lnSpc>
                <a:spcPct val="90000"/>
              </a:lnSpc>
              <a:spcBef>
                <a:spcPts val="0"/>
              </a:spcBef>
              <a:spcAft>
                <a:spcPts val="1800"/>
              </a:spcAft>
              <a:buNone/>
            </a:pPr>
            <a:r>
              <a:rPr lang="en-US" altLang="zh-TW" b="1" dirty="0">
                <a:solidFill>
                  <a:prstClr val="black"/>
                </a:solidFill>
                <a:latin typeface="Cambria Math" panose="02040503050406030204" pitchFamily="18" charset="0"/>
                <a:ea typeface="Cambria Math" panose="02040503050406030204" pitchFamily="18" charset="0"/>
              </a:rPr>
              <a:t>An introduction should </a:t>
            </a:r>
          </a:p>
          <a:p>
            <a:pPr>
              <a:lnSpc>
                <a:spcPct val="90000"/>
              </a:lnSpc>
              <a:spcBef>
                <a:spcPts val="0"/>
              </a:spcBef>
              <a:spcAft>
                <a:spcPts val="1800"/>
              </a:spcAft>
            </a:pPr>
            <a:r>
              <a:rPr lang="en-US" altLang="zh-TW" b="1"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be </a:t>
            </a:r>
            <a:r>
              <a:rPr lang="en-US" altLang="zh-TW"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active and personal</a:t>
            </a:r>
            <a:r>
              <a:rPr lang="en-US" altLang="zh-TW" dirty="0">
                <a:latin typeface="Cambria Math" panose="02040503050406030204" pitchFamily="18" charset="0"/>
                <a:ea typeface="Cambria Math" panose="02040503050406030204" pitchFamily="18" charset="0"/>
              </a:rPr>
              <a:t>.  You want to tell a story, your story, not a report.  Use “we” or “our”.  </a:t>
            </a:r>
          </a:p>
          <a:p>
            <a:pPr lvl="1">
              <a:lnSpc>
                <a:spcPct val="90000"/>
              </a:lnSpc>
              <a:spcBef>
                <a:spcPts val="0"/>
              </a:spcBef>
              <a:spcAft>
                <a:spcPts val="1800"/>
              </a:spcAft>
              <a:buNone/>
            </a:pPr>
            <a:r>
              <a:rPr lang="en-US" altLang="zh-TW" i="1" dirty="0">
                <a:solidFill>
                  <a:prstClr val="black"/>
                </a:solidFill>
                <a:latin typeface="Cambria Math" panose="02040503050406030204" pitchFamily="18" charset="0"/>
                <a:ea typeface="Cambria Math" panose="02040503050406030204" pitchFamily="18" charset="0"/>
              </a:rPr>
              <a:t>    </a:t>
            </a:r>
            <a:r>
              <a:rPr lang="en-US" altLang="zh-TW"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We were curious to see whether we could resolve the discrepancy between these models by using </a:t>
            </a:r>
            <a:r>
              <a:rPr lang="en-US" altLang="zh-TW"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the latest observations</a:t>
            </a:r>
            <a:r>
              <a:rPr lang="en-US" altLang="zh-TW" i="1"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a:t>
            </a:r>
          </a:p>
          <a:p>
            <a:pPr lvl="1">
              <a:lnSpc>
                <a:spcPct val="90000"/>
              </a:lnSpc>
              <a:spcBef>
                <a:spcPts val="0"/>
              </a:spcBef>
              <a:spcAft>
                <a:spcPts val="1800"/>
              </a:spcAft>
              <a:buNone/>
            </a:pPr>
            <a:r>
              <a:rPr lang="en-US" altLang="zh-TW" sz="3200" dirty="0">
                <a:solidFill>
                  <a:prstClr val="black"/>
                </a:solidFill>
                <a:latin typeface="Cambria Math" panose="02040503050406030204" pitchFamily="18" charset="0"/>
                <a:ea typeface="Cambria Math" panose="02040503050406030204" pitchFamily="18" charset="0"/>
              </a:rPr>
              <a:t>Passive voice is acceptable in the rest of your paper.  But in introduction, use </a:t>
            </a:r>
            <a:r>
              <a:rPr lang="en-US" altLang="zh-TW" sz="3200" dirty="0">
                <a:solidFill>
                  <a:srgbClr val="FF0000"/>
                </a:solidFill>
                <a:latin typeface="Cambria Math" panose="02040503050406030204" pitchFamily="18" charset="0"/>
                <a:ea typeface="Cambria Math" panose="02040503050406030204" pitchFamily="18" charset="0"/>
              </a:rPr>
              <a:t>active</a:t>
            </a:r>
            <a:r>
              <a:rPr lang="en-US" altLang="zh-TW" sz="3200" dirty="0">
                <a:solidFill>
                  <a:prstClr val="black"/>
                </a:solidFill>
                <a:latin typeface="Cambria Math" panose="02040503050406030204" pitchFamily="18" charset="0"/>
                <a:ea typeface="Cambria Math" panose="02040503050406030204" pitchFamily="18" charset="0"/>
              </a:rPr>
              <a:t> voice</a:t>
            </a:r>
            <a:r>
              <a:rPr lang="en-US" altLang="zh-TW" sz="3200" dirty="0" smtClean="0">
                <a:solidFill>
                  <a:prstClr val="black"/>
                </a:solidFill>
                <a:latin typeface="Cambria Math" panose="02040503050406030204" pitchFamily="18" charset="0"/>
                <a:ea typeface="Cambria Math" panose="02040503050406030204" pitchFamily="18" charset="0"/>
              </a:rPr>
              <a:t>.</a:t>
            </a:r>
          </a:p>
          <a:p>
            <a:pPr lvl="1">
              <a:lnSpc>
                <a:spcPct val="90000"/>
              </a:lnSpc>
              <a:spcBef>
                <a:spcPts val="0"/>
              </a:spcBef>
              <a:spcAft>
                <a:spcPts val="1800"/>
              </a:spcAft>
              <a:buNone/>
            </a:pPr>
            <a:r>
              <a:rPr lang="en-US" altLang="zh-TW" sz="3200" dirty="0" smtClean="0">
                <a:latin typeface="Cambria Math" panose="02040503050406030204" pitchFamily="18" charset="0"/>
                <a:ea typeface="Cambria Math" panose="02040503050406030204" pitchFamily="18" charset="0"/>
              </a:rPr>
              <a:t>OK to use a </a:t>
            </a:r>
            <a:r>
              <a:rPr lang="en-US" altLang="zh-TW" sz="3200" u="sng" dirty="0" smtClean="0">
                <a:latin typeface="Cambria Math" panose="02040503050406030204" pitchFamily="18" charset="0"/>
                <a:ea typeface="Cambria Math" panose="02040503050406030204" pitchFamily="18" charset="0"/>
              </a:rPr>
              <a:t>dummy subject</a:t>
            </a:r>
            <a:r>
              <a:rPr lang="en-US" altLang="zh-TW" sz="3200" dirty="0" smtClean="0">
                <a:latin typeface="Cambria Math" panose="02040503050406030204" pitchFamily="18" charset="0"/>
                <a:ea typeface="Cambria Math" panose="02040503050406030204" pitchFamily="18" charset="0"/>
              </a:rPr>
              <a:t>.</a:t>
            </a:r>
          </a:p>
          <a:p>
            <a:pPr lvl="1">
              <a:lnSpc>
                <a:spcPct val="90000"/>
              </a:lnSpc>
              <a:spcBef>
                <a:spcPts val="0"/>
              </a:spcBef>
              <a:spcAft>
                <a:spcPts val="1800"/>
              </a:spcAft>
              <a:buNone/>
            </a:pPr>
            <a:r>
              <a:rPr lang="en-US" altLang="zh-TW" sz="3600" dirty="0" smtClean="0">
                <a:latin typeface="Cambria Math" panose="02040503050406030204" pitchFamily="18" charset="0"/>
                <a:ea typeface="Cambria Math" panose="02040503050406030204" pitchFamily="18" charset="0"/>
              </a:rPr>
              <a:t>   </a:t>
            </a:r>
            <a:r>
              <a:rPr lang="en-US" altLang="zh-TW"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This paper presents a set of criteria to select membership of a star cluster against field stars. </a:t>
            </a:r>
            <a:br>
              <a:rPr lang="en-US" altLang="zh-TW"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r>
            <a:br>
              <a:rPr lang="en-US" altLang="zh-TW"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Our results testify that …</a:t>
            </a:r>
            <a:endParaRPr lang="en-US" altLang="zh-TW" dirty="0" smtClean="0">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90000"/>
              </a:lnSpc>
              <a:spcBef>
                <a:spcPts val="0"/>
              </a:spcBef>
              <a:spcAft>
                <a:spcPts val="1800"/>
              </a:spcAft>
              <a:buNone/>
            </a:pPr>
            <a:endParaRPr lang="en-US" altLang="zh-TW" sz="36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243850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335360" y="332656"/>
            <a:ext cx="11521280" cy="6192688"/>
          </a:xfrm>
          <a:prstGeom prst="rect">
            <a:avLst/>
          </a:prstGeom>
        </p:spPr>
        <p:txBody>
          <a:bodyPr>
            <a:noAutofit/>
          </a:bodyPr>
          <a:lstStyle/>
          <a:p>
            <a:pPr marL="342900" indent="-342900">
              <a:lnSpc>
                <a:spcPct val="90000"/>
              </a:lnSpc>
              <a:spcAft>
                <a:spcPts val="1800"/>
              </a:spcAft>
            </a:pPr>
            <a:r>
              <a:rPr lang="en-US" altLang="zh-TW" sz="3200" b="1" dirty="0">
                <a:solidFill>
                  <a:prstClr val="black"/>
                </a:solidFill>
                <a:latin typeface="Cambria Math" panose="02040503050406030204" pitchFamily="18" charset="0"/>
                <a:ea typeface="Cambria Math" panose="02040503050406030204" pitchFamily="18" charset="0"/>
              </a:rPr>
              <a:t>An introduction should </a:t>
            </a:r>
          </a:p>
          <a:p>
            <a:pPr marL="342900" indent="-342900">
              <a:lnSpc>
                <a:spcPct val="90000"/>
              </a:lnSpc>
              <a:spcAft>
                <a:spcPts val="1800"/>
              </a:spcAft>
              <a:buFont typeface="Arial" pitchFamily="34" charset="0"/>
              <a:buChar char="•"/>
              <a:defRPr/>
            </a:pPr>
            <a:r>
              <a:rPr lang="en-US" altLang="zh-TW" sz="3200"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be</a:t>
            </a:r>
            <a:r>
              <a:rPr lang="en-US" altLang="zh-TW" sz="32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3200"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engaging and motivating</a:t>
            </a:r>
            <a:r>
              <a:rPr lang="en-US" altLang="zh-TW" sz="3200" dirty="0">
                <a:latin typeface="Cambria Math" panose="02040503050406030204" pitchFamily="18" charset="0"/>
                <a:ea typeface="Cambria Math" panose="02040503050406030204" pitchFamily="18" charset="0"/>
              </a:rPr>
              <a:t>.   The readers should want to read further.  They should appreciate you as a writer, not just as a scientist.</a:t>
            </a:r>
          </a:p>
          <a:p>
            <a:pPr marL="800100" lvl="1" indent="-342900">
              <a:lnSpc>
                <a:spcPct val="90000"/>
              </a:lnSpc>
              <a:spcAft>
                <a:spcPts val="1800"/>
              </a:spcAft>
            </a:pPr>
            <a:r>
              <a:rPr lang="en-US" altLang="zh-TW" sz="3200" dirty="0">
                <a:latin typeface="Cambria Math" panose="02040503050406030204" pitchFamily="18" charset="0"/>
                <a:ea typeface="Cambria Math" panose="02040503050406030204" pitchFamily="18" charset="0"/>
              </a:rPr>
              <a:t>   “</a:t>
            </a:r>
            <a:r>
              <a:rPr lang="en-US" altLang="zh-TW" sz="2800" i="1" dirty="0">
                <a:latin typeface="Cambria Math" panose="02040503050406030204" pitchFamily="18" charset="0"/>
                <a:ea typeface="Cambria Math" panose="02040503050406030204" pitchFamily="18" charset="0"/>
              </a:rPr>
              <a:t>I do not usually read introductions.  Most of what’s in there is repeated verbatim elsewhere in the paper anyway.  They are a water of time.  </a:t>
            </a:r>
            <a:r>
              <a:rPr lang="en-US" altLang="zh-TW" sz="2800" i="1" u="sng" dirty="0">
                <a:latin typeface="Cambria Math" panose="02040503050406030204" pitchFamily="18" charset="0"/>
                <a:ea typeface="Cambria Math" panose="02040503050406030204" pitchFamily="18" charset="0"/>
              </a:rPr>
              <a:t>They always say the same thing</a:t>
            </a:r>
            <a:r>
              <a:rPr lang="en-US" altLang="zh-TW" sz="2800" i="1" dirty="0">
                <a:latin typeface="Cambria Math" panose="02040503050406030204" pitchFamily="18" charset="0"/>
                <a:ea typeface="Cambria Math" panose="02040503050406030204" pitchFamily="18" charset="0"/>
              </a:rPr>
              <a:t>: the problem is important, everybody else but the author is doing it wrong, and they usually end up with a </a:t>
            </a:r>
            <a:r>
              <a:rPr lang="en-US" altLang="zh-TW" sz="2800" i="1" u="sng" dirty="0">
                <a:latin typeface="Cambria Math" panose="02040503050406030204" pitchFamily="18" charset="0"/>
                <a:ea typeface="Cambria Math" panose="02040503050406030204" pitchFamily="18" charset="0"/>
              </a:rPr>
              <a:t>boring</a:t>
            </a:r>
            <a:r>
              <a:rPr lang="en-US" altLang="zh-TW" sz="2800" i="1" dirty="0">
                <a:latin typeface="Cambria Math" panose="02040503050406030204" pitchFamily="18" charset="0"/>
                <a:ea typeface="Cambria Math" panose="02040503050406030204" pitchFamily="18" charset="0"/>
              </a:rPr>
              <a:t> table of contents.  So, I skip them</a:t>
            </a:r>
            <a:r>
              <a:rPr lang="en-US" altLang="zh-TW" sz="3200" dirty="0">
                <a:latin typeface="Cambria Math" panose="02040503050406030204" pitchFamily="18" charset="0"/>
                <a:ea typeface="Cambria Math" panose="02040503050406030204" pitchFamily="18" charset="0"/>
              </a:rPr>
              <a:t>.”       </a:t>
            </a:r>
          </a:p>
          <a:p>
            <a:pPr marL="800100" lvl="1" indent="-342900">
              <a:lnSpc>
                <a:spcPct val="90000"/>
              </a:lnSpc>
              <a:spcAft>
                <a:spcPts val="1800"/>
              </a:spcAft>
            </a:pPr>
            <a:r>
              <a:rPr lang="en-US" altLang="zh-TW" sz="3200" dirty="0">
                <a:latin typeface="Cambria Math" panose="02040503050406030204" pitchFamily="18" charset="0"/>
                <a:ea typeface="Cambria Math" panose="02040503050406030204" pitchFamily="18" charset="0"/>
              </a:rPr>
              <a:t>                            </a:t>
            </a:r>
            <a:r>
              <a:rPr lang="en-US" altLang="zh-TW" sz="2800" dirty="0">
                <a:latin typeface="Cambria Math" panose="02040503050406030204" pitchFamily="18" charset="0"/>
                <a:ea typeface="Cambria Math" panose="02040503050406030204" pitchFamily="18" charset="0"/>
              </a:rPr>
              <a:t>--- quoted from “Kumar” in Lebrun’s book</a:t>
            </a:r>
            <a:endParaRPr lang="en-US" altLang="zh-TW" sz="3200" dirty="0">
              <a:latin typeface="Cambria Math" panose="02040503050406030204" pitchFamily="18" charset="0"/>
              <a:ea typeface="Cambria Math" panose="02040503050406030204" pitchFamily="18" charset="0"/>
            </a:endParaRPr>
          </a:p>
          <a:p>
            <a:pPr marL="285750" indent="-285750">
              <a:lnSpc>
                <a:spcPct val="90000"/>
              </a:lnSpc>
              <a:spcAft>
                <a:spcPts val="1800"/>
              </a:spcAft>
            </a:pPr>
            <a:r>
              <a:rPr lang="en-US" altLang="zh-TW" sz="3200" dirty="0">
                <a:latin typeface="Cambria Math" panose="02040503050406030204" pitchFamily="18" charset="0"/>
                <a:ea typeface="Cambria Math" panose="02040503050406030204" pitchFamily="18" charset="0"/>
              </a:rPr>
              <a:t>   </a:t>
            </a:r>
            <a:endParaRPr lang="en-US" altLang="zh-TW" sz="3600" dirty="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6784" y="260648"/>
            <a:ext cx="10729192" cy="2308324"/>
          </a:xfrm>
          <a:prstGeom prst="rect">
            <a:avLst/>
          </a:prstGeom>
        </p:spPr>
        <p:txBody>
          <a:bodyPr wrap="square">
            <a:spAutoFit/>
          </a:bodyPr>
          <a:lstStyle/>
          <a:p>
            <a:pPr marL="285750" lvl="0" indent="-285750">
              <a:lnSpc>
                <a:spcPct val="90000"/>
              </a:lnSpc>
              <a:spcAft>
                <a:spcPts val="1800"/>
              </a:spcAft>
            </a:pPr>
            <a:r>
              <a:rPr lang="en-US" altLang="zh-TW" sz="3200" dirty="0">
                <a:solidFill>
                  <a:prstClr val="black"/>
                </a:solidFill>
                <a:latin typeface="Cambria Math" panose="02040503050406030204" pitchFamily="18" charset="0"/>
                <a:ea typeface="Cambria Math" panose="02040503050406030204" pitchFamily="18" charset="0"/>
              </a:rPr>
              <a:t>Lebrun thinks some introductions are repetitive because they are written after the work is done, so the fun and excitement are gone!  Write the introduction early, with the tantalizing hypothesis, supportive preliminary data, and fruitful methods.</a:t>
            </a:r>
            <a:endParaRPr lang="en-US" altLang="zh-TW" sz="3600" dirty="0">
              <a:solidFill>
                <a:prstClr val="black"/>
              </a:solidFill>
              <a:latin typeface="Cambria Math" panose="02040503050406030204" pitchFamily="18" charset="0"/>
              <a:ea typeface="Cambria Math" panose="02040503050406030204" pitchFamily="18" charset="0"/>
            </a:endParaRPr>
          </a:p>
        </p:txBody>
      </p:sp>
      <p:sp>
        <p:nvSpPr>
          <p:cNvPr id="4" name="矩形 3"/>
          <p:cNvSpPr/>
          <p:nvPr/>
        </p:nvSpPr>
        <p:spPr>
          <a:xfrm>
            <a:off x="545704" y="2924944"/>
            <a:ext cx="10945216" cy="3533275"/>
          </a:xfrm>
          <a:prstGeom prst="rect">
            <a:avLst/>
          </a:prstGeom>
        </p:spPr>
        <p:txBody>
          <a:bodyPr wrap="square">
            <a:spAutoFit/>
          </a:bodyPr>
          <a:lstStyle/>
          <a:p>
            <a:pPr marL="342900" indent="-342900">
              <a:lnSpc>
                <a:spcPct val="90000"/>
              </a:lnSpc>
              <a:spcAft>
                <a:spcPts val="1200"/>
              </a:spcAft>
            </a:pPr>
            <a:r>
              <a:rPr lang="en-US" altLang="zh-TW" sz="3200" b="1" dirty="0">
                <a:solidFill>
                  <a:prstClr val="black"/>
                </a:solidFill>
                <a:latin typeface="Cambria Math" panose="02040503050406030204" pitchFamily="18" charset="0"/>
                <a:ea typeface="Cambria Math" panose="02040503050406030204" pitchFamily="18" charset="0"/>
              </a:rPr>
              <a:t>An introduction should </a:t>
            </a:r>
          </a:p>
          <a:p>
            <a:pPr marL="342900" indent="-342900">
              <a:lnSpc>
                <a:spcPct val="90000"/>
              </a:lnSpc>
              <a:spcAft>
                <a:spcPts val="1200"/>
              </a:spcAft>
              <a:buFont typeface="Arial" pitchFamily="34" charset="0"/>
              <a:buChar char="•"/>
              <a:defRPr/>
            </a:pPr>
            <a:r>
              <a:rPr lang="en-US" altLang="zh-TW" sz="3200"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avoid a vacuous false start</a:t>
            </a:r>
          </a:p>
          <a:p>
            <a:pPr marL="800100" lvl="1" indent="-342900">
              <a:lnSpc>
                <a:spcPct val="90000"/>
              </a:lnSpc>
              <a:spcAft>
                <a:spcPts val="1200"/>
              </a:spcAft>
            </a:pPr>
            <a:r>
              <a:rPr lang="en-US" altLang="zh-TW" sz="2800" i="1" dirty="0">
                <a:solidFill>
                  <a:srgbClr val="0000CC"/>
                </a:solidFill>
                <a:latin typeface="Cambria Math" panose="02040503050406030204" pitchFamily="18" charset="0"/>
                <a:ea typeface="Cambria Math" panose="02040503050406030204" pitchFamily="18" charset="0"/>
              </a:rPr>
              <a:t>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In the era of all-sky surveys, we are confronted with large  </a:t>
            </a:r>
            <a:b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amounts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of data …</a:t>
            </a:r>
          </a:p>
          <a:p>
            <a:pPr marL="800100" lvl="1" indent="-342900">
              <a:lnSpc>
                <a:spcPct val="90000"/>
              </a:lnSpc>
              <a:spcAft>
                <a:spcPts val="1200"/>
              </a:spcAft>
            </a:pP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Significant progress in detector technology in general, and </a:t>
            </a:r>
            <a:b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data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analysis in particular, often prompts to enable …</a:t>
            </a:r>
          </a:p>
          <a:p>
            <a:pPr marL="800100" lvl="1" indent="-342900">
              <a:lnSpc>
                <a:spcPct val="90000"/>
              </a:lnSpc>
              <a:spcAft>
                <a:spcPts val="1200"/>
              </a:spcAft>
            </a:pP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TW" sz="2800" b="1"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Reader OS</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 Is there anything I do not know already?</a:t>
            </a:r>
          </a:p>
        </p:txBody>
      </p:sp>
      <p:sp>
        <p:nvSpPr>
          <p:cNvPr id="5" name="文字方塊 4"/>
          <p:cNvSpPr txBox="1"/>
          <p:nvPr/>
        </p:nvSpPr>
        <p:spPr>
          <a:xfrm>
            <a:off x="6168008" y="2276872"/>
            <a:ext cx="5754960" cy="1569660"/>
          </a:xfrm>
          <a:prstGeom prst="rect">
            <a:avLst/>
          </a:prstGeom>
          <a:noFill/>
          <a:ln>
            <a:solidFill>
              <a:schemeClr val="accent6">
                <a:lumMod val="75000"/>
              </a:schemeClr>
            </a:solidFill>
          </a:ln>
        </p:spPr>
        <p:txBody>
          <a:bodyPr wrap="square" rtlCol="0">
            <a:spAutoFit/>
          </a:bodyPr>
          <a:lstStyle/>
          <a:p>
            <a:r>
              <a:rPr lang="en-US" altLang="zh-TW" sz="3200" dirty="0" smtClean="0">
                <a:latin typeface="Comic Sans MS" panose="030F0702030302020204" pitchFamily="66" charset="0"/>
              </a:rPr>
              <a:t>Specify the importance of something, rather than just saying that “it is important.” </a:t>
            </a:r>
            <a:endParaRPr lang="zh-TW" altLang="en-US" sz="3200" dirty="0">
              <a:latin typeface="Comic Sans MS" panose="030F0702030302020204" pitchFamily="66" charset="0"/>
            </a:endParaRPr>
          </a:p>
        </p:txBody>
      </p:sp>
    </p:spTree>
    <p:extLst>
      <p:ext uri="{BB962C8B-B14F-4D97-AF65-F5344CB8AC3E}">
        <p14:creationId xmlns:p14="http://schemas.microsoft.com/office/powerpoint/2010/main" val="3835330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479376" y="548680"/>
            <a:ext cx="10657184" cy="6120680"/>
          </a:xfrm>
          <a:prstGeom prst="rect">
            <a:avLst/>
          </a:prstGeom>
        </p:spPr>
        <p:txBody>
          <a:bodyPr>
            <a:noAutofit/>
          </a:bodyPr>
          <a:lstStyle/>
          <a:p>
            <a:pPr>
              <a:lnSpc>
                <a:spcPct val="90000"/>
              </a:lnSpc>
              <a:spcAft>
                <a:spcPts val="1200"/>
              </a:spcAft>
            </a:pPr>
            <a:r>
              <a:rPr lang="en-US" altLang="zh-TW" sz="3200" b="1" dirty="0">
                <a:solidFill>
                  <a:prstClr val="black"/>
                </a:solidFill>
                <a:latin typeface="Cambria Math" panose="02040503050406030204" pitchFamily="18" charset="0"/>
                <a:ea typeface="Cambria Math" panose="02040503050406030204" pitchFamily="18" charset="0"/>
              </a:rPr>
              <a:t>An introduction should </a:t>
            </a:r>
          </a:p>
          <a:p>
            <a:pPr marL="342900" indent="-342900">
              <a:lnSpc>
                <a:spcPct val="90000"/>
              </a:lnSpc>
              <a:spcAft>
                <a:spcPts val="1200"/>
              </a:spcAft>
              <a:buFont typeface="Arial" pitchFamily="34" charset="0"/>
              <a:buChar char="•"/>
            </a:pPr>
            <a:r>
              <a:rPr lang="en-US" altLang="zh-TW" sz="3200" b="1"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avoid </a:t>
            </a:r>
            <a:r>
              <a:rPr lang="en-US" altLang="zh-TW" sz="3200"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 considerable false start</a:t>
            </a:r>
          </a:p>
          <a:p>
            <a:pPr marL="800100" lvl="1" indent="-342900">
              <a:lnSpc>
                <a:spcPct val="90000"/>
              </a:lnSpc>
              <a:spcAft>
                <a:spcPts val="1200"/>
              </a:spcAft>
            </a:pPr>
            <a:r>
              <a:rPr lang="en-US" altLang="zh-TW" sz="2800" i="1"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There has been a surge, in recent times, toward the increasing </a:t>
            </a:r>
            <a:b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use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of …</a:t>
            </a:r>
          </a:p>
          <a:p>
            <a:pPr marL="800100" lvl="1" indent="-342900">
              <a:lnSpc>
                <a:spcPct val="90000"/>
              </a:lnSpc>
              <a:spcAft>
                <a:spcPts val="1200"/>
              </a:spcAft>
            </a:pP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There has been considerable interest in recent years in this </a:t>
            </a:r>
            <a:b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technology</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and, as trends indicate, it is expected to show </a:t>
            </a:r>
            <a:b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continuing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growth over the next decade …</a:t>
            </a:r>
          </a:p>
          <a:p>
            <a:pPr marL="800100" lvl="1" indent="-342900">
              <a:lnSpc>
                <a:spcPct val="90000"/>
              </a:lnSpc>
              <a:spcAft>
                <a:spcPts val="1200"/>
              </a:spcAft>
            </a:pP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TW" sz="2800" b="1"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Reader OS</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 Should I be excited by the sheer popularity of the </a:t>
            </a:r>
            <a:b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problem (not the solution)?</a:t>
            </a:r>
          </a:p>
          <a:p>
            <a:pPr marL="342900" indent="-342900">
              <a:lnSpc>
                <a:spcPct val="90000"/>
              </a:lnSpc>
              <a:spcAft>
                <a:spcPts val="1200"/>
              </a:spcAft>
              <a:buFont typeface="Arial" pitchFamily="34" charset="0"/>
              <a:buChar char="•"/>
            </a:pPr>
            <a:r>
              <a:rPr lang="en-US" altLang="zh-TW" sz="3200" b="1" i="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avoid a dead table-of-contents </a:t>
            </a:r>
            <a:r>
              <a:rPr lang="en-US" altLang="zh-TW" sz="3200" b="1"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ending</a:t>
            </a:r>
            <a:br>
              <a:rPr lang="en-US" altLang="zh-TW" sz="3200" b="1"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3200" b="1"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
            </a:r>
            <a:br>
              <a:rPr lang="en-US" altLang="zh-TW" sz="3200" b="1" i="1" dirty="0"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3200" dirty="0" smtClean="0">
                <a:latin typeface="Cambria Math" panose="02040503050406030204" pitchFamily="18" charset="0"/>
                <a:ea typeface="Cambria Math" panose="02040503050406030204" pitchFamily="18" charset="0"/>
                <a:cs typeface="Times New Roman" panose="02020603050405020304" pitchFamily="18" charset="0"/>
              </a:rPr>
              <a:t>S</a:t>
            </a:r>
            <a:r>
              <a:rPr lang="en-US" altLang="zh-TW" sz="3200" dirty="0" smtClean="0">
                <a:latin typeface="Cambria Math" panose="02040503050406030204" pitchFamily="18" charset="0"/>
                <a:ea typeface="Cambria Math" panose="02040503050406030204" pitchFamily="18" charset="0"/>
              </a:rPr>
              <a:t>ay more; “connect the dots”</a:t>
            </a:r>
            <a:endParaRPr lang="en-US" altLang="zh-TW" sz="3200" dirty="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63352" y="332657"/>
            <a:ext cx="11737304" cy="6336703"/>
          </a:xfrm>
        </p:spPr>
        <p:txBody>
          <a:bodyPr>
            <a:noAutofit/>
          </a:bodyPr>
          <a:lstStyle/>
          <a:p>
            <a:pPr>
              <a:lnSpc>
                <a:spcPct val="90000"/>
              </a:lnSpc>
              <a:spcBef>
                <a:spcPts val="0"/>
              </a:spcBef>
              <a:spcAft>
                <a:spcPts val="1800"/>
              </a:spcAft>
            </a:pPr>
            <a:r>
              <a:rPr lang="en-US" altLang="zh-TW" dirty="0">
                <a:latin typeface="Cambria Math" panose="02040503050406030204" pitchFamily="18" charset="0"/>
                <a:ea typeface="Cambria Math" panose="02040503050406030204" pitchFamily="18" charset="0"/>
              </a:rPr>
              <a:t>Do not cut and paste sentences from various parts of your paper into the introduction.  </a:t>
            </a:r>
          </a:p>
          <a:p>
            <a:pPr marL="514350" indent="-457200">
              <a:lnSpc>
                <a:spcPct val="90000"/>
              </a:lnSpc>
              <a:spcBef>
                <a:spcPts val="0"/>
              </a:spcBef>
              <a:spcAft>
                <a:spcPts val="1800"/>
              </a:spcAft>
            </a:pPr>
            <a:r>
              <a:rPr lang="en-US" altLang="zh-TW" dirty="0" smtClean="0">
                <a:solidFill>
                  <a:prstClr val="black"/>
                </a:solidFill>
                <a:latin typeface="Cambria Math" panose="02040503050406030204" pitchFamily="18" charset="0"/>
                <a:ea typeface="Cambria Math" panose="02040503050406030204" pitchFamily="18" charset="0"/>
              </a:rPr>
              <a:t>The </a:t>
            </a:r>
            <a:r>
              <a:rPr lang="en-US" altLang="zh-TW" dirty="0">
                <a:solidFill>
                  <a:prstClr val="black"/>
                </a:solidFill>
                <a:latin typeface="Cambria Math" panose="02040503050406030204" pitchFamily="18" charset="0"/>
                <a:ea typeface="Cambria Math" panose="02040503050406030204" pitchFamily="18" charset="0"/>
              </a:rPr>
              <a:t>abstract is more precise than the introduction for key numerical results.  The abstract is factual and </a:t>
            </a:r>
            <a:r>
              <a:rPr lang="en-US" altLang="zh-TW" dirty="0" smtClean="0">
                <a:solidFill>
                  <a:prstClr val="black"/>
                </a:solidFill>
                <a:latin typeface="Cambria Math" panose="02040503050406030204" pitchFamily="18" charset="0"/>
                <a:ea typeface="Cambria Math" panose="02040503050406030204" pitchFamily="18" charset="0"/>
              </a:rPr>
              <a:t>can be passive </a:t>
            </a:r>
            <a:r>
              <a:rPr lang="en-US" altLang="zh-TW" sz="2800" i="1" dirty="0">
                <a:solidFill>
                  <a:prstClr val="black"/>
                </a:solidFill>
                <a:latin typeface="Cambria Math" panose="02040503050406030204" pitchFamily="18" charset="0"/>
                <a:ea typeface="Cambria Math" panose="02040503050406030204" pitchFamily="18" charset="0"/>
              </a:rPr>
              <a:t>“These results demonstrate …”</a:t>
            </a:r>
            <a:r>
              <a:rPr lang="en-US" altLang="zh-TW" dirty="0">
                <a:solidFill>
                  <a:prstClr val="black"/>
                </a:solidFill>
                <a:latin typeface="Cambria Math" panose="02040503050406030204" pitchFamily="18" charset="0"/>
                <a:ea typeface="Cambria Math" panose="02040503050406030204" pitchFamily="18" charset="0"/>
              </a:rPr>
              <a:t>; the introduction is personal and active </a:t>
            </a:r>
            <a:r>
              <a:rPr lang="en-US" altLang="zh-TW" sz="2800" i="1" dirty="0">
                <a:solidFill>
                  <a:prstClr val="black"/>
                </a:solidFill>
                <a:latin typeface="Cambria Math" panose="02040503050406030204" pitchFamily="18" charset="0"/>
                <a:ea typeface="Cambria Math" panose="02040503050406030204" pitchFamily="18" charset="0"/>
              </a:rPr>
              <a:t>“We demonstrate </a:t>
            </a:r>
            <a:r>
              <a:rPr lang="en-US" altLang="zh-TW" sz="2800" i="1" dirty="0" smtClean="0">
                <a:solidFill>
                  <a:prstClr val="black"/>
                </a:solidFill>
                <a:latin typeface="Cambria Math" panose="02040503050406030204" pitchFamily="18" charset="0"/>
                <a:ea typeface="Cambria Math" panose="02040503050406030204" pitchFamily="18" charset="0"/>
              </a:rPr>
              <a:t>…”.</a:t>
            </a:r>
          </a:p>
          <a:p>
            <a:pPr marL="800100" lvl="1" indent="-342900">
              <a:lnSpc>
                <a:spcPct val="90000"/>
              </a:lnSpc>
              <a:spcBef>
                <a:spcPts val="0"/>
              </a:spcBef>
              <a:spcAft>
                <a:spcPts val="1800"/>
              </a:spcAft>
              <a:buNone/>
            </a:pPr>
            <a:r>
              <a:rPr lang="en-US" altLang="zh-TW" i="1" u="sng"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Abstract</a:t>
            </a:r>
            <a:r>
              <a:rPr lang="en-US" altLang="zh-TW"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 The HBLRs and non-HBLRs identified in this data set had significantly different [NII]/Fe ratios, in accord with analysis of other AGN samples.  These results demonstrate the emission to originate from different regions …</a:t>
            </a:r>
          </a:p>
          <a:p>
            <a:pPr marL="800100" lvl="1" indent="-342900">
              <a:lnSpc>
                <a:spcPct val="90000"/>
              </a:lnSpc>
              <a:spcBef>
                <a:spcPts val="0"/>
              </a:spcBef>
              <a:spcAft>
                <a:spcPts val="1800"/>
              </a:spcAft>
              <a:buNone/>
            </a:pPr>
            <a:r>
              <a:rPr lang="en-US" altLang="zh-TW" i="1" u="sng"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Introduction</a:t>
            </a:r>
            <a:r>
              <a:rPr lang="en-US" altLang="zh-TW"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 We demonstrate that the emission of HBLRs and non-HBLRs comes from different parts of the ….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528" y="299270"/>
            <a:ext cx="8229600" cy="922114"/>
          </a:xfrm>
        </p:spPr>
        <p:txBody>
          <a:bodyPr/>
          <a:lstStyle/>
          <a:p>
            <a:r>
              <a:rPr lang="en-US" altLang="zh-TW" b="1" dirty="0" smtClean="0">
                <a:solidFill>
                  <a:srgbClr val="C00000"/>
                </a:solidFill>
                <a:latin typeface="Times New Roman" panose="02020603050405020304" pitchFamily="18" charset="0"/>
                <a:cs typeface="Times New Roman" panose="02020603050405020304" pitchFamily="18" charset="0"/>
              </a:rPr>
              <a:t>Popular Traps</a:t>
            </a:r>
            <a:endParaRPr lang="zh-TW" altLang="en-US" b="1" dirty="0">
              <a:solidFill>
                <a:srgbClr val="C00000"/>
              </a:solidFill>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551384" y="1338784"/>
            <a:ext cx="8229600" cy="604664"/>
          </a:xfrm>
        </p:spPr>
        <p:txBody>
          <a:bodyPr>
            <a:noAutofit/>
          </a:bodyPr>
          <a:lstStyle/>
          <a:p>
            <a:pPr>
              <a:buFont typeface="Wingdings" pitchFamily="2" charset="2"/>
              <a:buChar char="p"/>
            </a:pPr>
            <a:r>
              <a:rPr lang="en-US" altLang="zh-TW" sz="3600" b="1" dirty="0" smtClean="0">
                <a:solidFill>
                  <a:srgbClr val="0000CC"/>
                </a:solidFill>
                <a:latin typeface="Cambria Math" panose="02040503050406030204" pitchFamily="18" charset="0"/>
                <a:ea typeface="Cambria Math" panose="02040503050406030204" pitchFamily="18" charset="0"/>
              </a:rPr>
              <a:t>The Trap of the Story Plot</a:t>
            </a:r>
            <a:endParaRPr lang="zh-TW" altLang="en-US" sz="3600" b="1" dirty="0">
              <a:solidFill>
                <a:srgbClr val="0000CC"/>
              </a:solidFill>
              <a:latin typeface="Cambria Math" panose="02040503050406030204" pitchFamily="18" charset="0"/>
            </a:endParaRPr>
          </a:p>
        </p:txBody>
      </p:sp>
      <p:sp>
        <p:nvSpPr>
          <p:cNvPr id="4" name="文字方塊 3"/>
          <p:cNvSpPr txBox="1"/>
          <p:nvPr/>
        </p:nvSpPr>
        <p:spPr>
          <a:xfrm>
            <a:off x="695400" y="2060848"/>
            <a:ext cx="10657184" cy="2308324"/>
          </a:xfrm>
          <a:prstGeom prst="rect">
            <a:avLst/>
          </a:prstGeom>
          <a:noFill/>
        </p:spPr>
        <p:txBody>
          <a:bodyPr wrap="square" rtlCol="0">
            <a:spAutoFit/>
          </a:bodyPr>
          <a:lstStyle/>
          <a:p>
            <a:pPr algn="r"/>
            <a:r>
              <a:rPr lang="en-US" altLang="zh-TW" sz="3200" dirty="0"/>
              <a:t>A story (from Lebrun)</a:t>
            </a:r>
          </a:p>
          <a:p>
            <a:r>
              <a:rPr lang="en-US" altLang="zh-TW" sz="2800" i="1" dirty="0"/>
              <a:t>I’m so excited about telling you this great story.  My father is on the front lawn cleaning the lawn mower.  My sister is in the back kitchen making a cake.  My mom has gone shopping, and I am playing my </a:t>
            </a:r>
            <a:r>
              <a:rPr lang="en-US" altLang="zh-TW" sz="2800" i="1" dirty="0" smtClean="0"/>
              <a:t>guitar </a:t>
            </a:r>
            <a:r>
              <a:rPr lang="en-US" altLang="zh-TW" sz="2800" i="1" dirty="0"/>
              <a:t>in my bedroom.</a:t>
            </a:r>
          </a:p>
        </p:txBody>
      </p:sp>
      <p:sp>
        <p:nvSpPr>
          <p:cNvPr id="6" name="內容版面配置區 2"/>
          <p:cNvSpPr txBox="1">
            <a:spLocks/>
          </p:cNvSpPr>
          <p:nvPr/>
        </p:nvSpPr>
        <p:spPr>
          <a:xfrm>
            <a:off x="551384" y="4725144"/>
            <a:ext cx="11161240"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a:latin typeface="Cambria Math" panose="02040503050406030204" pitchFamily="18" charset="0"/>
                <a:ea typeface="Cambria Math" panose="02040503050406030204" pitchFamily="18" charset="0"/>
              </a:rPr>
              <a:t>Your readers are left ice cold.  There is no plot, no relationship or connection between the elements of the story.  </a:t>
            </a:r>
          </a:p>
          <a:p>
            <a:r>
              <a:rPr lang="en-US" altLang="zh-TW" dirty="0">
                <a:latin typeface="Cambria Math" panose="02040503050406030204" pitchFamily="18" charset="0"/>
                <a:ea typeface="Cambria Math" panose="02040503050406030204" pitchFamily="18" charset="0"/>
              </a:rPr>
              <a:t>Identify your story plot in the introduction.</a:t>
            </a:r>
            <a:endParaRPr lang="zh-TW" altLang="en-US" dirty="0">
              <a:latin typeface="Cambria Math" panose="020405030504060302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95400" y="692696"/>
            <a:ext cx="10369152" cy="5324535"/>
          </a:xfrm>
          <a:prstGeom prst="rect">
            <a:avLst/>
          </a:prstGeom>
          <a:noFill/>
        </p:spPr>
        <p:txBody>
          <a:bodyPr wrap="square" rtlCol="0">
            <a:spAutoFit/>
          </a:bodyPr>
          <a:lstStyle/>
          <a:p>
            <a:pPr algn="r"/>
            <a:r>
              <a:rPr lang="en-US" altLang="zh-TW" sz="3200" dirty="0"/>
              <a:t>A better story --- with a thread </a:t>
            </a:r>
          </a:p>
          <a:p>
            <a:r>
              <a:rPr lang="en-US" altLang="zh-TW" sz="2800" i="1" dirty="0"/>
              <a:t>I’m so excited.  I am going to tell you a great story.  My father is on the front lawn cleaning the lawn mower.  Do you know what this means?  Trouble!  He hates it.  He wants everyone to help bring him this or that in order to feel less miserable.  Whenever that happens, we all run away, not because we refuse to help him, but because he wants us to stand there and watch idly while he works.  So, my sister is taking refuge in the back kitchen and is plunging her hand in flour to slowly making a cake.  My mom has suddenly discovered that she is missing something, and has rushed out to shop, saying she would be gone for an hour or so.  As for me, I am in my bedroom playing </a:t>
            </a:r>
            <a:r>
              <a:rPr lang="en-US" altLang="zh-TW" sz="2800" i="1" dirty="0" smtClean="0"/>
              <a:t>the electric guitar </a:t>
            </a:r>
            <a:r>
              <a:rPr lang="en-US" altLang="zh-TW" sz="2800" i="1" dirty="0"/>
              <a:t>with my amplifier at maximum volume.</a:t>
            </a:r>
          </a:p>
        </p:txBody>
      </p:sp>
    </p:spTree>
    <p:extLst>
      <p:ext uri="{BB962C8B-B14F-4D97-AF65-F5344CB8AC3E}">
        <p14:creationId xmlns:p14="http://schemas.microsoft.com/office/powerpoint/2010/main" val="1098584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91344" y="260648"/>
            <a:ext cx="11665296" cy="6352508"/>
          </a:xfrm>
          <a:prstGeom prst="rect">
            <a:avLst/>
          </a:prstGeom>
          <a:noFill/>
        </p:spPr>
        <p:txBody>
          <a:bodyPr wrap="square" rtlCol="0">
            <a:spAutoFit/>
          </a:bodyPr>
          <a:lstStyle/>
          <a:p>
            <a:pPr algn="r">
              <a:lnSpc>
                <a:spcPct val="90000"/>
              </a:lnSpc>
            </a:pPr>
            <a:r>
              <a:rPr lang="en-US" altLang="zh-TW" sz="3200" dirty="0"/>
              <a:t>A terrible story   </a:t>
            </a:r>
          </a:p>
          <a:p>
            <a:pPr>
              <a:lnSpc>
                <a:spcPct val="90000"/>
              </a:lnSpc>
            </a:pPr>
            <a:r>
              <a:rPr lang="en-US" altLang="zh-TW" sz="2800" i="1" dirty="0"/>
              <a:t>I’m so excited.  I am going to tell you my second best story.  A red Ferrari would take me to Vladimir </a:t>
            </a:r>
            <a:r>
              <a:rPr lang="en-US" altLang="zh-TW" sz="2800" i="1" dirty="0" err="1"/>
              <a:t>Toldoff’s</a:t>
            </a:r>
            <a:r>
              <a:rPr lang="en-US" altLang="zh-TW" sz="2800" i="1" dirty="0"/>
              <a:t> house in 5 hours.  It is fast.  </a:t>
            </a:r>
            <a:r>
              <a:rPr lang="en-US" altLang="zh-TW" sz="2800" b="1" i="1" dirty="0">
                <a:solidFill>
                  <a:srgbClr val="0000CC"/>
                </a:solidFill>
              </a:rPr>
              <a:t>However</a:t>
            </a:r>
            <a:r>
              <a:rPr lang="en-US" altLang="zh-TW" sz="2800" i="1" dirty="0"/>
              <a:t>, it is very expensive.  A red bicycle is much less expensive and is quite convenient for short trips.  So, if Vladimir </a:t>
            </a:r>
            <a:r>
              <a:rPr lang="en-US" altLang="zh-TW" sz="2800" i="1" dirty="0" err="1"/>
              <a:t>Toldoff</a:t>
            </a:r>
            <a:r>
              <a:rPr lang="en-US" altLang="zh-TW" sz="2800" i="1" dirty="0"/>
              <a:t> came to live near my house, it would be quite cost effective.  </a:t>
            </a:r>
            <a:r>
              <a:rPr lang="en-US" altLang="zh-TW" sz="2800" b="1" i="1" dirty="0">
                <a:solidFill>
                  <a:srgbClr val="0000CC"/>
                </a:solidFill>
              </a:rPr>
              <a:t>However</a:t>
            </a:r>
            <a:r>
              <a:rPr lang="en-US" altLang="zh-TW" sz="2800" i="1" dirty="0"/>
              <a:t>, a bicycle that does not have a mudguard requires a bicycle clip so as not to dirty trousers.  Since red athletic shoes do not require a bicycle clip, they are a better solution than a bicycle to travel short distances.  </a:t>
            </a:r>
            <a:r>
              <a:rPr lang="en-US" altLang="zh-TW" sz="2800" b="1" i="1" dirty="0">
                <a:solidFill>
                  <a:srgbClr val="0000CC"/>
                </a:solidFill>
              </a:rPr>
              <a:t>However</a:t>
            </a:r>
            <a:r>
              <a:rPr lang="en-US" altLang="zh-TW" sz="2800" i="1" dirty="0"/>
              <a:t>, their color is easily degraded by adverse weather conditions, particularly in the muddy rainy season.  </a:t>
            </a:r>
            <a:r>
              <a:rPr lang="en-US" altLang="zh-TW" sz="2800" b="1" i="1" dirty="0">
                <a:solidFill>
                  <a:srgbClr val="0000CC"/>
                </a:solidFill>
              </a:rPr>
              <a:t>On the other hand</a:t>
            </a:r>
            <a:r>
              <a:rPr lang="en-US" altLang="zh-TW" sz="2800" i="1" dirty="0"/>
              <a:t>, brownish open plastic sandals do not have any of the previous problems: they are cheap, convenient, require no bicycle clip, and do not show mud stains.  </a:t>
            </a:r>
            <a:r>
              <a:rPr lang="en-US" altLang="zh-TW" sz="2800" b="1" i="1" dirty="0">
                <a:solidFill>
                  <a:srgbClr val="0000CC"/>
                </a:solidFill>
              </a:rPr>
              <a:t>Furthermore</a:t>
            </a:r>
            <a:r>
              <a:rPr lang="en-US" altLang="zh-TW" sz="2800" i="1" dirty="0"/>
              <a:t>, they are easy to clean, and are fast to put on.  </a:t>
            </a:r>
            <a:r>
              <a:rPr lang="en-US" altLang="zh-TW" sz="2800" b="1" i="1" dirty="0">
                <a:solidFill>
                  <a:srgbClr val="0000CC"/>
                </a:solidFill>
              </a:rPr>
              <a:t>However</a:t>
            </a:r>
            <a:r>
              <a:rPr lang="en-US" altLang="zh-TW" sz="2800" i="1" dirty="0"/>
              <a:t>, contrary to the Ferrari, they reflect poorly on the status of their owners.  Therefore, I am working on a framework to integrate self-awareness into the means of transportation, and will validate it through the popular Sims 2 simulation package.</a:t>
            </a:r>
          </a:p>
        </p:txBody>
      </p:sp>
    </p:spTree>
    <p:extLst>
      <p:ext uri="{BB962C8B-B14F-4D97-AF65-F5344CB8AC3E}">
        <p14:creationId xmlns:p14="http://schemas.microsoft.com/office/powerpoint/2010/main" val="1684164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335360" y="260648"/>
            <a:ext cx="11161240" cy="64807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altLang="zh-TW" dirty="0">
                <a:latin typeface="Cambria Math" panose="02040503050406030204" pitchFamily="18" charset="0"/>
                <a:ea typeface="Cambria Math" panose="02040503050406030204" pitchFamily="18" charset="0"/>
              </a:rPr>
              <a:t>The disconnect plot and however plot are frequently found because they are convenient:</a:t>
            </a:r>
          </a:p>
          <a:p>
            <a:pPr>
              <a:spcBef>
                <a:spcPts val="1200"/>
              </a:spcBef>
            </a:pPr>
            <a:r>
              <a:rPr lang="en-US" altLang="zh-TW" dirty="0">
                <a:latin typeface="Cambria Math" panose="02040503050406030204" pitchFamily="18" charset="0"/>
                <a:ea typeface="Cambria Math" panose="02040503050406030204" pitchFamily="18" charset="0"/>
              </a:rPr>
              <a:t>They allow a list of loosely related references to be easily assembled.</a:t>
            </a:r>
          </a:p>
          <a:p>
            <a:pPr>
              <a:spcBef>
                <a:spcPts val="1200"/>
              </a:spcBef>
            </a:pPr>
            <a:r>
              <a:rPr lang="en-US" altLang="zh-TW" dirty="0">
                <a:latin typeface="Cambria Math" panose="02040503050406030204" pitchFamily="18" charset="0"/>
                <a:ea typeface="Cambria Math" panose="02040503050406030204" pitchFamily="18" charset="0"/>
              </a:rPr>
              <a:t>The shallow analysis of related works is fast because it does not require extensive reading of other people’s works (abstracts or even titles are enough in most cases)</a:t>
            </a:r>
          </a:p>
          <a:p>
            <a:pPr marL="0" indent="0">
              <a:spcBef>
                <a:spcPts val="1200"/>
              </a:spcBef>
              <a:buNone/>
            </a:pPr>
            <a:r>
              <a:rPr lang="en-US" altLang="zh-TW" dirty="0">
                <a:latin typeface="Cambria Math" panose="02040503050406030204" pitchFamily="18" charset="0"/>
                <a:ea typeface="Cambria Math" panose="02040503050406030204" pitchFamily="18" charset="0"/>
              </a:rPr>
              <a:t>Usually a plot that works well in movies is also useful in scientific writing.   It is all right if you show the readers how the story ends before it even starts.  The readers have a full picture, so they can place your contribution in it.  They know your limitations and expect that you will deal with them.</a:t>
            </a:r>
            <a:endParaRPr lang="zh-TW" altLang="en-US" dirty="0">
              <a:latin typeface="Cambria Math" panose="02040503050406030204" pitchFamily="18" charset="0"/>
            </a:endParaRPr>
          </a:p>
        </p:txBody>
      </p:sp>
    </p:spTree>
    <p:extLst>
      <p:ext uri="{BB962C8B-B14F-4D97-AF65-F5344CB8AC3E}">
        <p14:creationId xmlns:p14="http://schemas.microsoft.com/office/powerpoint/2010/main" val="3301040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3392" y="548680"/>
            <a:ext cx="11161240" cy="5383012"/>
          </a:xfrm>
          <a:prstGeom prst="rect">
            <a:avLst/>
          </a:prstGeom>
        </p:spPr>
        <p:txBody>
          <a:bodyPr wrap="square">
            <a:spAutoFit/>
          </a:bodyPr>
          <a:lstStyle/>
          <a:p>
            <a:pPr lvl="0">
              <a:lnSpc>
                <a:spcPct val="90000"/>
              </a:lnSpc>
              <a:spcAft>
                <a:spcPts val="1800"/>
              </a:spcAft>
            </a:pPr>
            <a:r>
              <a:rPr lang="en-US" altLang="zh-TW" sz="3200" dirty="0">
                <a:solidFill>
                  <a:prstClr val="black"/>
                </a:solidFill>
                <a:latin typeface="Cambria Math" panose="02040503050406030204" pitchFamily="18" charset="0"/>
                <a:ea typeface="Cambria Math" panose="02040503050406030204" pitchFamily="18" charset="0"/>
              </a:rPr>
              <a:t>Mind the gap between sentences </a:t>
            </a:r>
            <a:br>
              <a:rPr lang="en-US" altLang="zh-TW" sz="3200" dirty="0">
                <a:solidFill>
                  <a:prstClr val="black"/>
                </a:solidFill>
                <a:latin typeface="Cambria Math" panose="02040503050406030204" pitchFamily="18" charset="0"/>
                <a:ea typeface="Cambria Math" panose="02040503050406030204" pitchFamily="18" charset="0"/>
              </a:rPr>
            </a:br>
            <a:r>
              <a:rPr lang="en-US" altLang="zh-TW" sz="3200" dirty="0">
                <a:solidFill>
                  <a:prstClr val="black"/>
                </a:solidFill>
                <a:latin typeface="Cambria Math" panose="02040503050406030204" pitchFamily="18" charset="0"/>
                <a:ea typeface="Cambria Math" panose="02040503050406030204" pitchFamily="18" charset="0"/>
              </a:rPr>
              <a:t/>
            </a:r>
            <a:br>
              <a:rPr lang="en-US" altLang="zh-TW" sz="3200" dirty="0">
                <a:solidFill>
                  <a:prstClr val="black"/>
                </a:solidFill>
                <a:latin typeface="Cambria Math" panose="02040503050406030204" pitchFamily="18" charset="0"/>
                <a:ea typeface="Cambria Math" panose="02040503050406030204" pitchFamily="18" charset="0"/>
              </a:rPr>
            </a:br>
            <a:r>
              <a:rPr lang="en-US" altLang="zh-TW" sz="3200" dirty="0">
                <a:solidFill>
                  <a:prstClr val="black"/>
                </a:solidFill>
                <a:latin typeface="Cambria Math" panose="02040503050406030204" pitchFamily="18" charset="0"/>
                <a:ea typeface="Cambria Math" panose="02040503050406030204" pitchFamily="18" charset="0"/>
              </a:rPr>
              <a:t>- </a:t>
            </a:r>
            <a:r>
              <a:rPr lang="zh-TW" altLang="en-US" sz="3200" dirty="0">
                <a:solidFill>
                  <a:prstClr val="black"/>
                </a:solidFill>
                <a:latin typeface="Cambria Math" panose="02040503050406030204" pitchFamily="18" charset="0"/>
                <a:ea typeface="Cambria Math" panose="02040503050406030204" pitchFamily="18" charset="0"/>
              </a:rPr>
              <a:t> </a:t>
            </a:r>
            <a:r>
              <a:rPr lang="en-US" altLang="zh-TW" sz="3200" dirty="0">
                <a:solidFill>
                  <a:prstClr val="black"/>
                </a:solidFill>
                <a:latin typeface="Cambria Math" panose="02040503050406030204" pitchFamily="18" charset="0"/>
                <a:ea typeface="Cambria Math" panose="02040503050406030204" pitchFamily="18" charset="0"/>
              </a:rPr>
              <a:t>Using an overlapping statement</a:t>
            </a:r>
          </a:p>
          <a:p>
            <a:pPr lvl="1">
              <a:lnSpc>
                <a:spcPct val="90000"/>
              </a:lnSpc>
              <a:spcAft>
                <a:spcPts val="1800"/>
              </a:spcAft>
            </a:pPr>
            <a:r>
              <a:rPr lang="en-US" altLang="zh-TW" sz="2800" i="1" dirty="0">
                <a:solidFill>
                  <a:prstClr val="black"/>
                </a:solidFill>
                <a:latin typeface="Cambria Math" panose="02040503050406030204" pitchFamily="18" charset="0"/>
                <a:ea typeface="Cambria Math" panose="02040503050406030204" pitchFamily="18" charset="0"/>
              </a:rPr>
              <a:t>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One way to ascertain stellar youth is detection of </a:t>
            </a:r>
            <a:b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the lithium absorption line.  </a:t>
            </a:r>
            <a:r>
              <a:rPr lang="en-US" altLang="zh-TW" sz="2800" i="1" u="sng"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As a result</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p>
          <a:p>
            <a:pPr lvl="0">
              <a:lnSpc>
                <a:spcPct val="90000"/>
              </a:lnSpc>
              <a:spcAft>
                <a:spcPts val="1800"/>
              </a:spcAft>
            </a:pPr>
            <a:r>
              <a:rPr lang="en-US" altLang="zh-TW" sz="2800" dirty="0">
                <a:solidFill>
                  <a:prstClr val="black"/>
                </a:solidFill>
                <a:latin typeface="Cambria Math" panose="02040503050406030204" pitchFamily="18" charset="0"/>
                <a:ea typeface="Cambria Math" panose="02040503050406030204" pitchFamily="18" charset="0"/>
              </a:rPr>
              <a:t>-  </a:t>
            </a:r>
            <a:r>
              <a:rPr lang="en-US" altLang="zh-TW" sz="3200" dirty="0">
                <a:solidFill>
                  <a:prstClr val="black"/>
                </a:solidFill>
                <a:latin typeface="Cambria Math" panose="02040503050406030204" pitchFamily="18" charset="0"/>
                <a:ea typeface="Cambria Math" panose="02040503050406030204" pitchFamily="18" charset="0"/>
              </a:rPr>
              <a:t>Using a pronoun (it, then) or a pro-form </a:t>
            </a:r>
            <a:br>
              <a:rPr lang="en-US" altLang="zh-TW" sz="3200" dirty="0">
                <a:solidFill>
                  <a:prstClr val="black"/>
                </a:solidFill>
                <a:latin typeface="Cambria Math" panose="02040503050406030204" pitchFamily="18" charset="0"/>
                <a:ea typeface="Cambria Math" panose="02040503050406030204" pitchFamily="18" charset="0"/>
              </a:rPr>
            </a:br>
            <a:r>
              <a:rPr lang="en-US" altLang="zh-TW" sz="3200" dirty="0">
                <a:solidFill>
                  <a:prstClr val="black"/>
                </a:solidFill>
                <a:latin typeface="Cambria Math" panose="02040503050406030204" pitchFamily="18" charset="0"/>
                <a:ea typeface="Cambria Math" panose="02040503050406030204" pitchFamily="18" charset="0"/>
              </a:rPr>
              <a:t>      (this method, these data) </a:t>
            </a:r>
          </a:p>
          <a:p>
            <a:pPr lvl="1">
              <a:lnSpc>
                <a:spcPct val="90000"/>
              </a:lnSpc>
              <a:spcAft>
                <a:spcPts val="1800"/>
              </a:spcAft>
            </a:pPr>
            <a:r>
              <a:rPr lang="en-US" altLang="zh-TW" sz="3200" dirty="0">
                <a:solidFill>
                  <a:prstClr val="black"/>
                </a:solidFill>
                <a:latin typeface="Cambria Math" panose="02040503050406030204" pitchFamily="18" charset="0"/>
              </a:rPr>
              <a:t>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One of the criteria for stellar membership in a star cluster is, </a:t>
            </a:r>
            <a:b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in addition to aggregating in space volume, grouping in </a:t>
            </a:r>
            <a:b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kinematics.  </a:t>
            </a:r>
            <a:r>
              <a:rPr lang="en-US" altLang="zh-TW" sz="2800" i="1" u="sng"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The combination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of proper motion plus distance, </a:t>
            </a:r>
            <a:b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i.e., the tangential velocity, therefore renders …</a:t>
            </a:r>
          </a:p>
        </p:txBody>
      </p:sp>
    </p:spTree>
    <p:extLst>
      <p:ext uri="{BB962C8B-B14F-4D97-AF65-F5344CB8AC3E}">
        <p14:creationId xmlns:p14="http://schemas.microsoft.com/office/powerpoint/2010/main" val="1102984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txBox="1">
            <a:spLocks/>
          </p:cNvSpPr>
          <p:nvPr/>
        </p:nvSpPr>
        <p:spPr>
          <a:xfrm>
            <a:off x="335360" y="188640"/>
            <a:ext cx="8229600" cy="720080"/>
          </a:xfrm>
          <a:prstGeom prst="rect">
            <a:avLst/>
          </a:prstGeom>
        </p:spPr>
        <p:txBody>
          <a:bodyPr/>
          <a:lstStyle/>
          <a:p>
            <a:pPr marL="457200" indent="-457200">
              <a:spcBef>
                <a:spcPct val="20000"/>
              </a:spcBef>
              <a:buFont typeface="Wingdings" pitchFamily="2" charset="2"/>
              <a:buChar char="p"/>
              <a:defRPr/>
            </a:pPr>
            <a:r>
              <a:rPr lang="en-US" altLang="zh-TW" sz="3600" b="1" dirty="0">
                <a:solidFill>
                  <a:srgbClr val="0000CC"/>
                </a:solidFill>
                <a:latin typeface="Cambria Math" panose="02040503050406030204" pitchFamily="18" charset="0"/>
                <a:ea typeface="Cambria Math" panose="02040503050406030204" pitchFamily="18" charset="0"/>
              </a:rPr>
              <a:t>The Trap of Plagiarism</a:t>
            </a:r>
            <a:endParaRPr lang="zh-TW" altLang="en-US" sz="3600" b="1" dirty="0">
              <a:solidFill>
                <a:srgbClr val="0000CC"/>
              </a:solidFill>
              <a:latin typeface="Cambria Math" panose="02040503050406030204" pitchFamily="18" charset="0"/>
            </a:endParaRPr>
          </a:p>
        </p:txBody>
      </p:sp>
      <p:sp>
        <p:nvSpPr>
          <p:cNvPr id="3" name="內容版面配置區 2"/>
          <p:cNvSpPr txBox="1">
            <a:spLocks/>
          </p:cNvSpPr>
          <p:nvPr/>
        </p:nvSpPr>
        <p:spPr>
          <a:xfrm>
            <a:off x="623392" y="908720"/>
            <a:ext cx="10873208" cy="5760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1200"/>
              </a:spcAft>
            </a:pPr>
            <a:r>
              <a:rPr lang="en-US" altLang="zh-TW" dirty="0">
                <a:latin typeface="Cambria Math" panose="02040503050406030204" pitchFamily="18" charset="0"/>
                <a:ea typeface="Cambria Math" panose="02040503050406030204" pitchFamily="18" charset="0"/>
              </a:rPr>
              <a:t>Plagiarism happens when someone else’s words are found in your paper without proper quotes or references. </a:t>
            </a:r>
          </a:p>
          <a:p>
            <a:pPr>
              <a:lnSpc>
                <a:spcPct val="90000"/>
              </a:lnSpc>
              <a:spcBef>
                <a:spcPts val="0"/>
              </a:spcBef>
              <a:spcAft>
                <a:spcPts val="1200"/>
              </a:spcAft>
            </a:pPr>
            <a:r>
              <a:rPr lang="en-US" altLang="zh-TW" dirty="0">
                <a:latin typeface="Cambria Math" panose="02040503050406030204" pitchFamily="18" charset="0"/>
                <a:ea typeface="Cambria Math" panose="02040503050406030204" pitchFamily="18" charset="0"/>
              </a:rPr>
              <a:t>For an academic position, plagiarism = end of career.</a:t>
            </a:r>
          </a:p>
          <a:p>
            <a:pPr>
              <a:lnSpc>
                <a:spcPct val="90000"/>
              </a:lnSpc>
              <a:spcBef>
                <a:spcPts val="0"/>
              </a:spcBef>
              <a:spcAft>
                <a:spcPts val="1200"/>
              </a:spcAft>
            </a:pPr>
            <a:r>
              <a:rPr lang="en-US" altLang="zh-TW" dirty="0">
                <a:latin typeface="Cambria Math" panose="02040503050406030204" pitchFamily="18" charset="0"/>
                <a:ea typeface="Cambria Math" panose="02040503050406030204" pitchFamily="18" charset="0"/>
              </a:rPr>
              <a:t>Changing a word here and there does not get rid of plagiarism </a:t>
            </a:r>
            <a:r>
              <a:rPr lang="en-US" altLang="zh-TW" dirty="0">
                <a:latin typeface="Cambria Math" panose="02040503050406030204" pitchFamily="18" charset="0"/>
                <a:ea typeface="Cambria Math" panose="02040503050406030204" pitchFamily="18" charset="0"/>
                <a:sym typeface="Wingdings" pitchFamily="2" charset="2"/>
              </a:rPr>
              <a:t> </a:t>
            </a:r>
            <a:r>
              <a:rPr lang="en-US" altLang="zh-TW" dirty="0">
                <a:latin typeface="Cambria Math" panose="02040503050406030204" pitchFamily="18" charset="0"/>
                <a:ea typeface="Cambria Math" panose="02040503050406030204" pitchFamily="18" charset="0"/>
              </a:rPr>
              <a:t>“patchwork plagiarism”</a:t>
            </a:r>
          </a:p>
          <a:p>
            <a:pPr>
              <a:lnSpc>
                <a:spcPct val="90000"/>
              </a:lnSpc>
              <a:spcBef>
                <a:spcPts val="0"/>
              </a:spcBef>
              <a:spcAft>
                <a:spcPts val="1200"/>
              </a:spcAft>
            </a:pPr>
            <a:r>
              <a:rPr lang="en-US" altLang="zh-TW" dirty="0">
                <a:latin typeface="Cambria Math" panose="02040503050406030204" pitchFamily="18" charset="0"/>
                <a:ea typeface="Cambria Math" panose="02040503050406030204" pitchFamily="18" charset="0"/>
              </a:rPr>
              <a:t>Changing every word except the keywords does not help.</a:t>
            </a:r>
          </a:p>
          <a:p>
            <a:pPr>
              <a:lnSpc>
                <a:spcPct val="90000"/>
              </a:lnSpc>
              <a:spcBef>
                <a:spcPts val="0"/>
              </a:spcBef>
              <a:spcAft>
                <a:spcPts val="1200"/>
              </a:spcAft>
            </a:pPr>
            <a:r>
              <a:rPr lang="en-US" altLang="zh-TW" dirty="0">
                <a:latin typeface="Cambria Math" panose="02040503050406030204" pitchFamily="18" charset="0"/>
                <a:ea typeface="Cambria Math" panose="02040503050406030204" pitchFamily="18" charset="0"/>
              </a:rPr>
              <a:t>Even quoting yourself can be dangerous.  You might have coauthors.  The copyright, after a paper is published, no longer belongs to you.  </a:t>
            </a:r>
          </a:p>
          <a:p>
            <a:pPr>
              <a:lnSpc>
                <a:spcPct val="90000"/>
              </a:lnSpc>
              <a:spcBef>
                <a:spcPts val="0"/>
              </a:spcBef>
              <a:spcAft>
                <a:spcPts val="1200"/>
              </a:spcAft>
            </a:pPr>
            <a:r>
              <a:rPr lang="en-US" altLang="zh-TW" dirty="0">
                <a:latin typeface="Cambria Math" panose="02040503050406030204" pitchFamily="18" charset="0"/>
                <a:ea typeface="Cambria Math" panose="02040503050406030204" pitchFamily="18" charset="0"/>
              </a:rPr>
              <a:t>Free or open access does not imply free right of use.</a:t>
            </a:r>
          </a:p>
          <a:p>
            <a:pPr>
              <a:lnSpc>
                <a:spcPct val="90000"/>
              </a:lnSpc>
              <a:spcBef>
                <a:spcPts val="0"/>
              </a:spcBef>
              <a:spcAft>
                <a:spcPts val="1200"/>
              </a:spcAft>
            </a:pPr>
            <a:r>
              <a:rPr lang="en-US" altLang="zh-TW" dirty="0">
                <a:latin typeface="Cambria Math" panose="02040503050406030204" pitchFamily="18" charset="0"/>
                <a:ea typeface="Cambria Math" panose="02040503050406030204" pitchFamily="18" charset="0"/>
              </a:rPr>
              <a:t>Quoting is a good practice.  You do not interpret; you cite.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0614" y="362755"/>
            <a:ext cx="10153128" cy="2095958"/>
          </a:xfrm>
          <a:prstGeom prst="rect">
            <a:avLst/>
          </a:prstGeom>
        </p:spPr>
        <p:txBody>
          <a:bodyPr wrap="square">
            <a:spAutoFit/>
          </a:bodyPr>
          <a:lstStyle/>
          <a:p>
            <a:pPr marL="457200" indent="-457200">
              <a:lnSpc>
                <a:spcPct val="90000"/>
              </a:lnSpc>
              <a:spcAft>
                <a:spcPts val="1800"/>
              </a:spcAft>
              <a:buFont typeface="Wingdings" pitchFamily="2" charset="2"/>
              <a:buChar char="u"/>
            </a:pPr>
            <a:r>
              <a:rPr lang="en-US" altLang="zh-TW" sz="3200" dirty="0">
                <a:solidFill>
                  <a:prstClr val="black"/>
                </a:solidFill>
                <a:latin typeface="Cambria Math" panose="02040503050406030204" pitchFamily="18" charset="0"/>
                <a:ea typeface="Cambria Math" panose="02040503050406030204" pitchFamily="18" charset="0"/>
              </a:rPr>
              <a:t>When doing the electronic literature study, keep relevant documentation about the information source.</a:t>
            </a:r>
          </a:p>
          <a:p>
            <a:pPr marL="457200" indent="-457200">
              <a:lnSpc>
                <a:spcPct val="90000"/>
              </a:lnSpc>
              <a:spcAft>
                <a:spcPts val="1800"/>
              </a:spcAft>
              <a:buFont typeface="Wingdings" pitchFamily="2" charset="2"/>
              <a:buChar char="u"/>
            </a:pPr>
            <a:r>
              <a:rPr lang="en-US" altLang="zh-TW" sz="3200" dirty="0">
                <a:solidFill>
                  <a:prstClr val="black"/>
                </a:solidFill>
                <a:latin typeface="Cambria Math" panose="02040503050406030204" pitchFamily="18" charset="0"/>
                <a:ea typeface="Cambria Math" panose="02040503050406030204" pitchFamily="18" charset="0"/>
              </a:rPr>
              <a:t>Completely rewrite without looking at the original, and express your point of view.</a:t>
            </a:r>
            <a:endParaRPr lang="zh-TW" altLang="en-US" sz="2000" dirty="0">
              <a:latin typeface="Cambria Math" panose="02040503050406030204" pitchFamily="18" charset="0"/>
            </a:endParaRPr>
          </a:p>
        </p:txBody>
      </p:sp>
      <p:sp>
        <p:nvSpPr>
          <p:cNvPr id="3" name="矩形 2"/>
          <p:cNvSpPr/>
          <p:nvPr/>
        </p:nvSpPr>
        <p:spPr>
          <a:xfrm>
            <a:off x="2364428" y="2636912"/>
            <a:ext cx="8628116" cy="954107"/>
          </a:xfrm>
          <a:prstGeom prst="rect">
            <a:avLst/>
          </a:prstGeom>
        </p:spPr>
        <p:txBody>
          <a:bodyPr wrap="square">
            <a:spAutoFit/>
          </a:bodyPr>
          <a:lstStyle/>
          <a:p>
            <a:r>
              <a:rPr lang="en-US" altLang="zh-TW" sz="2800" i="1" dirty="0">
                <a:solidFill>
                  <a:srgbClr val="0000CC"/>
                </a:solidFill>
                <a:latin typeface="Times New Roman" panose="02020603050405020304" pitchFamily="18" charset="0"/>
                <a:cs typeface="Times New Roman" panose="02020603050405020304" pitchFamily="18" charset="0"/>
              </a:rPr>
              <a:t>In apparent support of the cold dark matter cosmology, Chen (2012) provided observational evidence of …</a:t>
            </a:r>
            <a:endParaRPr lang="zh-TW" altLang="en-US" sz="2000" dirty="0">
              <a:solidFill>
                <a:srgbClr val="0000CC"/>
              </a:solidFill>
              <a:latin typeface="Times New Roman" panose="02020603050405020304" pitchFamily="18" charset="0"/>
              <a:cs typeface="Times New Roman" panose="02020603050405020304" pitchFamily="18" charset="0"/>
            </a:endParaRPr>
          </a:p>
        </p:txBody>
      </p:sp>
      <p:sp>
        <p:nvSpPr>
          <p:cNvPr id="5" name="矩形 4"/>
          <p:cNvSpPr/>
          <p:nvPr/>
        </p:nvSpPr>
        <p:spPr>
          <a:xfrm>
            <a:off x="2342933" y="4293096"/>
            <a:ext cx="8988156" cy="1569660"/>
          </a:xfrm>
          <a:prstGeom prst="rect">
            <a:avLst/>
          </a:prstGeom>
        </p:spPr>
        <p:txBody>
          <a:bodyPr wrap="square">
            <a:spAutoFit/>
          </a:bodyPr>
          <a:lstStyle/>
          <a:p>
            <a:r>
              <a:rPr lang="en-US" altLang="zh-TW" sz="3200" dirty="0">
                <a:solidFill>
                  <a:prstClr val="black"/>
                </a:solidFill>
                <a:latin typeface="Cambria Math" panose="02040503050406030204" pitchFamily="18" charset="0"/>
                <a:ea typeface="Cambria Math" panose="02040503050406030204" pitchFamily="18" charset="0"/>
              </a:rPr>
              <a:t>With the skillful use of the word “</a:t>
            </a:r>
            <a:r>
              <a:rPr lang="en-US" altLang="zh-TW" sz="3200" b="1" i="1" dirty="0">
                <a:solidFill>
                  <a:srgbClr val="0000CC"/>
                </a:solidFill>
                <a:latin typeface="Cambria Math" panose="02040503050406030204" pitchFamily="18" charset="0"/>
                <a:ea typeface="Cambria Math" panose="02040503050406030204" pitchFamily="18" charset="0"/>
              </a:rPr>
              <a:t>apparent</a:t>
            </a:r>
            <a:r>
              <a:rPr lang="en-US" altLang="zh-TW" sz="3200" dirty="0">
                <a:solidFill>
                  <a:prstClr val="black"/>
                </a:solidFill>
                <a:latin typeface="Cambria Math" panose="02040503050406030204" pitchFamily="18" charset="0"/>
                <a:ea typeface="Cambria Math" panose="02040503050406030204" pitchFamily="18" charset="0"/>
              </a:rPr>
              <a:t>”, the author starts in the next paragraph with “</a:t>
            </a:r>
            <a:r>
              <a:rPr lang="en-US" altLang="zh-TW" sz="3200" b="1" i="1" dirty="0">
                <a:solidFill>
                  <a:srgbClr val="0000CC"/>
                </a:solidFill>
                <a:latin typeface="Cambria Math" panose="02040503050406030204" pitchFamily="18" charset="0"/>
                <a:ea typeface="Cambria Math" panose="02040503050406030204" pitchFamily="18" charset="0"/>
              </a:rPr>
              <a:t>However</a:t>
            </a:r>
            <a:r>
              <a:rPr lang="en-US" altLang="zh-TW" sz="3200" dirty="0">
                <a:solidFill>
                  <a:prstClr val="black"/>
                </a:solidFill>
                <a:latin typeface="Cambria Math" panose="02040503050406030204" pitchFamily="18" charset="0"/>
                <a:ea typeface="Cambria Math" panose="02040503050406030204" pitchFamily="18" charset="0"/>
              </a:rPr>
              <a:t>” to express disagreement.</a:t>
            </a:r>
            <a:endParaRPr lang="zh-TW" altLang="en-US" sz="2000" dirty="0">
              <a:latin typeface="Cambria Math" panose="02040503050406030204" pitchFamily="18" charset="0"/>
            </a:endParaRPr>
          </a:p>
        </p:txBody>
      </p:sp>
    </p:spTree>
    <p:extLst>
      <p:ext uri="{BB962C8B-B14F-4D97-AF65-F5344CB8AC3E}">
        <p14:creationId xmlns:p14="http://schemas.microsoft.com/office/powerpoint/2010/main" val="2150518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65554" y="207747"/>
            <a:ext cx="8229600" cy="648072"/>
          </a:xfrm>
          <a:prstGeom prst="rect">
            <a:avLst/>
          </a:prstGeom>
        </p:spPr>
        <p:txBody>
          <a:bodyPr/>
          <a:lstStyle/>
          <a:p>
            <a:pPr marL="457200" indent="-457200">
              <a:spcBef>
                <a:spcPct val="20000"/>
              </a:spcBef>
              <a:buFont typeface="Wingdings" pitchFamily="2" charset="2"/>
              <a:buChar char="p"/>
              <a:defRPr/>
            </a:pPr>
            <a:r>
              <a:rPr lang="en-US" altLang="zh-TW" sz="3600" b="1" dirty="0">
                <a:solidFill>
                  <a:srgbClr val="0000CC"/>
                </a:solidFill>
                <a:latin typeface="Cambria Math" panose="02040503050406030204" pitchFamily="18" charset="0"/>
                <a:ea typeface="Cambria Math" panose="02040503050406030204" pitchFamily="18" charset="0"/>
              </a:rPr>
              <a:t>The Trap of Imprecision</a:t>
            </a:r>
            <a:endParaRPr lang="zh-TW" altLang="en-US" sz="3600" b="1" dirty="0">
              <a:solidFill>
                <a:srgbClr val="0000CC"/>
              </a:solidFill>
              <a:latin typeface="Cambria Math" panose="02040503050406030204" pitchFamily="18" charset="0"/>
            </a:endParaRPr>
          </a:p>
        </p:txBody>
      </p:sp>
      <p:sp>
        <p:nvSpPr>
          <p:cNvPr id="4" name="內容版面配置區 2"/>
          <p:cNvSpPr txBox="1">
            <a:spLocks/>
          </p:cNvSpPr>
          <p:nvPr/>
        </p:nvSpPr>
        <p:spPr>
          <a:xfrm>
            <a:off x="551384" y="980728"/>
            <a:ext cx="10585176"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1800"/>
              </a:spcAft>
            </a:pPr>
            <a:r>
              <a:rPr lang="en-US" altLang="zh-TW" dirty="0">
                <a:latin typeface="Cambria Math" panose="02040503050406030204" pitchFamily="18" charset="0"/>
                <a:ea typeface="Cambria Math" panose="02040503050406030204" pitchFamily="18" charset="0"/>
              </a:rPr>
              <a:t>So your paper mentions 30 or more references.  Did you read them all?  Or did you just skim the abstracts?</a:t>
            </a:r>
          </a:p>
          <a:p>
            <a:pPr>
              <a:lnSpc>
                <a:spcPct val="90000"/>
              </a:lnSpc>
              <a:spcBef>
                <a:spcPts val="0"/>
              </a:spcBef>
              <a:spcAft>
                <a:spcPts val="1800"/>
              </a:spcAft>
            </a:pPr>
            <a:r>
              <a:rPr lang="en-US" altLang="zh-TW" dirty="0">
                <a:latin typeface="Cambria Math" panose="02040503050406030204" pitchFamily="18" charset="0"/>
                <a:ea typeface="Cambria Math" panose="02040503050406030204" pitchFamily="18" charset="0"/>
              </a:rPr>
              <a:t>Words like </a:t>
            </a:r>
            <a:r>
              <a:rPr lang="en-US" altLang="zh-TW" i="1" dirty="0">
                <a:solidFill>
                  <a:srgbClr val="0070C0"/>
                </a:solidFill>
                <a:latin typeface="Cambria Math" panose="02040503050406030204" pitchFamily="18" charset="0"/>
                <a:ea typeface="Cambria Math" panose="02040503050406030204" pitchFamily="18" charset="0"/>
              </a:rPr>
              <a:t>typical, generally, commonly, can/may, a number of, the majority of, substantial, probably, several, less, various, frequent, many, others, more, often, most, a few, the main</a:t>
            </a:r>
            <a:r>
              <a:rPr lang="en-US" altLang="zh-TW" dirty="0">
                <a:latin typeface="Cambria Math" panose="02040503050406030204" pitchFamily="18" charset="0"/>
                <a:ea typeface="Cambria Math" panose="02040503050406030204" pitchFamily="18" charset="0"/>
              </a:rPr>
              <a:t>… </a:t>
            </a:r>
          </a:p>
        </p:txBody>
      </p:sp>
      <p:sp>
        <p:nvSpPr>
          <p:cNvPr id="5" name="矩形 4"/>
          <p:cNvSpPr/>
          <p:nvPr/>
        </p:nvSpPr>
        <p:spPr>
          <a:xfrm>
            <a:off x="3791744" y="3789040"/>
            <a:ext cx="8160843" cy="1384995"/>
          </a:xfrm>
          <a:prstGeom prst="rect">
            <a:avLst/>
          </a:prstGeom>
        </p:spPr>
        <p:txBody>
          <a:bodyPr wrap="square">
            <a:spAutoFit/>
          </a:bodyPr>
          <a:lstStyle/>
          <a:p>
            <a:r>
              <a:rPr lang="en-US" altLang="zh-TW" sz="2800" i="1" dirty="0">
                <a:solidFill>
                  <a:srgbClr val="0000CC"/>
                </a:solidFill>
                <a:latin typeface="Times New Roman" panose="02020603050405020304" pitchFamily="18" charset="0"/>
                <a:cs typeface="Times New Roman" panose="02020603050405020304" pitchFamily="18" charset="0"/>
              </a:rPr>
              <a:t>Many people have been working on this problem [1,2,3,4,5,6,7,8,9,10], and others have recently improved on the method [11,12,13,14,15,16,17]. </a:t>
            </a:r>
            <a:endParaRPr lang="zh-TW" altLang="en-US" sz="2000" dirty="0">
              <a:solidFill>
                <a:srgbClr val="0000CC"/>
              </a:solidFill>
              <a:latin typeface="Times New Roman" panose="02020603050405020304" pitchFamily="18" charset="0"/>
              <a:cs typeface="Times New Roman" panose="02020603050405020304" pitchFamily="18" charset="0"/>
            </a:endParaRPr>
          </a:p>
        </p:txBody>
      </p:sp>
      <p:sp>
        <p:nvSpPr>
          <p:cNvPr id="6" name="內容版面配置區 2"/>
          <p:cNvSpPr txBox="1">
            <a:spLocks/>
          </p:cNvSpPr>
          <p:nvPr/>
        </p:nvSpPr>
        <p:spPr>
          <a:xfrm>
            <a:off x="265554" y="5301208"/>
            <a:ext cx="11449272"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600"/>
              </a:spcAft>
            </a:pPr>
            <a:r>
              <a:rPr lang="en-US" altLang="zh-TW" dirty="0">
                <a:latin typeface="Cambria Math" panose="02040503050406030204" pitchFamily="18" charset="0"/>
                <a:ea typeface="Cambria Math" panose="02040503050406030204" pitchFamily="18" charset="0"/>
              </a:rPr>
              <a:t>Very often, the rest of the paper does not contain as many references.</a:t>
            </a:r>
          </a:p>
          <a:p>
            <a:pPr>
              <a:lnSpc>
                <a:spcPct val="90000"/>
              </a:lnSpc>
              <a:spcBef>
                <a:spcPts val="0"/>
              </a:spcBef>
              <a:spcAft>
                <a:spcPts val="600"/>
              </a:spcAft>
            </a:pPr>
            <a:r>
              <a:rPr lang="en-US" altLang="zh-TW" dirty="0">
                <a:latin typeface="Cambria Math" panose="02040503050406030204" pitchFamily="18" charset="0"/>
                <a:ea typeface="Cambria Math" panose="02040503050406030204" pitchFamily="18" charset="0"/>
              </a:rPr>
              <a:t>As a referee, how do you think of this paper?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07368" y="476672"/>
            <a:ext cx="11233248" cy="6048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altLang="zh-TW" dirty="0">
                <a:latin typeface="Cambria Math" panose="02040503050406030204" pitchFamily="18" charset="0"/>
                <a:ea typeface="Cambria Math" panose="02040503050406030204" pitchFamily="18" charset="0"/>
              </a:rPr>
              <a:t>If you read only the abstracts, or fill your paper with references of papers you have not read (or even do not have them), it will hurt you in the following ways:</a:t>
            </a:r>
          </a:p>
          <a:p>
            <a:pPr>
              <a:spcBef>
                <a:spcPts val="1200"/>
              </a:spcBef>
            </a:pPr>
            <a:r>
              <a:rPr lang="en-US" altLang="zh-TW" dirty="0">
                <a:latin typeface="Cambria Math" panose="02040503050406030204" pitchFamily="18" charset="0"/>
                <a:ea typeface="Cambria Math" panose="02040503050406030204" pitchFamily="18" charset="0"/>
              </a:rPr>
              <a:t>Your paper will have superficial statements, so the referee will lower the value of your contribution.</a:t>
            </a:r>
          </a:p>
          <a:p>
            <a:pPr>
              <a:spcBef>
                <a:spcPts val="1200"/>
              </a:spcBef>
            </a:pPr>
            <a:r>
              <a:rPr lang="en-US" altLang="zh-TW" dirty="0">
                <a:latin typeface="Cambria Math" panose="02040503050406030204" pitchFamily="18" charset="0"/>
                <a:ea typeface="Cambria Math" panose="02040503050406030204" pitchFamily="18" charset="0"/>
              </a:rPr>
              <a:t>Your research will be clearly positioned on the research landscape.</a:t>
            </a:r>
          </a:p>
          <a:p>
            <a:pPr>
              <a:spcBef>
                <a:spcPts val="1200"/>
              </a:spcBef>
            </a:pPr>
            <a:r>
              <a:rPr lang="en-US" altLang="zh-TW" dirty="0">
                <a:latin typeface="Cambria Math" panose="02040503050406030204" pitchFamily="18" charset="0"/>
                <a:ea typeface="Cambria Math" panose="02040503050406030204" pitchFamily="18" charset="0"/>
              </a:rPr>
              <a:t>Your story will lack of details and, therefore, interest.</a:t>
            </a:r>
          </a:p>
          <a:p>
            <a:pPr>
              <a:spcBef>
                <a:spcPts val="1200"/>
              </a:spcBef>
            </a:pPr>
            <a:r>
              <a:rPr lang="en-US" altLang="zh-TW" dirty="0">
                <a:latin typeface="Cambria Math" panose="02040503050406030204" pitchFamily="18" charset="0"/>
                <a:ea typeface="Cambria Math" panose="02040503050406030204" pitchFamily="18" charset="0"/>
              </a:rPr>
              <a:t>The reader will doubt your expertise.   Why should they believe you otherwise</a:t>
            </a:r>
            <a:r>
              <a:rPr lang="en-US" altLang="zh-TW" dirty="0" smtClean="0">
                <a:latin typeface="Cambria Math" panose="02040503050406030204" pitchFamily="18" charset="0"/>
                <a:ea typeface="Cambria Math" panose="02040503050406030204" pitchFamily="18" charset="0"/>
              </a:rPr>
              <a:t>?</a:t>
            </a:r>
            <a:endParaRPr lang="en-US" altLang="zh-TW" dirty="0">
              <a:latin typeface="Cambria Math" panose="02040503050406030204" pitchFamily="18" charset="0"/>
              <a:ea typeface="Cambria Math" panose="02040503050406030204" pitchFamily="18" charset="0"/>
            </a:endParaRPr>
          </a:p>
          <a:p>
            <a:pPr>
              <a:spcBef>
                <a:spcPts val="1200"/>
              </a:spcBef>
            </a:pPr>
            <a:endParaRPr lang="en-US" altLang="zh-TW"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750291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479376" y="332656"/>
            <a:ext cx="8229600" cy="576064"/>
          </a:xfrm>
          <a:prstGeom prst="rect">
            <a:avLst/>
          </a:prstGeom>
        </p:spPr>
        <p:txBody>
          <a:bodyPr/>
          <a:lstStyle/>
          <a:p>
            <a:pPr marL="457200" indent="-457200">
              <a:spcBef>
                <a:spcPct val="20000"/>
              </a:spcBef>
              <a:buFont typeface="Wingdings" pitchFamily="2" charset="2"/>
              <a:buChar char="p"/>
              <a:defRPr/>
            </a:pPr>
            <a:r>
              <a:rPr lang="en-US" altLang="zh-TW" sz="3600" b="1" dirty="0">
                <a:solidFill>
                  <a:srgbClr val="0000CC"/>
                </a:solidFill>
                <a:latin typeface="Cambria Math" panose="02040503050406030204" pitchFamily="18" charset="0"/>
                <a:ea typeface="Cambria Math" panose="02040503050406030204" pitchFamily="18" charset="0"/>
              </a:rPr>
              <a:t>The Trap of Judgmental Adjectives</a:t>
            </a:r>
            <a:endParaRPr lang="zh-TW" altLang="en-US" sz="3600" b="1" dirty="0">
              <a:solidFill>
                <a:srgbClr val="0000CC"/>
              </a:solidFill>
              <a:latin typeface="Cambria Math" panose="02040503050406030204" pitchFamily="18" charset="0"/>
            </a:endParaRPr>
          </a:p>
        </p:txBody>
      </p:sp>
      <p:sp>
        <p:nvSpPr>
          <p:cNvPr id="3" name="內容版面配置區 2"/>
          <p:cNvSpPr txBox="1">
            <a:spLocks/>
          </p:cNvSpPr>
          <p:nvPr/>
        </p:nvSpPr>
        <p:spPr>
          <a:xfrm>
            <a:off x="767408" y="1196752"/>
            <a:ext cx="10441160" cy="5184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altLang="zh-TW" dirty="0">
                <a:latin typeface="Cambria Math" panose="02040503050406030204" pitchFamily="18" charset="0"/>
                <a:ea typeface="Cambria Math" panose="02040503050406030204" pitchFamily="18" charset="0"/>
              </a:rPr>
              <a:t>When you refer to other’s work, some adjectives are dangerous (</a:t>
            </a:r>
            <a:r>
              <a:rPr lang="en-US" altLang="zh-TW" i="1" dirty="0">
                <a:solidFill>
                  <a:srgbClr val="0070C0"/>
                </a:solidFill>
                <a:latin typeface="Cambria Math" panose="02040503050406030204" pitchFamily="18" charset="0"/>
                <a:ea typeface="Cambria Math" panose="02040503050406030204" pitchFamily="18" charset="0"/>
              </a:rPr>
              <a:t>poor, good, fast, faster, not reliable, primitive, naïve, limited</a:t>
            </a:r>
            <a:r>
              <a:rPr lang="en-US" altLang="zh-TW" dirty="0">
                <a:latin typeface="Cambria Math" panose="02040503050406030204" pitchFamily="18" charset="0"/>
                <a:ea typeface="Cambria Math" panose="02040503050406030204" pitchFamily="18" charset="0"/>
              </a:rPr>
              <a:t>).  </a:t>
            </a:r>
          </a:p>
          <a:p>
            <a:pPr>
              <a:spcBef>
                <a:spcPts val="1200"/>
              </a:spcBef>
            </a:pPr>
            <a:r>
              <a:rPr lang="en-US" altLang="zh-TW" dirty="0">
                <a:latin typeface="Cambria Math" panose="02040503050406030204" pitchFamily="18" charset="0"/>
                <a:ea typeface="Cambria Math" panose="02040503050406030204" pitchFamily="18" charset="0"/>
              </a:rPr>
              <a:t>Every adjective is a claim, and in science, claims have to be substantiated.  How do you justify “poor”?</a:t>
            </a:r>
          </a:p>
          <a:p>
            <a:pPr>
              <a:spcBef>
                <a:spcPts val="1200"/>
              </a:spcBef>
            </a:pPr>
            <a:r>
              <a:rPr lang="en-US" altLang="zh-TW" dirty="0">
                <a:latin typeface="Cambria Math" panose="02040503050406030204" pitchFamily="18" charset="0"/>
                <a:ea typeface="Cambria Math" panose="02040503050406030204" pitchFamily="18" charset="0"/>
              </a:rPr>
              <a:t>Use those adjectives that you later justify with data or figures.  Let adjectives be based on facts, or on quotes from other authors stating their own limitations of assumptions.   </a:t>
            </a:r>
          </a:p>
          <a:p>
            <a:pPr marL="0" indent="0">
              <a:spcBef>
                <a:spcPts val="1200"/>
              </a:spcBef>
              <a:buNone/>
            </a:pPr>
            <a:endParaRPr lang="en-US" altLang="zh-TW" dirty="0">
              <a:latin typeface="Cambria Math" panose="02040503050406030204" pitchFamily="18" charset="0"/>
              <a:ea typeface="Cambria Math" panose="02040503050406030204" pitchFamily="18" charset="0"/>
            </a:endParaRPr>
          </a:p>
          <a:p>
            <a:pPr marL="0" indent="0">
              <a:spcBef>
                <a:spcPts val="1200"/>
              </a:spcBef>
              <a:buNone/>
            </a:pPr>
            <a:endParaRPr lang="en-US" altLang="zh-TW" dirty="0">
              <a:latin typeface="Cambria Math" panose="02040503050406030204" pitchFamily="18" charset="0"/>
              <a:ea typeface="Cambria Math" panose="02040503050406030204" pitchFamily="18" charset="0"/>
            </a:endParaRPr>
          </a:p>
          <a:p>
            <a:pPr>
              <a:spcBef>
                <a:spcPts val="1200"/>
              </a:spcBef>
            </a:pPr>
            <a:endParaRPr lang="en-US" altLang="zh-TW" dirty="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9416" y="404664"/>
            <a:ext cx="10441160" cy="4001095"/>
          </a:xfrm>
          <a:prstGeom prst="rect">
            <a:avLst/>
          </a:prstGeom>
        </p:spPr>
        <p:txBody>
          <a:bodyPr wrap="square">
            <a:spAutoFit/>
          </a:bodyPr>
          <a:lstStyle/>
          <a:p>
            <a:pPr marL="457200" indent="-457200">
              <a:buFont typeface="Arial" pitchFamily="34" charset="0"/>
              <a:buChar char="•"/>
            </a:pPr>
            <a:r>
              <a:rPr lang="en-US" altLang="zh-TW" sz="3200" dirty="0">
                <a:solidFill>
                  <a:prstClr val="black"/>
                </a:solidFill>
                <a:latin typeface="Cambria Math" panose="02040503050406030204" pitchFamily="18" charset="0"/>
                <a:ea typeface="Cambria Math" panose="02040503050406030204" pitchFamily="18" charset="0"/>
              </a:rPr>
              <a:t>State that your work agrees (or disagrees) with another paper’s conclusions.  State that your results are different or consistent.</a:t>
            </a:r>
          </a:p>
          <a:p>
            <a:pPr marL="457200" indent="-457200">
              <a:spcBef>
                <a:spcPts val="1200"/>
              </a:spcBef>
              <a:buFont typeface="Arial" pitchFamily="34" charset="0"/>
              <a:buChar char="•"/>
            </a:pPr>
            <a:r>
              <a:rPr lang="en-US" altLang="zh-TW" sz="3200" dirty="0">
                <a:solidFill>
                  <a:prstClr val="black"/>
                </a:solidFill>
                <a:latin typeface="Cambria Math" panose="02040503050406030204" pitchFamily="18" charset="0"/>
                <a:ea typeface="Cambria Math" panose="02040503050406030204" pitchFamily="18" charset="0"/>
              </a:rPr>
              <a:t>Use facts and numbers.</a:t>
            </a:r>
          </a:p>
          <a:p>
            <a:pPr marL="457200" indent="-457200">
              <a:spcBef>
                <a:spcPts val="1200"/>
              </a:spcBef>
              <a:buFont typeface="Arial" pitchFamily="34" charset="0"/>
              <a:buChar char="•"/>
            </a:pPr>
            <a:r>
              <a:rPr lang="en-US" altLang="zh-TW" sz="3200" dirty="0">
                <a:solidFill>
                  <a:prstClr val="black"/>
                </a:solidFill>
                <a:latin typeface="Cambria Math" panose="02040503050406030204" pitchFamily="18" charset="0"/>
                <a:ea typeface="Cambria Math" panose="02040503050406030204" pitchFamily="18" charset="0"/>
              </a:rPr>
              <a:t>Define your uniqueness. </a:t>
            </a:r>
          </a:p>
          <a:p>
            <a:pPr marL="457200" indent="-457200">
              <a:spcBef>
                <a:spcPts val="1200"/>
              </a:spcBef>
              <a:buFont typeface="Arial" pitchFamily="34" charset="0"/>
              <a:buChar char="•"/>
            </a:pPr>
            <a:r>
              <a:rPr lang="en-US" altLang="zh-TW" sz="3200" dirty="0">
                <a:solidFill>
                  <a:prstClr val="black"/>
                </a:solidFill>
                <a:latin typeface="Cambria Math" panose="02040503050406030204" pitchFamily="18" charset="0"/>
                <a:ea typeface="Cambria Math" panose="02040503050406030204" pitchFamily="18" charset="0"/>
              </a:rPr>
              <a:t>Quote another paper that independently supports your views.</a:t>
            </a:r>
          </a:p>
        </p:txBody>
      </p:sp>
    </p:spTree>
    <p:extLst>
      <p:ext uri="{BB962C8B-B14F-4D97-AF65-F5344CB8AC3E}">
        <p14:creationId xmlns:p14="http://schemas.microsoft.com/office/powerpoint/2010/main" val="2809247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07368" y="116632"/>
            <a:ext cx="6840760" cy="6469969"/>
          </a:xfrm>
          <a:prstGeom prst="rect">
            <a:avLst/>
          </a:prstGeom>
        </p:spPr>
      </p:pic>
      <p:sp>
        <p:nvSpPr>
          <p:cNvPr id="3" name="文字方塊 2"/>
          <p:cNvSpPr txBox="1"/>
          <p:nvPr/>
        </p:nvSpPr>
        <p:spPr>
          <a:xfrm>
            <a:off x="8976320" y="5877272"/>
            <a:ext cx="2664296" cy="461665"/>
          </a:xfrm>
          <a:prstGeom prst="rect">
            <a:avLst/>
          </a:prstGeom>
          <a:noFill/>
        </p:spPr>
        <p:txBody>
          <a:bodyPr wrap="square" rtlCol="0">
            <a:spAutoFit/>
          </a:bodyPr>
          <a:lstStyle/>
          <a:p>
            <a:r>
              <a:rPr lang="en-US" altLang="zh-TW" sz="2400" dirty="0" err="1" smtClean="0">
                <a:solidFill>
                  <a:srgbClr val="663300"/>
                </a:solidFill>
                <a:latin typeface="Cambria Math" panose="02040503050406030204" pitchFamily="18" charset="0"/>
                <a:ea typeface="Cambria Math" panose="02040503050406030204" pitchFamily="18" charset="0"/>
              </a:rPr>
              <a:t>Gladman</a:t>
            </a:r>
            <a:r>
              <a:rPr lang="en-US" altLang="zh-TW" sz="2400" dirty="0" smtClean="0">
                <a:solidFill>
                  <a:srgbClr val="663300"/>
                </a:solidFill>
                <a:latin typeface="Cambria Math" panose="02040503050406030204" pitchFamily="18" charset="0"/>
                <a:ea typeface="Cambria Math" panose="02040503050406030204" pitchFamily="18" charset="0"/>
              </a:rPr>
              <a:t>-Deal</a:t>
            </a:r>
            <a:endParaRPr lang="zh-TW" altLang="en-US" sz="2400" dirty="0">
              <a:solidFill>
                <a:srgbClr val="663300"/>
              </a:solidFill>
              <a:latin typeface="Cambria Math" panose="02040503050406030204" pitchFamily="18" charset="0"/>
            </a:endParaRPr>
          </a:p>
        </p:txBody>
      </p:sp>
    </p:spTree>
    <p:extLst>
      <p:ext uri="{BB962C8B-B14F-4D97-AF65-F5344CB8AC3E}">
        <p14:creationId xmlns:p14="http://schemas.microsoft.com/office/powerpoint/2010/main" val="36062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623392" y="260648"/>
            <a:ext cx="4634213" cy="6249601"/>
          </a:xfrm>
          <a:prstGeom prst="rect">
            <a:avLst/>
          </a:prstGeom>
        </p:spPr>
      </p:pic>
      <p:pic>
        <p:nvPicPr>
          <p:cNvPr id="4" name="圖片 3"/>
          <p:cNvPicPr>
            <a:picLocks noChangeAspect="1"/>
          </p:cNvPicPr>
          <p:nvPr/>
        </p:nvPicPr>
        <p:blipFill>
          <a:blip r:embed="rId3"/>
          <a:stretch>
            <a:fillRect/>
          </a:stretch>
        </p:blipFill>
        <p:spPr>
          <a:xfrm>
            <a:off x="5447928" y="2132856"/>
            <a:ext cx="6562894" cy="1944216"/>
          </a:xfrm>
          <a:prstGeom prst="rect">
            <a:avLst/>
          </a:prstGeom>
        </p:spPr>
      </p:pic>
      <p:cxnSp>
        <p:nvCxnSpPr>
          <p:cNvPr id="6" name="直線接點 5"/>
          <p:cNvCxnSpPr/>
          <p:nvPr/>
        </p:nvCxnSpPr>
        <p:spPr>
          <a:xfrm>
            <a:off x="9264352" y="2420888"/>
            <a:ext cx="1080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9956812" y="3789040"/>
            <a:ext cx="891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7104112" y="3501008"/>
            <a:ext cx="2312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9416752" y="2924944"/>
            <a:ext cx="1080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2207568" y="5661248"/>
            <a:ext cx="1080120" cy="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8400256" y="4057650"/>
            <a:ext cx="580458" cy="7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695400" y="2780928"/>
            <a:ext cx="1152128" cy="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623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89261" y="476672"/>
            <a:ext cx="4567051" cy="5602801"/>
          </a:xfrm>
          <a:prstGeom prst="rect">
            <a:avLst/>
          </a:prstGeom>
        </p:spPr>
      </p:pic>
      <p:pic>
        <p:nvPicPr>
          <p:cNvPr id="3" name="圖片 2"/>
          <p:cNvPicPr>
            <a:picLocks noChangeAspect="1"/>
          </p:cNvPicPr>
          <p:nvPr/>
        </p:nvPicPr>
        <p:blipFill>
          <a:blip r:embed="rId3"/>
          <a:stretch>
            <a:fillRect/>
          </a:stretch>
        </p:blipFill>
        <p:spPr>
          <a:xfrm>
            <a:off x="5056312" y="1340768"/>
            <a:ext cx="6840316" cy="1487855"/>
          </a:xfrm>
          <a:prstGeom prst="rect">
            <a:avLst/>
          </a:prstGeom>
        </p:spPr>
      </p:pic>
      <p:cxnSp>
        <p:nvCxnSpPr>
          <p:cNvPr id="5" name="直線接點 4"/>
          <p:cNvCxnSpPr/>
          <p:nvPr/>
        </p:nvCxnSpPr>
        <p:spPr>
          <a:xfrm>
            <a:off x="8688288" y="1916832"/>
            <a:ext cx="15121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767408" y="836712"/>
            <a:ext cx="1080120" cy="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8588660" y="2848732"/>
            <a:ext cx="5040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8760296" y="2204864"/>
            <a:ext cx="15121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703512" y="2276872"/>
            <a:ext cx="1368152" cy="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802684" y="4077072"/>
            <a:ext cx="1080120" cy="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852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53675" y="585261"/>
            <a:ext cx="4667794" cy="739200"/>
          </a:xfrm>
          <a:prstGeom prst="rect">
            <a:avLst/>
          </a:prstGeom>
        </p:spPr>
      </p:pic>
      <p:pic>
        <p:nvPicPr>
          <p:cNvPr id="3" name="圖片 2"/>
          <p:cNvPicPr>
            <a:picLocks noChangeAspect="1"/>
          </p:cNvPicPr>
          <p:nvPr/>
        </p:nvPicPr>
        <p:blipFill>
          <a:blip r:embed="rId3"/>
          <a:stretch>
            <a:fillRect/>
          </a:stretch>
        </p:blipFill>
        <p:spPr>
          <a:xfrm>
            <a:off x="453675" y="1469622"/>
            <a:ext cx="4634213" cy="2965200"/>
          </a:xfrm>
          <a:prstGeom prst="rect">
            <a:avLst/>
          </a:prstGeom>
        </p:spPr>
      </p:pic>
      <p:pic>
        <p:nvPicPr>
          <p:cNvPr id="4" name="圖片 3"/>
          <p:cNvPicPr>
            <a:picLocks noChangeAspect="1"/>
          </p:cNvPicPr>
          <p:nvPr/>
        </p:nvPicPr>
        <p:blipFill>
          <a:blip r:embed="rId4"/>
          <a:stretch>
            <a:fillRect/>
          </a:stretch>
        </p:blipFill>
        <p:spPr>
          <a:xfrm>
            <a:off x="5121469" y="1700808"/>
            <a:ext cx="6662276" cy="1157291"/>
          </a:xfrm>
          <a:prstGeom prst="rect">
            <a:avLst/>
          </a:prstGeom>
        </p:spPr>
      </p:pic>
      <p:cxnSp>
        <p:nvCxnSpPr>
          <p:cNvPr id="5" name="直線接點 4"/>
          <p:cNvCxnSpPr/>
          <p:nvPr/>
        </p:nvCxnSpPr>
        <p:spPr>
          <a:xfrm>
            <a:off x="551384" y="3212976"/>
            <a:ext cx="1440160" cy="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767408" y="908720"/>
            <a:ext cx="1944216" cy="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8472264" y="1916832"/>
            <a:ext cx="10081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600056" y="2492896"/>
            <a:ext cx="12241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66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1344" y="210026"/>
            <a:ext cx="11737304" cy="6647974"/>
          </a:xfrm>
          <a:prstGeom prst="rect">
            <a:avLst/>
          </a:prstGeom>
        </p:spPr>
        <p:txBody>
          <a:bodyPr wrap="square">
            <a:spAutoFit/>
          </a:bodyPr>
          <a:lstStyle/>
          <a:p>
            <a:pPr marL="457200" lvl="0" indent="-457200">
              <a:lnSpc>
                <a:spcPct val="90000"/>
              </a:lnSpc>
              <a:spcAft>
                <a:spcPts val="1800"/>
              </a:spcAft>
              <a:buFontTx/>
              <a:buChar char="-"/>
            </a:pPr>
            <a:r>
              <a:rPr lang="en-US" altLang="zh-TW" sz="3200" dirty="0" smtClean="0">
                <a:solidFill>
                  <a:prstClr val="black"/>
                </a:solidFill>
                <a:latin typeface="Cambria Math" panose="02040503050406030204" pitchFamily="18" charset="0"/>
                <a:ea typeface="Cambria Math" panose="02040503050406030204" pitchFamily="18" charset="0"/>
              </a:rPr>
              <a:t>Using </a:t>
            </a:r>
            <a:r>
              <a:rPr lang="en-US" altLang="zh-TW" sz="3200" dirty="0">
                <a:solidFill>
                  <a:prstClr val="black"/>
                </a:solidFill>
                <a:latin typeface="Cambria Math" panose="02040503050406030204" pitchFamily="18" charset="0"/>
                <a:ea typeface="Cambria Math" panose="02040503050406030204" pitchFamily="18" charset="0"/>
              </a:rPr>
              <a:t>a signaling sentence connector (therefore, however</a:t>
            </a:r>
            <a:r>
              <a:rPr lang="en-US" altLang="zh-TW" sz="3200" dirty="0" smtClean="0">
                <a:solidFill>
                  <a:prstClr val="black"/>
                </a:solidFill>
                <a:latin typeface="Cambria Math" panose="02040503050406030204" pitchFamily="18" charset="0"/>
                <a:ea typeface="Cambria Math" panose="02040503050406030204" pitchFamily="18" charset="0"/>
              </a:rPr>
              <a:t>)</a:t>
            </a:r>
          </a:p>
          <a:p>
            <a:pPr lvl="1">
              <a:lnSpc>
                <a:spcPct val="80000"/>
              </a:lnSpc>
              <a:spcAft>
                <a:spcPts val="600"/>
              </a:spcAft>
            </a:pPr>
            <a:r>
              <a:rPr lang="en-US" altLang="zh-TW" sz="3600" dirty="0" smtClean="0">
                <a:solidFill>
                  <a:prstClr val="black"/>
                </a:solidFill>
                <a:latin typeface="Cambria Math" panose="02040503050406030204" pitchFamily="18" charset="0"/>
              </a:rPr>
              <a:t>     </a:t>
            </a: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The combination of proper motion plus distance,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TW" sz="2800" i="1" u="sng"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However</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a:t>
            </a:r>
            <a:b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membership is not as constrained using radial velocity due to possible </a:t>
            </a:r>
            <a:b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variations caused  by binary orbital motion. </a:t>
            </a:r>
            <a:endParaRPr lang="en-US" altLang="zh-TW" sz="3600" dirty="0">
              <a:solidFill>
                <a:prstClr val="black"/>
              </a:solidFill>
              <a:latin typeface="Times New Roman" panose="02020603050405020304" pitchFamily="18" charset="0"/>
              <a:cs typeface="Times New Roman" panose="02020603050405020304" pitchFamily="18" charset="0"/>
            </a:endParaRPr>
          </a:p>
          <a:p>
            <a:pPr lvl="0">
              <a:lnSpc>
                <a:spcPct val="90000"/>
              </a:lnSpc>
              <a:spcAft>
                <a:spcPts val="1800"/>
              </a:spcAft>
            </a:pPr>
            <a:r>
              <a:rPr lang="en-US" altLang="zh-TW" sz="3600" dirty="0">
                <a:solidFill>
                  <a:prstClr val="black"/>
                </a:solidFill>
                <a:latin typeface="Cambria Math" panose="02040503050406030204" pitchFamily="18" charset="0"/>
                <a:ea typeface="Cambria Math" panose="02040503050406030204" pitchFamily="18" charset="0"/>
              </a:rPr>
              <a:t>     </a:t>
            </a:r>
            <a:r>
              <a:rPr lang="en-US" altLang="zh-TW" sz="3200" dirty="0">
                <a:solidFill>
                  <a:prstClr val="black"/>
                </a:solidFill>
                <a:latin typeface="Cambria Math" panose="02040503050406030204" pitchFamily="18" charset="0"/>
                <a:ea typeface="Cambria Math" panose="02040503050406030204" pitchFamily="18" charset="0"/>
              </a:rPr>
              <a:t>Avoid “since” </a:t>
            </a:r>
            <a:r>
              <a:rPr lang="en-US" altLang="zh-TW" sz="2400" dirty="0">
                <a:solidFill>
                  <a:prstClr val="black"/>
                </a:solidFill>
                <a:latin typeface="Cambria Math" panose="02040503050406030204" pitchFamily="18" charset="0"/>
                <a:ea typeface="Cambria Math" panose="02040503050406030204" pitchFamily="18" charset="0"/>
              </a:rPr>
              <a:t>(=because), </a:t>
            </a:r>
            <a:r>
              <a:rPr lang="en-US" altLang="zh-TW" sz="3200" dirty="0">
                <a:solidFill>
                  <a:prstClr val="black"/>
                </a:solidFill>
                <a:latin typeface="Cambria Math" panose="02040503050406030204" pitchFamily="18" charset="0"/>
                <a:ea typeface="Cambria Math" panose="02040503050406030204" pitchFamily="18" charset="0"/>
              </a:rPr>
              <a:t>“while” </a:t>
            </a:r>
            <a:r>
              <a:rPr lang="en-US" altLang="zh-TW" sz="2400" dirty="0">
                <a:solidFill>
                  <a:prstClr val="black"/>
                </a:solidFill>
                <a:latin typeface="Cambria Math" panose="02040503050406030204" pitchFamily="18" charset="0"/>
                <a:ea typeface="Cambria Math" panose="02040503050406030204" pitchFamily="18" charset="0"/>
              </a:rPr>
              <a:t>(=at the same time); </a:t>
            </a:r>
            <a:r>
              <a:rPr lang="en-US" altLang="zh-TW" sz="3200" dirty="0">
                <a:solidFill>
                  <a:prstClr val="black"/>
                </a:solidFill>
                <a:latin typeface="Cambria Math" panose="02040503050406030204" pitchFamily="18" charset="0"/>
                <a:ea typeface="Cambria Math" panose="02040503050406030204" pitchFamily="18" charset="0"/>
              </a:rPr>
              <a:t>try </a:t>
            </a:r>
            <a:r>
              <a:rPr lang="en-US" altLang="zh-TW" sz="3200" dirty="0" smtClean="0">
                <a:solidFill>
                  <a:prstClr val="black"/>
                </a:solidFill>
                <a:latin typeface="Cambria Math" panose="02040503050406030204" pitchFamily="18" charset="0"/>
                <a:ea typeface="Cambria Math" panose="02040503050406030204" pitchFamily="18" charset="0"/>
              </a:rPr>
              <a:t>whereas</a:t>
            </a:r>
            <a:endParaRPr lang="en-US" altLang="zh-TW" sz="3200" dirty="0">
              <a:solidFill>
                <a:prstClr val="black"/>
              </a:solidFill>
              <a:latin typeface="Cambria Math" panose="02040503050406030204" pitchFamily="18" charset="0"/>
              <a:ea typeface="Cambria Math" panose="02040503050406030204" pitchFamily="18" charset="0"/>
            </a:endParaRPr>
          </a:p>
          <a:p>
            <a:pPr marL="457200" lvl="0" indent="-457200">
              <a:lnSpc>
                <a:spcPct val="90000"/>
              </a:lnSpc>
              <a:spcAft>
                <a:spcPts val="1800"/>
              </a:spcAft>
              <a:buFontTx/>
              <a:buChar char="-"/>
            </a:pPr>
            <a:r>
              <a:rPr lang="en-US" altLang="zh-TW" sz="3200" dirty="0" smtClean="0">
                <a:solidFill>
                  <a:prstClr val="black"/>
                </a:solidFill>
                <a:latin typeface="Cambria Math" panose="02040503050406030204" pitchFamily="18" charset="0"/>
                <a:ea typeface="Cambria Math" panose="02040503050406030204" pitchFamily="18" charset="0"/>
              </a:rPr>
              <a:t>Using a semicolon or a relative clause (“which”)</a:t>
            </a:r>
          </a:p>
          <a:p>
            <a:pPr marL="914400" lvl="3">
              <a:lnSpc>
                <a:spcPct val="80000"/>
              </a:lnSpc>
              <a:spcAft>
                <a:spcPts val="600"/>
              </a:spcAft>
            </a:pP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Circumstellar disks disperse in about 10 </a:t>
            </a:r>
            <a:r>
              <a:rPr lang="en-US" altLang="zh-TW" sz="2800" i="1" dirty="0" err="1"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Myr</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the ubiquity of exoplanets </a:t>
            </a:r>
            <a:b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b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     implies an efficient planet formation process.</a:t>
            </a:r>
          </a:p>
          <a:p>
            <a:pPr marL="914400" lvl="3">
              <a:lnSpc>
                <a:spcPct val="80000"/>
              </a:lnSpc>
              <a:spcAft>
                <a:spcPts val="600"/>
              </a:spcAft>
            </a:pP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This is the method with which we used to analyzed the time-series data … </a:t>
            </a:r>
          </a:p>
          <a:p>
            <a:pPr marL="914400" lvl="3">
              <a:lnSpc>
                <a:spcPct val="80000"/>
              </a:lnSpc>
              <a:spcAft>
                <a:spcPts val="600"/>
              </a:spcAft>
            </a:pP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The method was found not applicable, which led to modifications …</a:t>
            </a:r>
          </a:p>
          <a:p>
            <a:pPr marL="457200" lvl="2">
              <a:lnSpc>
                <a:spcPct val="90000"/>
              </a:lnSpc>
              <a:spcBef>
                <a:spcPts val="1200"/>
              </a:spcBef>
            </a:pP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“who” for a person’ “which” for otherwise; </a:t>
            </a:r>
            <a:b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br>
            <a:r>
              <a:rPr lang="en-US" altLang="zh-TW" sz="3200" dirty="0" smtClean="0">
                <a:latin typeface="Times New Roman" panose="02020603050405020304" pitchFamily="18" charset="0"/>
                <a:ea typeface="Cambria Math" panose="02040503050406030204" pitchFamily="18" charset="0"/>
                <a:cs typeface="Times New Roman" panose="02020603050405020304" pitchFamily="18" charset="0"/>
              </a:rPr>
              <a:t>“that” for  all, and for specification (any, same, very only …)\</a:t>
            </a:r>
          </a:p>
          <a:p>
            <a:pPr marL="914400" lvl="3">
              <a:lnSpc>
                <a:spcPct val="90000"/>
              </a:lnSpc>
              <a:spcBef>
                <a:spcPts val="600"/>
              </a:spcBef>
            </a:pPr>
            <a:r>
              <a:rPr lang="en-US" altLang="zh-TW" sz="2800" i="1" dirty="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This is the </a:t>
            </a:r>
            <a:r>
              <a:rPr lang="en-US" altLang="zh-TW" sz="2800" i="1" dirty="0" smtClean="0">
                <a:solidFill>
                  <a:srgbClr val="0000CC"/>
                </a:solidFill>
                <a:latin typeface="Times New Roman" panose="02020603050405020304" pitchFamily="18" charset="0"/>
                <a:ea typeface="Cambria Math" panose="02040503050406030204" pitchFamily="18" charset="0"/>
                <a:cs typeface="Times New Roman" panose="02020603050405020304" pitchFamily="18" charset="0"/>
              </a:rPr>
              <a:t>same method that we adopted …</a:t>
            </a:r>
            <a:endParaRPr lang="en-US" altLang="zh-TW" sz="2800" dirty="0">
              <a:solidFill>
                <a:prstClr val="black"/>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945131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646484" y="257999"/>
            <a:ext cx="8899032" cy="6342001"/>
          </a:xfrm>
          <a:prstGeom prst="rect">
            <a:avLst/>
          </a:prstGeom>
        </p:spPr>
      </p:pic>
      <p:cxnSp>
        <p:nvCxnSpPr>
          <p:cNvPr id="3" name="直線接點 2"/>
          <p:cNvCxnSpPr/>
          <p:nvPr/>
        </p:nvCxnSpPr>
        <p:spPr>
          <a:xfrm>
            <a:off x="4511824" y="908720"/>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a:off x="3719736" y="1412776"/>
            <a:ext cx="17281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2423592" y="2348880"/>
            <a:ext cx="15121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2423592" y="3645024"/>
            <a:ext cx="51845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791744" y="4509120"/>
            <a:ext cx="576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4372659" y="5085184"/>
            <a:ext cx="13633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367808" y="6093296"/>
            <a:ext cx="2016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902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79376" y="260648"/>
            <a:ext cx="7632848" cy="6393859"/>
          </a:xfrm>
          <a:prstGeom prst="rect">
            <a:avLst/>
          </a:prstGeom>
        </p:spPr>
      </p:pic>
      <p:cxnSp>
        <p:nvCxnSpPr>
          <p:cNvPr id="3" name="直線接點 2"/>
          <p:cNvCxnSpPr/>
          <p:nvPr/>
        </p:nvCxnSpPr>
        <p:spPr>
          <a:xfrm>
            <a:off x="2423592" y="2924944"/>
            <a:ext cx="50405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a:off x="551384" y="4869160"/>
            <a:ext cx="7272808"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8133134" y="332656"/>
            <a:ext cx="3528392" cy="461665"/>
          </a:xfrm>
          <a:prstGeom prst="rect">
            <a:avLst/>
          </a:prstGeom>
          <a:noFill/>
        </p:spPr>
        <p:txBody>
          <a:bodyPr wrap="square" rtlCol="0">
            <a:spAutoFit/>
          </a:bodyPr>
          <a:lstStyle/>
          <a:p>
            <a:r>
              <a:rPr lang="en-US" altLang="zh-TW" sz="2400" dirty="0" smtClean="0">
                <a:solidFill>
                  <a:srgbClr val="0000CC"/>
                </a:solidFill>
                <a:latin typeface="Calisto MT" panose="02040603050505030304" pitchFamily="18" charset="0"/>
              </a:rPr>
              <a:t>Importance of the subject</a:t>
            </a:r>
            <a:endParaRPr lang="zh-TW" altLang="en-US" sz="2400" dirty="0">
              <a:solidFill>
                <a:srgbClr val="0000CC"/>
              </a:solidFill>
              <a:latin typeface="Calisto MT" panose="02040603050505030304" pitchFamily="18" charset="0"/>
            </a:endParaRPr>
          </a:p>
        </p:txBody>
      </p:sp>
      <p:sp>
        <p:nvSpPr>
          <p:cNvPr id="6" name="文字方塊 5"/>
          <p:cNvSpPr txBox="1"/>
          <p:nvPr/>
        </p:nvSpPr>
        <p:spPr>
          <a:xfrm>
            <a:off x="8133134" y="5805264"/>
            <a:ext cx="3528392" cy="461665"/>
          </a:xfrm>
          <a:prstGeom prst="rect">
            <a:avLst/>
          </a:prstGeom>
          <a:noFill/>
        </p:spPr>
        <p:txBody>
          <a:bodyPr wrap="square" rtlCol="0">
            <a:spAutoFit/>
          </a:bodyPr>
          <a:lstStyle/>
          <a:p>
            <a:r>
              <a:rPr lang="en-US" altLang="zh-TW" sz="2400" dirty="0" smtClean="0">
                <a:solidFill>
                  <a:srgbClr val="0000CC"/>
                </a:solidFill>
                <a:latin typeface="Calisto MT" panose="02040603050505030304" pitchFamily="18" charset="0"/>
              </a:rPr>
              <a:t>Our solution</a:t>
            </a:r>
            <a:endParaRPr lang="zh-TW" altLang="en-US" sz="2400" dirty="0">
              <a:solidFill>
                <a:srgbClr val="0000CC"/>
              </a:solidFill>
              <a:latin typeface="Calisto MT" panose="02040603050505030304" pitchFamily="18" charset="0"/>
            </a:endParaRPr>
          </a:p>
        </p:txBody>
      </p:sp>
      <p:sp>
        <p:nvSpPr>
          <p:cNvPr id="7" name="文字方塊 6"/>
          <p:cNvSpPr txBox="1"/>
          <p:nvPr/>
        </p:nvSpPr>
        <p:spPr>
          <a:xfrm>
            <a:off x="8133134" y="3871593"/>
            <a:ext cx="3528392" cy="461665"/>
          </a:xfrm>
          <a:prstGeom prst="rect">
            <a:avLst/>
          </a:prstGeom>
          <a:noFill/>
        </p:spPr>
        <p:txBody>
          <a:bodyPr wrap="square" rtlCol="0">
            <a:spAutoFit/>
          </a:bodyPr>
          <a:lstStyle/>
          <a:p>
            <a:r>
              <a:rPr lang="en-US" altLang="zh-TW" sz="2400" dirty="0" smtClean="0">
                <a:solidFill>
                  <a:srgbClr val="0000CC"/>
                </a:solidFill>
                <a:latin typeface="Calisto MT" panose="02040603050505030304" pitchFamily="18" charset="0"/>
              </a:rPr>
              <a:t>Problem</a:t>
            </a:r>
            <a:endParaRPr lang="zh-TW" altLang="en-US" sz="2400" dirty="0">
              <a:solidFill>
                <a:srgbClr val="0000CC"/>
              </a:solidFill>
              <a:latin typeface="Calisto MT" panose="02040603050505030304" pitchFamily="18" charset="0"/>
            </a:endParaRPr>
          </a:p>
        </p:txBody>
      </p:sp>
      <p:sp>
        <p:nvSpPr>
          <p:cNvPr id="8" name="文字方塊 7"/>
          <p:cNvSpPr txBox="1"/>
          <p:nvPr/>
        </p:nvSpPr>
        <p:spPr>
          <a:xfrm>
            <a:off x="8133134" y="1772816"/>
            <a:ext cx="3528392" cy="461665"/>
          </a:xfrm>
          <a:prstGeom prst="rect">
            <a:avLst/>
          </a:prstGeom>
          <a:noFill/>
        </p:spPr>
        <p:txBody>
          <a:bodyPr wrap="square" rtlCol="0">
            <a:spAutoFit/>
          </a:bodyPr>
          <a:lstStyle/>
          <a:p>
            <a:r>
              <a:rPr lang="en-US" altLang="zh-TW" sz="2400" dirty="0" smtClean="0">
                <a:solidFill>
                  <a:srgbClr val="0000CC"/>
                </a:solidFill>
                <a:latin typeface="Calisto MT" panose="02040603050505030304" pitchFamily="18" charset="0"/>
              </a:rPr>
              <a:t>Previous work/Literature</a:t>
            </a:r>
            <a:endParaRPr lang="zh-TW" altLang="en-US" sz="2400" dirty="0">
              <a:solidFill>
                <a:srgbClr val="0000CC"/>
              </a:solidFill>
              <a:latin typeface="Calisto MT" panose="02040603050505030304" pitchFamily="18" charset="0"/>
            </a:endParaRPr>
          </a:p>
        </p:txBody>
      </p:sp>
    </p:spTree>
    <p:extLst>
      <p:ext uri="{BB962C8B-B14F-4D97-AF65-F5344CB8AC3E}">
        <p14:creationId xmlns:p14="http://schemas.microsoft.com/office/powerpoint/2010/main" val="2783360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07369" y="332656"/>
            <a:ext cx="5832648" cy="1051152"/>
          </a:xfrm>
          <a:prstGeom prst="rect">
            <a:avLst/>
          </a:prstGeom>
        </p:spPr>
      </p:pic>
      <p:pic>
        <p:nvPicPr>
          <p:cNvPr id="4" name="圖片 3"/>
          <p:cNvPicPr>
            <a:picLocks noChangeAspect="1"/>
          </p:cNvPicPr>
          <p:nvPr/>
        </p:nvPicPr>
        <p:blipFill>
          <a:blip r:embed="rId3"/>
          <a:stretch>
            <a:fillRect/>
          </a:stretch>
        </p:blipFill>
        <p:spPr>
          <a:xfrm>
            <a:off x="6888088" y="5157192"/>
            <a:ext cx="5040560" cy="1562457"/>
          </a:xfrm>
          <a:prstGeom prst="rect">
            <a:avLst/>
          </a:prstGeom>
        </p:spPr>
      </p:pic>
      <p:pic>
        <p:nvPicPr>
          <p:cNvPr id="5" name="圖片 4"/>
          <p:cNvPicPr>
            <a:picLocks noChangeAspect="1"/>
          </p:cNvPicPr>
          <p:nvPr/>
        </p:nvPicPr>
        <p:blipFill>
          <a:blip r:embed="rId4"/>
          <a:stretch>
            <a:fillRect/>
          </a:stretch>
        </p:blipFill>
        <p:spPr>
          <a:xfrm>
            <a:off x="6240017" y="336074"/>
            <a:ext cx="5840095" cy="3884504"/>
          </a:xfrm>
          <a:prstGeom prst="rect">
            <a:avLst/>
          </a:prstGeom>
        </p:spPr>
      </p:pic>
      <p:pic>
        <p:nvPicPr>
          <p:cNvPr id="6" name="圖片 5"/>
          <p:cNvPicPr>
            <a:picLocks noChangeAspect="1"/>
          </p:cNvPicPr>
          <p:nvPr/>
        </p:nvPicPr>
        <p:blipFill>
          <a:blip r:embed="rId5"/>
          <a:stretch>
            <a:fillRect/>
          </a:stretch>
        </p:blipFill>
        <p:spPr>
          <a:xfrm>
            <a:off x="443196" y="2026042"/>
            <a:ext cx="5580795" cy="4499975"/>
          </a:xfrm>
          <a:prstGeom prst="rect">
            <a:avLst/>
          </a:prstGeom>
        </p:spPr>
      </p:pic>
    </p:spTree>
    <p:extLst>
      <p:ext uri="{BB962C8B-B14F-4D97-AF65-F5344CB8AC3E}">
        <p14:creationId xmlns:p14="http://schemas.microsoft.com/office/powerpoint/2010/main" val="3954954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07369" y="332656"/>
            <a:ext cx="5472608" cy="1292562"/>
          </a:xfrm>
          <a:prstGeom prst="rect">
            <a:avLst/>
          </a:prstGeom>
        </p:spPr>
      </p:pic>
      <p:pic>
        <p:nvPicPr>
          <p:cNvPr id="4" name="圖片 3"/>
          <p:cNvPicPr>
            <a:picLocks noChangeAspect="1"/>
          </p:cNvPicPr>
          <p:nvPr/>
        </p:nvPicPr>
        <p:blipFill>
          <a:blip r:embed="rId3"/>
          <a:stretch>
            <a:fillRect/>
          </a:stretch>
        </p:blipFill>
        <p:spPr>
          <a:xfrm>
            <a:off x="6023992" y="308650"/>
            <a:ext cx="6091798" cy="5353275"/>
          </a:xfrm>
          <a:prstGeom prst="rect">
            <a:avLst/>
          </a:prstGeom>
        </p:spPr>
      </p:pic>
      <p:pic>
        <p:nvPicPr>
          <p:cNvPr id="5" name="圖片 4"/>
          <p:cNvPicPr>
            <a:picLocks noChangeAspect="1"/>
          </p:cNvPicPr>
          <p:nvPr/>
        </p:nvPicPr>
        <p:blipFill>
          <a:blip r:embed="rId4"/>
          <a:stretch>
            <a:fillRect/>
          </a:stretch>
        </p:blipFill>
        <p:spPr>
          <a:xfrm>
            <a:off x="141415" y="2996952"/>
            <a:ext cx="5882577" cy="3621185"/>
          </a:xfrm>
          <a:prstGeom prst="rect">
            <a:avLst/>
          </a:prstGeom>
        </p:spPr>
      </p:pic>
    </p:spTree>
    <p:extLst>
      <p:ext uri="{BB962C8B-B14F-4D97-AF65-F5344CB8AC3E}">
        <p14:creationId xmlns:p14="http://schemas.microsoft.com/office/powerpoint/2010/main" val="3144176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91344" y="332656"/>
            <a:ext cx="5976664" cy="1092051"/>
          </a:xfrm>
          <a:prstGeom prst="rect">
            <a:avLst/>
          </a:prstGeom>
        </p:spPr>
      </p:pic>
      <p:pic>
        <p:nvPicPr>
          <p:cNvPr id="3" name="圖片 2"/>
          <p:cNvPicPr>
            <a:picLocks noChangeAspect="1"/>
          </p:cNvPicPr>
          <p:nvPr/>
        </p:nvPicPr>
        <p:blipFill>
          <a:blip r:embed="rId3"/>
          <a:stretch>
            <a:fillRect/>
          </a:stretch>
        </p:blipFill>
        <p:spPr>
          <a:xfrm>
            <a:off x="6744072" y="297220"/>
            <a:ext cx="5202521" cy="4896544"/>
          </a:xfrm>
          <a:prstGeom prst="rect">
            <a:avLst/>
          </a:prstGeom>
        </p:spPr>
      </p:pic>
      <p:pic>
        <p:nvPicPr>
          <p:cNvPr id="6" name="圖片 5"/>
          <p:cNvPicPr>
            <a:picLocks noChangeAspect="1"/>
          </p:cNvPicPr>
          <p:nvPr/>
        </p:nvPicPr>
        <p:blipFill>
          <a:blip r:embed="rId4"/>
          <a:stretch>
            <a:fillRect/>
          </a:stretch>
        </p:blipFill>
        <p:spPr>
          <a:xfrm>
            <a:off x="2072357" y="1424707"/>
            <a:ext cx="4671715" cy="5121432"/>
          </a:xfrm>
          <a:prstGeom prst="rect">
            <a:avLst/>
          </a:prstGeom>
        </p:spPr>
      </p:pic>
      <p:pic>
        <p:nvPicPr>
          <p:cNvPr id="7" name="圖片 6"/>
          <p:cNvPicPr>
            <a:picLocks noChangeAspect="1"/>
          </p:cNvPicPr>
          <p:nvPr/>
        </p:nvPicPr>
        <p:blipFill>
          <a:blip r:embed="rId5"/>
          <a:stretch>
            <a:fillRect/>
          </a:stretch>
        </p:blipFill>
        <p:spPr>
          <a:xfrm>
            <a:off x="252141" y="2924944"/>
            <a:ext cx="1532184" cy="3787884"/>
          </a:xfrm>
          <a:prstGeom prst="rect">
            <a:avLst/>
          </a:prstGeom>
        </p:spPr>
      </p:pic>
    </p:spTree>
    <p:extLst>
      <p:ext uri="{BB962C8B-B14F-4D97-AF65-F5344CB8AC3E}">
        <p14:creationId xmlns:p14="http://schemas.microsoft.com/office/powerpoint/2010/main" val="3380980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63352" y="332656"/>
            <a:ext cx="6568702" cy="936104"/>
          </a:xfrm>
          <a:prstGeom prst="rect">
            <a:avLst/>
          </a:prstGeom>
        </p:spPr>
      </p:pic>
      <p:pic>
        <p:nvPicPr>
          <p:cNvPr id="4" name="圖片 3"/>
          <p:cNvPicPr>
            <a:picLocks noChangeAspect="1"/>
          </p:cNvPicPr>
          <p:nvPr/>
        </p:nvPicPr>
        <p:blipFill>
          <a:blip r:embed="rId3"/>
          <a:stretch>
            <a:fillRect/>
          </a:stretch>
        </p:blipFill>
        <p:spPr>
          <a:xfrm>
            <a:off x="4151784" y="1484784"/>
            <a:ext cx="7372665" cy="5064334"/>
          </a:xfrm>
          <a:prstGeom prst="rect">
            <a:avLst/>
          </a:prstGeom>
        </p:spPr>
      </p:pic>
    </p:spTree>
    <p:extLst>
      <p:ext uri="{BB962C8B-B14F-4D97-AF65-F5344CB8AC3E}">
        <p14:creationId xmlns:p14="http://schemas.microsoft.com/office/powerpoint/2010/main" val="1091525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135560" y="2132856"/>
            <a:ext cx="7488832" cy="769441"/>
          </a:xfrm>
          <a:prstGeom prst="rect">
            <a:avLst/>
          </a:prstGeom>
          <a:noFill/>
        </p:spPr>
        <p:txBody>
          <a:bodyPr wrap="square" rtlCol="0">
            <a:spAutoFit/>
          </a:bodyPr>
          <a:lstStyle/>
          <a:p>
            <a:pPr algn="ctr"/>
            <a:r>
              <a:rPr lang="en-US" altLang="zh-TW" sz="4400" dirty="0" smtClean="0">
                <a:solidFill>
                  <a:srgbClr val="0000CC"/>
                </a:solidFill>
                <a:latin typeface="David" panose="020E0502060401010101" pitchFamily="34" charset="-79"/>
                <a:cs typeface="David" panose="020E0502060401010101" pitchFamily="34" charset="-79"/>
              </a:rPr>
              <a:t>An example … </a:t>
            </a:r>
            <a:endParaRPr lang="zh-TW" altLang="en-US" sz="4400" dirty="0">
              <a:solidFill>
                <a:srgbClr val="0000CC"/>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09158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479376" y="1484784"/>
            <a:ext cx="11377264" cy="3242688"/>
          </a:xfrm>
          <a:prstGeom prst="rect">
            <a:avLst/>
          </a:prstGeom>
        </p:spPr>
      </p:pic>
    </p:spTree>
    <p:extLst>
      <p:ext uri="{BB962C8B-B14F-4D97-AF65-F5344CB8AC3E}">
        <p14:creationId xmlns:p14="http://schemas.microsoft.com/office/powerpoint/2010/main" val="1732180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68908" y="707399"/>
            <a:ext cx="11854183" cy="5443201"/>
          </a:xfrm>
          <a:prstGeom prst="rect">
            <a:avLst/>
          </a:prstGeom>
        </p:spPr>
      </p:pic>
    </p:spTree>
    <p:extLst>
      <p:ext uri="{BB962C8B-B14F-4D97-AF65-F5344CB8AC3E}">
        <p14:creationId xmlns:p14="http://schemas.microsoft.com/office/powerpoint/2010/main" val="2872027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042021" y="921599"/>
            <a:ext cx="10107958" cy="5014801"/>
          </a:xfrm>
          <a:prstGeom prst="rect">
            <a:avLst/>
          </a:prstGeom>
        </p:spPr>
      </p:pic>
    </p:spTree>
    <p:extLst>
      <p:ext uri="{BB962C8B-B14F-4D97-AF65-F5344CB8AC3E}">
        <p14:creationId xmlns:p14="http://schemas.microsoft.com/office/powerpoint/2010/main" val="286551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9376" y="404664"/>
            <a:ext cx="11161240" cy="6247864"/>
          </a:xfrm>
          <a:prstGeom prst="rect">
            <a:avLst/>
          </a:prstGeom>
        </p:spPr>
        <p:txBody>
          <a:bodyPr wrap="square">
            <a:spAutoFit/>
          </a:bodyPr>
          <a:lstStyle/>
          <a:p>
            <a:r>
              <a:rPr lang="en-US" altLang="zh-TW" sz="3200" b="1" dirty="0" smtClean="0">
                <a:latin typeface="Bell MT" panose="02020503060305020303" pitchFamily="18" charset="0"/>
              </a:rPr>
              <a:t>Elsevier: Author guideline </a:t>
            </a:r>
            <a:endParaRPr lang="en-US" altLang="zh-TW" sz="3200" b="1" dirty="0" smtClean="0">
              <a:latin typeface="Bell MT" panose="02020503060305020303" pitchFamily="18" charset="0"/>
              <a:hlinkClick r:id="rId2"/>
            </a:endParaRPr>
          </a:p>
          <a:p>
            <a:endParaRPr lang="en-US" altLang="zh-TW" sz="3200" dirty="0" smtClean="0">
              <a:latin typeface="Bell MT" panose="02020503060305020303" pitchFamily="18" charset="0"/>
              <a:hlinkClick r:id="rId2"/>
            </a:endParaRPr>
          </a:p>
          <a:p>
            <a:r>
              <a:rPr lang="zh-TW" altLang="en-US" sz="2800" dirty="0" smtClean="0">
                <a:latin typeface="Bell MT" panose="02020503060305020303" pitchFamily="18" charset="0"/>
                <a:hlinkClick r:id="rId2"/>
              </a:rPr>
              <a:t>https</a:t>
            </a:r>
            <a:r>
              <a:rPr lang="zh-TW" altLang="en-US" sz="2800" dirty="0">
                <a:latin typeface="Bell MT" panose="02020503060305020303" pitchFamily="18" charset="0"/>
                <a:hlinkClick r:id="rId2"/>
              </a:rPr>
              <a:t>://www.elsevier.com/connect/author-guidelines-and-submission-proces</a:t>
            </a:r>
            <a:r>
              <a:rPr lang="zh-TW" altLang="en-US" sz="2800" dirty="0" smtClean="0">
                <a:latin typeface="Bell MT" panose="02020503060305020303" pitchFamily="18" charset="0"/>
                <a:hlinkClick r:id="rId2"/>
              </a:rPr>
              <a:t>s</a:t>
            </a:r>
            <a:endParaRPr lang="en-US" altLang="zh-TW" sz="2800" dirty="0" smtClean="0">
              <a:latin typeface="Bell MT" panose="02020503060305020303" pitchFamily="18" charset="0"/>
            </a:endParaRPr>
          </a:p>
          <a:p>
            <a:endParaRPr lang="en-US" altLang="zh-TW" sz="2800" dirty="0">
              <a:latin typeface="Bell MT" panose="02020503060305020303" pitchFamily="18" charset="0"/>
            </a:endParaRPr>
          </a:p>
          <a:p>
            <a:r>
              <a:rPr lang="en-US" altLang="zh-TW" sz="2800" b="1" dirty="0" smtClean="0">
                <a:latin typeface="Bell MT" panose="02020503060305020303" pitchFamily="18" charset="0"/>
              </a:rPr>
              <a:t>Writing tips</a:t>
            </a:r>
          </a:p>
          <a:p>
            <a:pPr marL="457200" indent="-457200">
              <a:buFontTx/>
              <a:buChar char="-"/>
            </a:pPr>
            <a:r>
              <a:rPr lang="en-US" altLang="zh-TW" sz="2800" dirty="0" smtClean="0">
                <a:latin typeface="Bell MT" panose="02020503060305020303" pitchFamily="18" charset="0"/>
              </a:rPr>
              <a:t>Show, don’t just tell.</a:t>
            </a:r>
          </a:p>
          <a:p>
            <a:pPr marL="457200" indent="-457200">
              <a:buFontTx/>
              <a:buChar char="-"/>
            </a:pPr>
            <a:r>
              <a:rPr lang="en-US" altLang="zh-TW" sz="2800" dirty="0" smtClean="0">
                <a:latin typeface="Bell MT" panose="02020503060305020303" pitchFamily="18" charset="0"/>
              </a:rPr>
              <a:t>Use action verbs; go easy on the adjectives</a:t>
            </a:r>
          </a:p>
          <a:p>
            <a:pPr marL="457200" indent="-457200">
              <a:buFontTx/>
              <a:buChar char="-"/>
            </a:pPr>
            <a:r>
              <a:rPr lang="en-US" altLang="zh-TW" sz="2800" dirty="0" smtClean="0">
                <a:latin typeface="Bell MT" panose="02020503060305020303" pitchFamily="18" charset="0"/>
              </a:rPr>
              <a:t>Choose active voice</a:t>
            </a:r>
          </a:p>
          <a:p>
            <a:pPr marL="457200" indent="-457200">
              <a:buFontTx/>
              <a:buChar char="-"/>
            </a:pPr>
            <a:r>
              <a:rPr lang="en-US" altLang="zh-TW" sz="2800" dirty="0" smtClean="0">
                <a:latin typeface="Bell MT" panose="02020503060305020303" pitchFamily="18" charset="0"/>
              </a:rPr>
              <a:t>Quotes should sound human</a:t>
            </a:r>
          </a:p>
          <a:p>
            <a:pPr marL="457200" indent="-457200">
              <a:buFontTx/>
              <a:buChar char="-"/>
            </a:pPr>
            <a:r>
              <a:rPr lang="en-US" altLang="zh-TW" sz="2800" dirty="0" smtClean="0">
                <a:latin typeface="Bell MT" panose="02020503060305020303" pitchFamily="18" charset="0"/>
              </a:rPr>
              <a:t>Avoid clichés</a:t>
            </a:r>
          </a:p>
          <a:p>
            <a:pPr marL="457200" indent="-457200">
              <a:buFontTx/>
              <a:buChar char="-"/>
            </a:pPr>
            <a:r>
              <a:rPr lang="en-US" altLang="zh-TW" sz="2800" dirty="0" smtClean="0">
                <a:latin typeface="Bell MT" panose="02020503060305020303" pitchFamily="18" charset="0"/>
              </a:rPr>
              <a:t>Say it simply</a:t>
            </a:r>
          </a:p>
          <a:p>
            <a:pPr marL="457200" indent="-457200">
              <a:buFontTx/>
              <a:buChar char="-"/>
            </a:pPr>
            <a:r>
              <a:rPr lang="en-US" altLang="zh-TW" sz="2800" dirty="0" smtClean="0">
                <a:latin typeface="Bell MT" panose="02020503060305020303" pitchFamily="18" charset="0"/>
              </a:rPr>
              <a:t>Define technical terms</a:t>
            </a:r>
          </a:p>
          <a:p>
            <a:pPr marL="457200" indent="-457200">
              <a:buFontTx/>
              <a:buChar char="-"/>
            </a:pPr>
            <a:r>
              <a:rPr lang="en-US" altLang="zh-TW" sz="2800" dirty="0" smtClean="0">
                <a:latin typeface="Bell MT" panose="02020503060305020303" pitchFamily="18" charset="0"/>
              </a:rPr>
              <a:t>Eliminate words that do not add meaning</a:t>
            </a:r>
            <a:endParaRPr lang="zh-TW" altLang="en-US" sz="2800" dirty="0">
              <a:latin typeface="Bell MT" panose="02020503060305020303" pitchFamily="18" charset="0"/>
            </a:endParaRPr>
          </a:p>
        </p:txBody>
      </p:sp>
    </p:spTree>
    <p:extLst>
      <p:ext uri="{BB962C8B-B14F-4D97-AF65-F5344CB8AC3E}">
        <p14:creationId xmlns:p14="http://schemas.microsoft.com/office/powerpoint/2010/main" val="746832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495600" y="188640"/>
            <a:ext cx="6864008" cy="5292001"/>
          </a:xfrm>
          <a:prstGeom prst="rect">
            <a:avLst/>
          </a:prstGeom>
        </p:spPr>
      </p:pic>
      <p:pic>
        <p:nvPicPr>
          <p:cNvPr id="3" name="圖片 2"/>
          <p:cNvPicPr>
            <a:picLocks noChangeAspect="1"/>
          </p:cNvPicPr>
          <p:nvPr/>
        </p:nvPicPr>
        <p:blipFill>
          <a:blip r:embed="rId3"/>
          <a:stretch>
            <a:fillRect/>
          </a:stretch>
        </p:blipFill>
        <p:spPr>
          <a:xfrm>
            <a:off x="2495600" y="5480641"/>
            <a:ext cx="6887516" cy="864360"/>
          </a:xfrm>
          <a:prstGeom prst="rect">
            <a:avLst/>
          </a:prstGeom>
        </p:spPr>
      </p:pic>
    </p:spTree>
    <p:extLst>
      <p:ext uri="{BB962C8B-B14F-4D97-AF65-F5344CB8AC3E}">
        <p14:creationId xmlns:p14="http://schemas.microsoft.com/office/powerpoint/2010/main" val="86820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271464" y="260648"/>
            <a:ext cx="9472949" cy="6431662"/>
          </a:xfrm>
          <a:prstGeom prst="rect">
            <a:avLst/>
          </a:prstGeom>
        </p:spPr>
      </p:pic>
    </p:spTree>
    <p:extLst>
      <p:ext uri="{BB962C8B-B14F-4D97-AF65-F5344CB8AC3E}">
        <p14:creationId xmlns:p14="http://schemas.microsoft.com/office/powerpoint/2010/main" val="2140476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193137" y="1740600"/>
            <a:ext cx="9805726" cy="3376800"/>
          </a:xfrm>
          <a:prstGeom prst="rect">
            <a:avLst/>
          </a:prstGeom>
        </p:spPr>
      </p:pic>
    </p:spTree>
    <p:extLst>
      <p:ext uri="{BB962C8B-B14F-4D97-AF65-F5344CB8AC3E}">
        <p14:creationId xmlns:p14="http://schemas.microsoft.com/office/powerpoint/2010/main" val="9067955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199456" y="188640"/>
            <a:ext cx="9607274" cy="6469433"/>
          </a:xfrm>
          <a:prstGeom prst="rect">
            <a:avLst/>
          </a:prstGeom>
        </p:spPr>
      </p:pic>
    </p:spTree>
    <p:extLst>
      <p:ext uri="{BB962C8B-B14F-4D97-AF65-F5344CB8AC3E}">
        <p14:creationId xmlns:p14="http://schemas.microsoft.com/office/powerpoint/2010/main" val="2546179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274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808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921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452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51384" y="1340768"/>
            <a:ext cx="11139232" cy="2592288"/>
          </a:xfrm>
          <a:prstGeom prst="rect">
            <a:avLst/>
          </a:prstGeom>
        </p:spPr>
      </p:pic>
    </p:spTree>
    <p:extLst>
      <p:ext uri="{BB962C8B-B14F-4D97-AF65-F5344CB8AC3E}">
        <p14:creationId xmlns:p14="http://schemas.microsoft.com/office/powerpoint/2010/main" val="458388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279576" y="260648"/>
            <a:ext cx="6696744" cy="6297964"/>
          </a:xfrm>
          <a:prstGeom prst="rect">
            <a:avLst/>
          </a:prstGeom>
        </p:spPr>
      </p:pic>
    </p:spTree>
    <p:extLst>
      <p:ext uri="{BB962C8B-B14F-4D97-AF65-F5344CB8AC3E}">
        <p14:creationId xmlns:p14="http://schemas.microsoft.com/office/powerpoint/2010/main" val="379294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4304" y="0"/>
            <a:ext cx="7183392" cy="6858000"/>
          </a:xfrm>
          <a:prstGeom prst="rect">
            <a:avLst/>
          </a:prstGeom>
        </p:spPr>
      </p:pic>
    </p:spTree>
    <p:extLst>
      <p:ext uri="{BB962C8B-B14F-4D97-AF65-F5344CB8AC3E}">
        <p14:creationId xmlns:p14="http://schemas.microsoft.com/office/powerpoint/2010/main" val="1408939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43998" y="136921"/>
            <a:ext cx="4824535" cy="2116213"/>
          </a:xfrm>
          <a:prstGeom prst="rect">
            <a:avLst/>
          </a:prstGeom>
        </p:spPr>
      </p:pic>
      <p:pic>
        <p:nvPicPr>
          <p:cNvPr id="3" name="圖片 2"/>
          <p:cNvPicPr>
            <a:picLocks noChangeAspect="1"/>
          </p:cNvPicPr>
          <p:nvPr/>
        </p:nvPicPr>
        <p:blipFill>
          <a:blip r:embed="rId3"/>
          <a:stretch>
            <a:fillRect/>
          </a:stretch>
        </p:blipFill>
        <p:spPr>
          <a:xfrm>
            <a:off x="282460" y="2199941"/>
            <a:ext cx="4886073" cy="2948400"/>
          </a:xfrm>
          <a:prstGeom prst="rect">
            <a:avLst/>
          </a:prstGeom>
        </p:spPr>
      </p:pic>
      <p:pic>
        <p:nvPicPr>
          <p:cNvPr id="4" name="圖片 3"/>
          <p:cNvPicPr>
            <a:picLocks noChangeAspect="1"/>
          </p:cNvPicPr>
          <p:nvPr/>
        </p:nvPicPr>
        <p:blipFill>
          <a:blip r:embed="rId4"/>
          <a:stretch>
            <a:fillRect/>
          </a:stretch>
        </p:blipFill>
        <p:spPr>
          <a:xfrm>
            <a:off x="292534" y="5157250"/>
            <a:ext cx="4865924" cy="486360"/>
          </a:xfrm>
          <a:prstGeom prst="rect">
            <a:avLst/>
          </a:prstGeom>
        </p:spPr>
      </p:pic>
      <p:pic>
        <p:nvPicPr>
          <p:cNvPr id="5" name="圖片 4"/>
          <p:cNvPicPr>
            <a:picLocks noChangeAspect="1"/>
          </p:cNvPicPr>
          <p:nvPr/>
        </p:nvPicPr>
        <p:blipFill>
          <a:blip r:embed="rId5"/>
          <a:stretch>
            <a:fillRect/>
          </a:stretch>
        </p:blipFill>
        <p:spPr>
          <a:xfrm>
            <a:off x="5519936" y="116632"/>
            <a:ext cx="4815552" cy="3419640"/>
          </a:xfrm>
          <a:prstGeom prst="rect">
            <a:avLst/>
          </a:prstGeom>
        </p:spPr>
      </p:pic>
      <p:pic>
        <p:nvPicPr>
          <p:cNvPr id="6" name="圖片 5"/>
          <p:cNvPicPr>
            <a:picLocks noChangeAspect="1"/>
          </p:cNvPicPr>
          <p:nvPr/>
        </p:nvPicPr>
        <p:blipFill>
          <a:blip r:embed="rId6"/>
          <a:stretch>
            <a:fillRect/>
          </a:stretch>
        </p:blipFill>
        <p:spPr>
          <a:xfrm>
            <a:off x="6816080" y="3802544"/>
            <a:ext cx="4906221" cy="2701440"/>
          </a:xfrm>
          <a:prstGeom prst="rect">
            <a:avLst/>
          </a:prstGeom>
        </p:spPr>
      </p:pic>
    </p:spTree>
    <p:extLst>
      <p:ext uri="{BB962C8B-B14F-4D97-AF65-F5344CB8AC3E}">
        <p14:creationId xmlns:p14="http://schemas.microsoft.com/office/powerpoint/2010/main" val="128550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07368" y="332656"/>
            <a:ext cx="4815552" cy="965160"/>
          </a:xfrm>
          <a:prstGeom prst="rect">
            <a:avLst/>
          </a:prstGeom>
        </p:spPr>
      </p:pic>
      <p:pic>
        <p:nvPicPr>
          <p:cNvPr id="3" name="圖片 2"/>
          <p:cNvPicPr>
            <a:picLocks noChangeAspect="1"/>
          </p:cNvPicPr>
          <p:nvPr/>
        </p:nvPicPr>
        <p:blipFill>
          <a:blip r:embed="rId3"/>
          <a:stretch>
            <a:fillRect/>
          </a:stretch>
        </p:blipFill>
        <p:spPr>
          <a:xfrm>
            <a:off x="407368" y="1320796"/>
            <a:ext cx="4966668" cy="4765321"/>
          </a:xfrm>
          <a:prstGeom prst="rect">
            <a:avLst/>
          </a:prstGeom>
        </p:spPr>
      </p:pic>
    </p:spTree>
    <p:extLst>
      <p:ext uri="{BB962C8B-B14F-4D97-AF65-F5344CB8AC3E}">
        <p14:creationId xmlns:p14="http://schemas.microsoft.com/office/powerpoint/2010/main" val="344268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2415" y="0"/>
            <a:ext cx="5907170" cy="6858000"/>
          </a:xfrm>
          <a:prstGeom prst="rect">
            <a:avLst/>
          </a:prstGeom>
        </p:spPr>
      </p:pic>
    </p:spTree>
    <p:extLst>
      <p:ext uri="{BB962C8B-B14F-4D97-AF65-F5344CB8AC3E}">
        <p14:creationId xmlns:p14="http://schemas.microsoft.com/office/powerpoint/2010/main" val="349535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224" y="0"/>
            <a:ext cx="5495551" cy="6858000"/>
          </a:xfrm>
          <a:prstGeom prst="rect">
            <a:avLst/>
          </a:prstGeom>
        </p:spPr>
      </p:pic>
    </p:spTree>
    <p:extLst>
      <p:ext uri="{BB962C8B-B14F-4D97-AF65-F5344CB8AC3E}">
        <p14:creationId xmlns:p14="http://schemas.microsoft.com/office/powerpoint/2010/main" val="2811300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970" y="1828800"/>
            <a:ext cx="9624060" cy="3200400"/>
          </a:xfrm>
          <a:prstGeom prst="rect">
            <a:avLst/>
          </a:prstGeom>
        </p:spPr>
      </p:pic>
    </p:spTree>
    <p:extLst>
      <p:ext uri="{BB962C8B-B14F-4D97-AF65-F5344CB8AC3E}">
        <p14:creationId xmlns:p14="http://schemas.microsoft.com/office/powerpoint/2010/main" val="180747830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2347</Words>
  <Application>Microsoft Office PowerPoint</Application>
  <PresentationFormat>寬螢幕</PresentationFormat>
  <Paragraphs>165</Paragraphs>
  <Slides>61</Slides>
  <Notes>0</Notes>
  <HiddenSlides>4</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61</vt:i4>
      </vt:variant>
    </vt:vector>
  </HeadingPairs>
  <TitlesOfParts>
    <vt:vector size="74" baseType="lpstr">
      <vt:lpstr>新細明體</vt:lpstr>
      <vt:lpstr>Arial</vt:lpstr>
      <vt:lpstr>Bell MT</vt:lpstr>
      <vt:lpstr>Calibri</vt:lpstr>
      <vt:lpstr>Calisto MT</vt:lpstr>
      <vt:lpstr>Cambria Math</vt:lpstr>
      <vt:lpstr>Comic Sans MS</vt:lpstr>
      <vt:lpstr>David</vt:lpstr>
      <vt:lpstr>LM Roman 9</vt:lpstr>
      <vt:lpstr>Sitka Text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Popular Traps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Chen</dc:creator>
  <cp:lastModifiedBy>User</cp:lastModifiedBy>
  <cp:revision>105</cp:revision>
  <dcterms:created xsi:type="dcterms:W3CDTF">2011-12-20T16:31:04Z</dcterms:created>
  <dcterms:modified xsi:type="dcterms:W3CDTF">2021-05-20T01:35:13Z</dcterms:modified>
</cp:coreProperties>
</file>