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62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1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7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1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82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9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6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2577-869B-4E11-9015-4405A002D595}" type="datetimeFigureOut">
              <a:rPr lang="zh-TW" altLang="en-US" smtClean="0"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3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36104"/>
          </a:xfrm>
        </p:spPr>
        <p:txBody>
          <a:bodyPr/>
          <a:lstStyle/>
          <a:p>
            <a:r>
              <a:rPr lang="en-US" altLang="zh-TW" b="1" dirty="0" smtClean="0"/>
              <a:t>Paper Structure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392" y="980728"/>
            <a:ext cx="4341604" cy="568863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Title </a:t>
            </a:r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</a:rPr>
              <a:t>= face</a:t>
            </a:r>
          </a:p>
          <a:p>
            <a:pPr lvl="0"/>
            <a:r>
              <a:rPr lang="en-US" altLang="zh-TW" dirty="0" smtClean="0"/>
              <a:t>Abstract </a:t>
            </a:r>
            <a:r>
              <a:rPr lang="en-US" altLang="zh-TW" sz="200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</a:rPr>
              <a:t>heart</a:t>
            </a:r>
            <a:endParaRPr lang="en-US" altLang="zh-TW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dirty="0" smtClean="0"/>
              <a:t>Key Words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address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Headings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skeleton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Introduction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hands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Data and Analysis 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Discussion </a:t>
            </a:r>
            <a:br>
              <a:rPr lang="en-US" altLang="zh-TW" dirty="0" smtClean="0"/>
            </a:br>
            <a:r>
              <a:rPr lang="en-US" altLang="zh-TW" dirty="0" smtClean="0"/>
              <a:t>Visuals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= voice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Conclusion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smile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References 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444208" y="5013176"/>
            <a:ext cx="0" cy="11521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444208" y="3068960"/>
            <a:ext cx="288032" cy="1944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6588224" y="1988840"/>
            <a:ext cx="144016" cy="11521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6444208" y="4437112"/>
            <a:ext cx="792088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236296" y="3573016"/>
            <a:ext cx="396044" cy="8640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956920" y="2780928"/>
            <a:ext cx="792088" cy="309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596336" y="3032332"/>
            <a:ext cx="792088" cy="576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5292080" y="2780928"/>
            <a:ext cx="664840" cy="1545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qvectors.net/downloads/images/fullpreview/Vector-Tree-by-Dragon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30" y="1433217"/>
            <a:ext cx="4800841" cy="48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3923928" y="134076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15066" y="4941168"/>
            <a:ext cx="1969102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900278" y="4977172"/>
            <a:ext cx="1969102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260648"/>
            <a:ext cx="822960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Smart Choice of Keywords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Pick your keywords from recent or often-cited titles close to your contribution</a:t>
            </a:r>
            <a:br>
              <a:rPr lang="en-US" altLang="zh-TW" sz="3200" dirty="0" smtClean="0"/>
            </a:br>
            <a:r>
              <a:rPr lang="en-US" altLang="zh-TW" sz="3200" dirty="0" smtClean="0">
                <a:sym typeface="Wingdings" pitchFamily="2" charset="2"/>
              </a:rPr>
              <a:t> searches to retrieve those will also find </a:t>
            </a:r>
            <a:br>
              <a:rPr lang="en-US" altLang="zh-TW" sz="3200" dirty="0" smtClean="0">
                <a:sym typeface="Wingdings" pitchFamily="2" charset="2"/>
              </a:rPr>
            </a:br>
            <a:r>
              <a:rPr lang="en-US" altLang="zh-TW" sz="3200" dirty="0" smtClean="0">
                <a:sym typeface="Wingdings" pitchFamily="2" charset="2"/>
              </a:rPr>
              <a:t>     yours</a:t>
            </a:r>
            <a:endParaRPr lang="en-US" altLang="zh-TW" sz="3200" dirty="0" smtClean="0"/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If two keywords are equally good, choose one for the title and the other for the abstract.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4821" y="5013176"/>
            <a:ext cx="8229600" cy="14401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6. Catchy Acronyms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MACHO, TAOS</a:t>
            </a:r>
            <a:endParaRPr lang="en-US" altLang="zh-TW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35974" cy="56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7776864" cy="63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7504" y="332656"/>
            <a:ext cx="4356992" cy="579350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So a good title should be </a:t>
            </a:r>
          </a:p>
          <a:p>
            <a:pPr marL="400050" lvl="1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unique, lasting, concise, clear, easy to find, honest and representative, and (if possible) catchy</a:t>
            </a:r>
          </a:p>
          <a:p>
            <a:pPr marL="400050" lvl="1" indent="0">
              <a:buNone/>
            </a:pPr>
            <a:endParaRPr lang="en-US" altLang="zh-TW" sz="3200" dirty="0"/>
          </a:p>
          <a:p>
            <a:pPr marL="400050" lvl="1" indent="0">
              <a:buNone/>
            </a:pPr>
            <a:r>
              <a:rPr lang="en-US" altLang="zh-TW" sz="3200" dirty="0" smtClean="0"/>
              <a:t>A question for the title?</a:t>
            </a:r>
            <a:endParaRPr lang="zh-TW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116632"/>
            <a:ext cx="4427984" cy="65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2510" y="45811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What is the title you have come up with for your thesis/paper?  Bring it to our discussion.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132" y="332656"/>
            <a:ext cx="8214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HW: Let us be critical …</a:t>
            </a:r>
          </a:p>
          <a:p>
            <a:pPr lvl="1"/>
            <a:r>
              <a:rPr lang="en-US" altLang="zh-TW" sz="4000" dirty="0" smtClean="0"/>
              <a:t>Select 10 titles from the latest </a:t>
            </a:r>
            <a:br>
              <a:rPr lang="en-US" altLang="zh-TW" sz="4000" dirty="0" smtClean="0"/>
            </a:br>
            <a:r>
              <a:rPr lang="en-US" altLang="zh-TW" sz="4000" dirty="0" err="1" smtClean="0"/>
              <a:t>ApJ</a:t>
            </a:r>
            <a:r>
              <a:rPr lang="en-US" altLang="zh-TW" sz="4000" dirty="0" smtClean="0"/>
              <a:t> issue.  Do the same for 10 titles in RAA.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345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A paper I am writing now …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2" y="1988840"/>
            <a:ext cx="8835676" cy="46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Abstract</a:t>
            </a:r>
            <a:r>
              <a:rPr lang="en-US" altLang="zh-TW" dirty="0" smtClean="0"/>
              <a:t> --- </a:t>
            </a:r>
            <a:r>
              <a:rPr lang="en-US" altLang="zh-TW" sz="4000" dirty="0" smtClean="0"/>
              <a:t>the heart of your paper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20072" y="14847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Chapter 11 of Jean-Luc Lebrun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512" y="25649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600" dirty="0" smtClean="0"/>
              <a:t>What does a reader expect to see in an </a:t>
            </a:r>
            <a:br>
              <a:rPr lang="en-US" altLang="zh-TW" sz="3600" dirty="0" smtClean="0"/>
            </a:br>
            <a:r>
              <a:rPr lang="en-US" altLang="zh-TW" sz="3600" dirty="0" smtClean="0"/>
              <a:t>          abstract?  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3600" dirty="0" smtClean="0"/>
              <a:t>What do you expect to see as a reader?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739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/>
              <a:t>Four parts of an abstract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What</a:t>
            </a:r>
          </a:p>
          <a:p>
            <a:pPr lvl="1"/>
            <a:r>
              <a:rPr lang="en-US" altLang="zh-TW" dirty="0" smtClean="0"/>
              <a:t>What is the problem?  What is the topic of this paper?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How</a:t>
            </a:r>
          </a:p>
          <a:p>
            <a:pPr lvl="1"/>
            <a:r>
              <a:rPr lang="en-US" altLang="zh-TW" dirty="0" smtClean="0"/>
              <a:t>How is the problem solved (methodology)?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Results</a:t>
            </a:r>
          </a:p>
          <a:p>
            <a:pPr lvl="1"/>
            <a:r>
              <a:rPr lang="en-US" altLang="zh-TW" dirty="0" smtClean="0"/>
              <a:t>What are the specific results?  How well is the problem solved?  Visuals in abstracts?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Impact </a:t>
            </a:r>
          </a:p>
          <a:p>
            <a:pPr lvl="1"/>
            <a:r>
              <a:rPr lang="en-US" altLang="zh-TW" dirty="0" smtClean="0"/>
              <a:t>So what?  How useful is this to science or to the reader?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8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altLang="zh-TW" sz="3600" dirty="0" smtClean="0"/>
              <a:t>Very often, the fourth part (impact) is missing, because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maximum number of words allowed by the journal ran out too quickly with a long rambling start.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author (mistakenly) considered that the results should speak for themselves.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author was not able to assess the impact of the scientific contribution. </a:t>
            </a:r>
          </a:p>
          <a:p>
            <a:pPr lvl="1">
              <a:spcBef>
                <a:spcPts val="1200"/>
              </a:spcBef>
              <a:buNone/>
            </a:pPr>
            <a:r>
              <a:rPr lang="en-US" altLang="zh-TW" i="1" dirty="0" smtClean="0"/>
              <a:t>   “a result of the myopia caused by the atomization of research tasks among many researchers”</a:t>
            </a:r>
            <a:br>
              <a:rPr lang="en-US" altLang="zh-TW" i="1" dirty="0" smtClean="0"/>
            </a:br>
            <a:r>
              <a:rPr lang="zh-TW" altLang="en-US" i="1" dirty="0" smtClean="0"/>
              <a:t>見樹不見林</a:t>
            </a:r>
            <a:endParaRPr lang="en-US" altLang="zh-TW" i="1" dirty="0" smtClean="0"/>
          </a:p>
          <a:p>
            <a:pPr>
              <a:spcBef>
                <a:spcPts val="1200"/>
              </a:spcBef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9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12068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parts with the largest number of words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= contribution</a:t>
            </a:r>
          </a:p>
          <a:p>
            <a:r>
              <a:rPr lang="en-US" altLang="zh-TW" dirty="0" smtClean="0"/>
              <a:t>Adjectives ok in the title, but precision in the abstract</a:t>
            </a:r>
          </a:p>
          <a:p>
            <a:r>
              <a:rPr lang="en-US" altLang="zh-TW" dirty="0" smtClean="0"/>
              <a:t>Coherence between abstract and title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30%~80% (i.e., &gt; 1/3) significant title words are in the first sentence of the abstract.  There are exceptions, but usually at least there should be one word from the title.  Otherwise, sentences 2 and 3 mention most of the other title words.</a:t>
            </a:r>
          </a:p>
          <a:p>
            <a:r>
              <a:rPr lang="en-US" altLang="zh-TW" dirty="0" smtClean="0"/>
              <a:t>The first sentence should expand, not just repeat, the title.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876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355976" y="77086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Scientific Writing </a:t>
            </a:r>
            <a:r>
              <a:rPr lang="en-US" altLang="zh-TW" sz="2800" b="1" dirty="0" smtClean="0"/>
              <a:t>--- </a:t>
            </a:r>
            <a:br>
              <a:rPr lang="en-US" altLang="zh-TW" sz="2800" b="1" dirty="0" smtClean="0"/>
            </a:br>
            <a:r>
              <a:rPr lang="en-US" altLang="zh-TW" sz="2400" b="1" dirty="0" smtClean="0"/>
              <a:t>A Reader and Writer’s Guide </a:t>
            </a:r>
          </a:p>
          <a:p>
            <a:r>
              <a:rPr lang="en-US" altLang="zh-TW" sz="2800" dirty="0" smtClean="0"/>
              <a:t>by Jean-Luc Lebrun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1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79512" y="260648"/>
            <a:ext cx="8507288" cy="6264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All title words should be in the abstract.  Otherwise, why does a word deserve a “title” status of your paper?  One exception is using an alternative, interchangeable keyword in the field </a:t>
            </a:r>
            <a:r>
              <a:rPr lang="en-US" altLang="zh-TW" sz="3200" dirty="0" smtClean="0">
                <a:sym typeface="Wingdings" pitchFamily="2" charset="2"/>
              </a:rPr>
              <a:t> to increase the chance of being found by search engines.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 a title word is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not important, remove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baseline="0" dirty="0" smtClean="0">
                <a:sym typeface="Wingdings" pitchFamily="2" charset="2"/>
              </a:rPr>
              <a:t>If</a:t>
            </a:r>
            <a:r>
              <a:rPr lang="en-US" altLang="zh-TW" sz="3200" dirty="0" smtClean="0">
                <a:sym typeface="Wingdings" pitchFamily="2" charset="2"/>
              </a:rPr>
              <a:t> a title word is missing in the abstract and is important, put it 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abstract contains a keyword that should be in the title, rewrite the title to incorporate that keyword.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79512" y="476672"/>
            <a:ext cx="8507288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The 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needs to set the problem, but does not need to justify why it is important (the introduction does that.)  The abstract, however, needs to justify the </a:t>
            </a:r>
            <a:r>
              <a:rPr lang="en-US" altLang="zh-TW" sz="3200" dirty="0" smtClean="0"/>
              <a:t>significance of the results.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noProof="0" dirty="0" smtClean="0"/>
              <a:t>The abstract should </a:t>
            </a:r>
            <a:r>
              <a:rPr lang="en-US" altLang="zh-TW" sz="3200" b="1" u="sng" noProof="0" dirty="0" smtClean="0"/>
              <a:t>NOT</a:t>
            </a:r>
            <a:r>
              <a:rPr lang="en-US" altLang="zh-TW" sz="3200" noProof="0" dirty="0" smtClean="0"/>
              <a:t> (1) mention the work of other researchers (it is done in the introduction), unless the paper is an extension of a previous paper; (2) why the </a:t>
            </a:r>
            <a:r>
              <a:rPr lang="en-US" altLang="zh-TW" sz="3200" u="sng" noProof="0" dirty="0" smtClean="0"/>
              <a:t>problem</a:t>
            </a:r>
            <a:r>
              <a:rPr lang="en-US" altLang="zh-TW" sz="3200" noProof="0" dirty="0" smtClean="0"/>
              <a:t> is important (also the role of the introduction).  The abstract should concentrate on the </a:t>
            </a:r>
            <a:r>
              <a:rPr lang="en-US" altLang="zh-TW" sz="3200" b="1" noProof="0" dirty="0" smtClean="0">
                <a:solidFill>
                  <a:srgbClr val="FF0000"/>
                </a:solidFill>
              </a:rPr>
              <a:t>importance of the results. 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104456" cy="64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45" y="620688"/>
            <a:ext cx="4365274" cy="41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723323" cy="663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546"/>
            <a:ext cx="3957638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Title --- How to select one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704856" cy="40939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Try alternative titles … </a:t>
            </a:r>
          </a:p>
          <a:p>
            <a:r>
              <a:rPr lang="en-US" altLang="zh-TW" dirty="0" smtClean="0"/>
              <a:t>What are the differences</a:t>
            </a:r>
          </a:p>
          <a:p>
            <a:r>
              <a:rPr lang="en-US" altLang="zh-TW" dirty="0" smtClean="0"/>
              <a:t>Pair elimination</a:t>
            </a:r>
          </a:p>
          <a:p>
            <a:r>
              <a:rPr lang="en-US" altLang="zh-TW" dirty="0" smtClean="0"/>
              <a:t>The best one should be tempting and informative</a:t>
            </a:r>
          </a:p>
          <a:p>
            <a:r>
              <a:rPr lang="en-US" altLang="zh-TW" dirty="0" smtClean="0"/>
              <a:t>Author’s contribution should come first</a:t>
            </a:r>
          </a:p>
        </p:txBody>
      </p:sp>
    </p:spTree>
    <p:extLst>
      <p:ext uri="{BB962C8B-B14F-4D97-AF65-F5344CB8AC3E}">
        <p14:creationId xmlns:p14="http://schemas.microsoft.com/office/powerpoint/2010/main" val="2952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Title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>
                <a:solidFill>
                  <a:srgbClr val="000000"/>
                </a:solidFill>
              </a:rPr>
              <a:t>The title is not read; it is scanned, within 2 seconds at most</a:t>
            </a:r>
          </a:p>
          <a:p>
            <a:pPr lvl="0"/>
            <a:r>
              <a:rPr lang="en-US" altLang="zh-TW" dirty="0">
                <a:solidFill>
                  <a:srgbClr val="000000"/>
                </a:solidFill>
              </a:rPr>
              <a:t>A long easily understood title </a:t>
            </a:r>
            <a:r>
              <a:rPr lang="en-US" altLang="zh-TW" b="1" dirty="0">
                <a:solidFill>
                  <a:srgbClr val="0000CC"/>
                </a:solidFill>
                <a:latin typeface="Bradley Hand ITC" pitchFamily="66" charset="0"/>
              </a:rPr>
              <a:t>is better than </a:t>
            </a:r>
            <a:r>
              <a:rPr lang="en-US" altLang="zh-TW" dirty="0">
                <a:solidFill>
                  <a:srgbClr val="000000"/>
                </a:solidFill>
              </a:rPr>
              <a:t>a short one with nouns to be unpacked, </a:t>
            </a:r>
            <a:r>
              <a:rPr lang="en-US" altLang="zh-TW" b="1" dirty="0">
                <a:solidFill>
                  <a:srgbClr val="0000CC"/>
                </a:solidFill>
                <a:latin typeface="Bradley Hand ITC" pitchFamily="66" charset="0"/>
              </a:rPr>
              <a:t>which in turn is better than</a:t>
            </a:r>
            <a:r>
              <a:rPr lang="en-US" altLang="zh-TW" dirty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</a:rPr>
              <a:t>an ambiguous </a:t>
            </a:r>
            <a:r>
              <a:rPr lang="en-US" altLang="zh-TW" dirty="0" smtClean="0">
                <a:solidFill>
                  <a:srgbClr val="000000"/>
                </a:solidFill>
              </a:rPr>
              <a:t>one</a:t>
            </a:r>
          </a:p>
          <a:p>
            <a:pPr lvl="0"/>
            <a:r>
              <a:rPr lang="en-US" altLang="zh-TW" dirty="0" smtClean="0">
                <a:solidFill>
                  <a:srgbClr val="000000"/>
                </a:solidFill>
              </a:rPr>
              <a:t>An old or popular subject </a:t>
            </a:r>
            <a:r>
              <a:rPr lang="en-US" altLang="zh-TW" dirty="0" smtClean="0">
                <a:solidFill>
                  <a:srgbClr val="000000"/>
                </a:solidFill>
                <a:sym typeface="Wingdings" pitchFamily="2" charset="2"/>
              </a:rPr>
              <a:t> a longer title in order to specify the contribution</a:t>
            </a:r>
            <a:r>
              <a:rPr lang="en-US" altLang="zh-TW" dirty="0" smtClean="0">
                <a:solidFill>
                  <a:srgbClr val="000000"/>
                </a:solidFill>
              </a:rPr>
              <a:t> 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00CC"/>
                </a:solidFill>
              </a:rPr>
              <a:t>Six Techniques to improve titles</a:t>
            </a:r>
            <a:endParaRPr lang="zh-TW" altLang="en-US" sz="4000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Placement of Contribution First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/>
              <a:t>For a full sentence, the new information usually appears at the end and the old information at the beginning.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/>
              <a:t>In a </a:t>
            </a:r>
            <a:r>
              <a:rPr lang="en-US" altLang="zh-TW" sz="3200" dirty="0" err="1" smtClean="0"/>
              <a:t>verbless</a:t>
            </a:r>
            <a:r>
              <a:rPr lang="en-US" altLang="zh-TW" sz="3200" dirty="0" smtClean="0"/>
              <a:t> title, however, the situation is reversed.</a:t>
            </a:r>
          </a:p>
        </p:txBody>
      </p:sp>
    </p:spTree>
    <p:extLst>
      <p:ext uri="{BB962C8B-B14F-4D97-AF65-F5344CB8AC3E}">
        <p14:creationId xmlns:p14="http://schemas.microsoft.com/office/powerpoint/2010/main" val="26320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 Using Verbal Forms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A verb gives energy.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So use gerunds </a:t>
            </a:r>
            <a:r>
              <a:rPr lang="zh-TW" altLang="en-US" sz="3200" dirty="0" smtClean="0"/>
              <a:t>（動名詞）</a:t>
            </a:r>
            <a:r>
              <a:rPr lang="en-US" altLang="zh-TW" sz="3200" dirty="0" smtClean="0"/>
              <a:t>or infinitives </a:t>
            </a:r>
            <a:r>
              <a:rPr lang="zh-TW" altLang="en-US" sz="3200" dirty="0" smtClean="0"/>
              <a:t>（不定詞）</a:t>
            </a:r>
            <a:r>
              <a:rPr lang="en-US" altLang="zh-TW" sz="3200" dirty="0" smtClean="0"/>
              <a:t>to energize your title.</a:t>
            </a:r>
            <a:endParaRPr lang="en-US" altLang="zh-TW" sz="3200" dirty="0"/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For example: </a:t>
            </a:r>
            <a:br>
              <a:rPr lang="en-US" altLang="zh-TW" sz="3200" dirty="0" smtClean="0"/>
            </a:br>
            <a:r>
              <a:rPr lang="en-US" altLang="zh-TW" sz="3200" b="1" dirty="0" smtClean="0">
                <a:latin typeface="Cambria Math" pitchFamily="18" charset="0"/>
                <a:ea typeface="Cambria Math" pitchFamily="18" charset="0"/>
              </a:rPr>
              <a:t>Data learning: Understanding astronomical Data</a:t>
            </a:r>
          </a:p>
        </p:txBody>
      </p:sp>
    </p:spTree>
    <p:extLst>
      <p:ext uri="{BB962C8B-B14F-4D97-AF65-F5344CB8AC3E}">
        <p14:creationId xmlns:p14="http://schemas.microsoft.com/office/powerpoint/2010/main" val="653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260648"/>
            <a:ext cx="8229600" cy="37010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 Using Adjectives or Numbers to </a:t>
            </a:r>
            <a:b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Stress contribution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Fast, highly efficient, robust, but not new or novel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The most specific, the better, e.g., 5 Hz sampling </a:t>
            </a:r>
            <a:r>
              <a:rPr lang="en-US" altLang="zh-TW" sz="3200" b="1" dirty="0" smtClean="0">
                <a:solidFill>
                  <a:srgbClr val="0000CC"/>
                </a:solidFill>
                <a:latin typeface="Bradley Hand ITC" pitchFamily="66" charset="0"/>
              </a:rPr>
              <a:t>is better than </a:t>
            </a:r>
            <a:r>
              <a:rPr lang="en-US" altLang="zh-TW" sz="3200" dirty="0" smtClean="0"/>
              <a:t>fast sampling 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09600" y="4365104"/>
            <a:ext cx="8229600" cy="21602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Clear and Specific Keywords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</a:rPr>
              <a:t>    </a:t>
            </a:r>
            <a:r>
              <a:rPr lang="en-US" altLang="zh-TW" dirty="0" smtClean="0">
                <a:solidFill>
                  <a:schemeClr val="tx2"/>
                </a:solidFill>
              </a:rPr>
              <a:t>Easier to locate by a search engine or 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     database</a:t>
            </a:r>
            <a:endParaRPr lang="en-US" altLang="zh-TW" sz="3600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641</Words>
  <Application>Microsoft Office PowerPoint</Application>
  <PresentationFormat>如螢幕大小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Paper Structure</vt:lpstr>
      <vt:lpstr>PowerPoint 簡報</vt:lpstr>
      <vt:lpstr>PowerPoint 簡報</vt:lpstr>
      <vt:lpstr>PowerPoint 簡報</vt:lpstr>
      <vt:lpstr>Title --- How to select one </vt:lpstr>
      <vt:lpstr>Title (cont.)</vt:lpstr>
      <vt:lpstr>Six Techniques to improve titles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 paper I am writing now …</vt:lpstr>
      <vt:lpstr>Abstract --- the heart of your paper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Structure</dc:title>
  <dc:creator>wchen</dc:creator>
  <cp:lastModifiedBy>wchen</cp:lastModifiedBy>
  <cp:revision>3</cp:revision>
  <dcterms:created xsi:type="dcterms:W3CDTF">2011-11-30T00:40:53Z</dcterms:created>
  <dcterms:modified xsi:type="dcterms:W3CDTF">2011-11-30T07:00:29Z</dcterms:modified>
</cp:coreProperties>
</file>