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840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81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78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75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723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382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16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970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05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091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42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8B49-9071-4D30-9794-75901B06C1B5}" type="datetimeFigureOut">
              <a:rPr lang="zh-TW" altLang="en-US" smtClean="0"/>
              <a:pPr/>
              <a:t>2012/11/7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A08B8-E429-4068-935C-73EBA6ECFF3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262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Some tips about English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24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TW" b="1" dirty="0" smtClean="0"/>
              <a:t>Pitfalls in Grammar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04056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altLang="zh-TW" sz="3500" dirty="0" smtClean="0"/>
              <a:t>Avoid ambiguity.</a:t>
            </a:r>
          </a:p>
          <a:p>
            <a:pPr>
              <a:spcBef>
                <a:spcPts val="1200"/>
              </a:spcBef>
              <a:buNone/>
            </a:pPr>
            <a:r>
              <a:rPr lang="en-US" altLang="zh-TW" sz="2400" dirty="0" smtClean="0">
                <a:latin typeface="Arial Narrow" pitchFamily="34" charset="0"/>
              </a:rPr>
              <a:t>     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My mother told the secretary that </a:t>
            </a:r>
            <a:r>
              <a:rPr lang="en-US" altLang="zh-TW" sz="2400" b="1" i="1" dirty="0" smtClean="0">
                <a:solidFill>
                  <a:srgbClr val="0000CC"/>
                </a:solidFill>
                <a:latin typeface="Arial Narrow" pitchFamily="34" charset="0"/>
              </a:rPr>
              <a:t>she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had made a mistake.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      </a:t>
            </a:r>
            <a:r>
              <a:rPr lang="en-US" altLang="zh-TW" sz="2400" u="sng" dirty="0" smtClean="0">
                <a:solidFill>
                  <a:srgbClr val="0000CC"/>
                </a:solidFill>
                <a:latin typeface="Arial Narrow" pitchFamily="34" charset="0"/>
              </a:rPr>
              <a:t>Vague</a:t>
            </a: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: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They asked me to join them at 6 o’clock in the morning, but </a:t>
            </a:r>
            <a:r>
              <a:rPr lang="en-US" altLang="zh-TW" sz="2400" b="1" i="1" dirty="0" smtClean="0">
                <a:solidFill>
                  <a:srgbClr val="0000CC"/>
                </a:solidFill>
                <a:latin typeface="Arial Narrow" pitchFamily="34" charset="0"/>
              </a:rPr>
              <a:t>this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is </a:t>
            </a:r>
            <a:b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                  something I do not like.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     </a:t>
            </a:r>
            <a:r>
              <a:rPr lang="en-US" altLang="zh-TW" sz="2400" u="sng" dirty="0" smtClean="0">
                <a:solidFill>
                  <a:srgbClr val="0000CC"/>
                </a:solidFill>
                <a:latin typeface="Arial Narrow" pitchFamily="34" charset="0"/>
              </a:rPr>
              <a:t>Clear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:   They asked me to join them at 6 o’clock, but early rising is something</a:t>
            </a:r>
            <a:b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                  I do not like.</a:t>
            </a:r>
          </a:p>
          <a:p>
            <a:pPr>
              <a:spcBef>
                <a:spcPts val="1200"/>
              </a:spcBef>
            </a:pPr>
            <a:r>
              <a:rPr lang="en-US" altLang="zh-TW" sz="3500" dirty="0" smtClean="0"/>
              <a:t>The modifier should be close to the word it modifies.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     </a:t>
            </a:r>
            <a:r>
              <a:rPr lang="en-US" altLang="zh-TW" sz="2400" u="sng" dirty="0" smtClean="0">
                <a:solidFill>
                  <a:srgbClr val="0000CC"/>
                </a:solidFill>
                <a:latin typeface="Arial Narrow" pitchFamily="34" charset="0"/>
              </a:rPr>
              <a:t>Vague</a:t>
            </a: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: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The curtain rose on Carmen which is a very popular opera with </a:t>
            </a:r>
            <a:b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                   lively music, a colorful case of character, and a large chorus.  </a:t>
            </a:r>
            <a:r>
              <a:rPr lang="en-US" altLang="zh-TW" sz="2400" b="1" i="1" dirty="0" smtClean="0">
                <a:solidFill>
                  <a:srgbClr val="0000CC"/>
                </a:solidFill>
                <a:latin typeface="Arial Narrow" pitchFamily="34" charset="0"/>
              </a:rPr>
              <a:t>It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</a:t>
            </a:r>
            <a:b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                   is made of a heavy brocade.</a:t>
            </a:r>
            <a:endParaRPr lang="en-US" altLang="zh-TW" sz="2400" dirty="0" smtClean="0">
              <a:solidFill>
                <a:srgbClr val="0000CC"/>
              </a:solidFill>
              <a:latin typeface="Arial Narrow" pitchFamily="34" charset="0"/>
            </a:endParaRPr>
          </a:p>
          <a:p>
            <a:pPr marL="0" lvl="0" indent="0">
              <a:spcBef>
                <a:spcPts val="1200"/>
              </a:spcBef>
              <a:buNone/>
            </a:pP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     </a:t>
            </a:r>
            <a:r>
              <a:rPr lang="en-US" altLang="zh-TW" sz="2400" u="sng" dirty="0" smtClean="0">
                <a:solidFill>
                  <a:srgbClr val="0000CC"/>
                </a:solidFill>
                <a:latin typeface="Arial Narrow" pitchFamily="34" charset="0"/>
              </a:rPr>
              <a:t>Clear</a:t>
            </a: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:  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The curtain, which is made of a heavy brocade, rose …</a:t>
            </a:r>
          </a:p>
          <a:p>
            <a:pPr>
              <a:spcBef>
                <a:spcPts val="1200"/>
              </a:spcBef>
              <a:buNone/>
            </a:pPr>
            <a:endParaRPr lang="en-US" altLang="zh-TW" sz="3500" dirty="0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5652120" y="112474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Partially from Craig &amp; Hopper, and from </a:t>
            </a:r>
            <a:r>
              <a:rPr lang="en-US" altLang="zh-TW" dirty="0" err="1" smtClean="0"/>
              <a:t>Strunk</a:t>
            </a:r>
            <a:r>
              <a:rPr lang="en-US" altLang="zh-TW" dirty="0" smtClean="0"/>
              <a:t> &amp; White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84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536" y="1196752"/>
            <a:ext cx="828092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TW" sz="3500" dirty="0" smtClean="0"/>
              <a:t>The word </a:t>
            </a:r>
            <a:r>
              <a:rPr lang="en-US" altLang="zh-TW" sz="3500" b="1" i="1" dirty="0" smtClean="0"/>
              <a:t>after</a:t>
            </a:r>
            <a:r>
              <a:rPr lang="en-US" altLang="zh-TW" sz="3500" dirty="0" smtClean="0"/>
              <a:t> usually requires a participial phrase in the present perfect form.</a:t>
            </a:r>
          </a:p>
          <a:p>
            <a:pPr>
              <a:spcBef>
                <a:spcPts val="1200"/>
              </a:spcBef>
              <a:buNone/>
            </a:pPr>
            <a:r>
              <a:rPr lang="en-US" altLang="zh-TW" sz="2600" dirty="0" smtClean="0">
                <a:latin typeface="Arial Narrow" pitchFamily="34" charset="0"/>
              </a:rPr>
              <a:t>     </a:t>
            </a:r>
            <a:r>
              <a:rPr lang="en-US" altLang="zh-TW" sz="2400" u="sng" dirty="0" smtClean="0">
                <a:solidFill>
                  <a:srgbClr val="0000CC"/>
                </a:solidFill>
                <a:latin typeface="Arial Narrow" pitchFamily="34" charset="0"/>
              </a:rPr>
              <a:t>Wrong</a:t>
            </a: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: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After cleaning the mirror, the S/N increased.</a:t>
            </a:r>
          </a:p>
          <a:p>
            <a:pPr>
              <a:spcBef>
                <a:spcPts val="1200"/>
              </a:spcBef>
              <a:buNone/>
            </a:pP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     </a:t>
            </a:r>
            <a:r>
              <a:rPr lang="en-US" altLang="zh-TW" sz="2400" u="sng" dirty="0" smtClean="0">
                <a:solidFill>
                  <a:srgbClr val="0000CC"/>
                </a:solidFill>
                <a:latin typeface="Arial Narrow" pitchFamily="34" charset="0"/>
              </a:rPr>
              <a:t>Correct</a:t>
            </a: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: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After having cleaned the mirror, the S/N increases.</a:t>
            </a:r>
          </a:p>
          <a:p>
            <a:pPr>
              <a:spcBef>
                <a:spcPts val="1200"/>
              </a:spcBef>
            </a:pPr>
            <a:r>
              <a:rPr lang="en-US" altLang="zh-TW" sz="3500" dirty="0" smtClean="0"/>
              <a:t>Prepositional phrases at the beginning of a sentence are usually followed by a comma.  </a:t>
            </a:r>
          </a:p>
          <a:p>
            <a:pPr marL="0" lvl="3">
              <a:spcBef>
                <a:spcPts val="1200"/>
              </a:spcBef>
              <a:buNone/>
            </a:pPr>
            <a:r>
              <a:rPr lang="en-US" altLang="zh-TW" sz="2800" i="1" dirty="0" smtClean="0">
                <a:latin typeface="Arial Narrow" pitchFamily="34" charset="0"/>
              </a:rPr>
              <a:t>    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On the other hand, we confirm that NGC 3147 belongs to the class of </a:t>
            </a:r>
            <a:b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     true type 2 </a:t>
            </a:r>
            <a:r>
              <a:rPr lang="en-US" altLang="zh-TW" sz="2400" i="1" dirty="0" err="1" smtClean="0">
                <a:solidFill>
                  <a:srgbClr val="0000CC"/>
                </a:solidFill>
                <a:latin typeface="Arial Narrow" pitchFamily="34" charset="0"/>
              </a:rPr>
              <a:t>Seyfert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galaxies.</a:t>
            </a:r>
            <a:endParaRPr lang="zh-TW" altLang="en-US" sz="3300" i="1" dirty="0">
              <a:solidFill>
                <a:srgbClr val="0000CC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5536" y="260648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prstClr val="black"/>
                </a:solidFill>
              </a:rPr>
              <a:t>The following nouns ending in </a:t>
            </a:r>
            <a:r>
              <a:rPr lang="en-US" altLang="zh-TW" sz="3200" i="1" dirty="0" smtClean="0">
                <a:solidFill>
                  <a:prstClr val="black"/>
                </a:solidFill>
              </a:rPr>
              <a:t>o</a:t>
            </a:r>
            <a:r>
              <a:rPr lang="en-US" altLang="zh-TW" sz="3200" dirty="0" smtClean="0">
                <a:solidFill>
                  <a:prstClr val="black"/>
                </a:solidFill>
              </a:rPr>
              <a:t> </a:t>
            </a:r>
            <a:r>
              <a:rPr lang="en-US" altLang="zh-TW" sz="3200" dirty="0" smtClean="0">
                <a:solidFill>
                  <a:prstClr val="black"/>
                </a:solidFill>
              </a:rPr>
              <a:t>add </a:t>
            </a:r>
            <a:r>
              <a:rPr lang="en-US" altLang="zh-TW" sz="3200" i="1" dirty="0" err="1" smtClean="0">
                <a:solidFill>
                  <a:prstClr val="black"/>
                </a:solidFill>
              </a:rPr>
              <a:t>es</a:t>
            </a:r>
            <a:r>
              <a:rPr lang="en-US" altLang="zh-TW" sz="3200" dirty="0" smtClean="0">
                <a:solidFill>
                  <a:prstClr val="black"/>
                </a:solidFill>
              </a:rPr>
              <a:t> when forming </a:t>
            </a:r>
            <a:r>
              <a:rPr lang="en-US" altLang="zh-TW" sz="3200" dirty="0" smtClean="0">
                <a:solidFill>
                  <a:prstClr val="black"/>
                </a:solidFill>
              </a:rPr>
              <a:t>their plura</a:t>
            </a:r>
            <a:r>
              <a:rPr lang="en-US" altLang="zh-TW" sz="3200" dirty="0" smtClean="0">
                <a:solidFill>
                  <a:prstClr val="black"/>
                </a:solidFill>
              </a:rPr>
              <a:t>l forms.</a:t>
            </a:r>
            <a:endParaRPr lang="en-US" altLang="zh-TW" sz="32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75656" y="1556792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00CC"/>
                          </a:solidFill>
                        </a:rPr>
                        <a:t>Singular</a:t>
                      </a:r>
                      <a:endParaRPr lang="zh-TW" altLang="en-US" sz="2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00CC"/>
                          </a:solidFill>
                        </a:rPr>
                        <a:t>Plural</a:t>
                      </a:r>
                      <a:endParaRPr lang="zh-TW" altLang="en-US" sz="2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buffalo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Buffaloes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cargo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cargoes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embargo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embargoes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hero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heroes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mosquito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mosquitoes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potato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potatoes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tomato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i="1" dirty="0" smtClean="0">
                          <a:latin typeface="Arial Narrow" pitchFamily="34" charset="0"/>
                        </a:rPr>
                        <a:t>tomatoes</a:t>
                      </a:r>
                      <a:endParaRPr lang="zh-TW" altLang="en-US" sz="2400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11560" y="5589240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u="sng" dirty="0" smtClean="0"/>
              <a:t>But</a:t>
            </a:r>
            <a:r>
              <a:rPr lang="en-US" altLang="zh-TW" sz="3200" dirty="0" smtClean="0"/>
              <a:t> piano </a:t>
            </a:r>
            <a:r>
              <a:rPr lang="en-US" altLang="zh-TW" sz="3200" dirty="0" smtClean="0">
                <a:sym typeface="Wingdings" pitchFamily="2" charset="2"/>
              </a:rPr>
              <a:t> pianos; radio  radios</a:t>
            </a:r>
            <a:r>
              <a:rPr lang="en-US" altLang="zh-TW" sz="3200" dirty="0" smtClean="0"/>
              <a:t> 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404664"/>
            <a:ext cx="8280920" cy="622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prstClr val="black"/>
                </a:solidFill>
              </a:rPr>
              <a:t>Compound nouns written as one word add </a:t>
            </a:r>
            <a:r>
              <a:rPr lang="en-US" altLang="zh-TW" sz="3200" i="1" dirty="0" smtClean="0">
                <a:solidFill>
                  <a:prstClr val="black"/>
                </a:solidFill>
              </a:rPr>
              <a:t>s</a:t>
            </a:r>
            <a:r>
              <a:rPr lang="en-US" altLang="zh-TW" sz="3200" dirty="0" smtClean="0">
                <a:solidFill>
                  <a:prstClr val="black"/>
                </a:solidFill>
              </a:rPr>
              <a:t> or </a:t>
            </a:r>
            <a:r>
              <a:rPr lang="en-US" altLang="zh-TW" sz="3200" i="1" dirty="0" err="1" smtClean="0">
                <a:solidFill>
                  <a:prstClr val="black"/>
                </a:solidFill>
              </a:rPr>
              <a:t>es</a:t>
            </a:r>
            <a:r>
              <a:rPr lang="en-US" altLang="zh-TW" sz="3200" dirty="0" smtClean="0">
                <a:solidFill>
                  <a:prstClr val="black"/>
                </a:solidFill>
              </a:rPr>
              <a:t> to make their plurals. </a:t>
            </a:r>
            <a:br>
              <a:rPr lang="en-US" altLang="zh-TW" sz="3200" dirty="0" smtClean="0">
                <a:solidFill>
                  <a:prstClr val="black"/>
                </a:solidFill>
              </a:rPr>
            </a:br>
            <a:r>
              <a:rPr lang="en-US" altLang="zh-TW" sz="3200" dirty="0" smtClean="0">
                <a:solidFill>
                  <a:prstClr val="black"/>
                </a:solidFill>
              </a:rPr>
              <a:t>  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leftover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  <a:t> leftovers</a:t>
            </a:r>
            <a:endParaRPr lang="en-US" altLang="zh-TW" sz="3200" i="1" dirty="0" smtClean="0">
              <a:solidFill>
                <a:srgbClr val="0000CC"/>
              </a:solidFill>
              <a:latin typeface="Arial Narrow" pitchFamily="34" charset="0"/>
              <a:sym typeface="Wingdings" pitchFamily="2" charset="2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prstClr val="black"/>
                </a:solidFill>
                <a:sym typeface="Wingdings" pitchFamily="2" charset="2"/>
              </a:rPr>
              <a:t>Compound nouns consisting of a noun plus a modifier pluralize the modified word. </a:t>
            </a:r>
            <a:br>
              <a:rPr lang="en-US" altLang="zh-TW" sz="3200" dirty="0" smtClean="0">
                <a:solidFill>
                  <a:prstClr val="black"/>
                </a:solidFill>
                <a:sym typeface="Wingdings" pitchFamily="2" charset="2"/>
              </a:rPr>
            </a:br>
            <a:r>
              <a:rPr lang="en-US" altLang="zh-TW" sz="3200" dirty="0" smtClean="0">
                <a:solidFill>
                  <a:prstClr val="black"/>
                </a:solidFill>
                <a:sym typeface="Wingdings" pitchFamily="2" charset="2"/>
              </a:rPr>
              <a:t>  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  <a:t>brother-in-law  brothers-in-law</a:t>
            </a:r>
            <a:b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  <a:t>    runner-up  runners-up</a:t>
            </a:r>
            <a:endParaRPr lang="en-US" altLang="zh-TW" sz="3200" i="1" dirty="0" smtClean="0">
              <a:solidFill>
                <a:srgbClr val="0000CC"/>
              </a:solidFill>
              <a:latin typeface="Arial Narrow" pitchFamily="34" charset="0"/>
              <a:sym typeface="Wingdings" pitchFamily="2" charset="2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prstClr val="black"/>
                </a:solidFill>
                <a:sym typeface="Wingdings" pitchFamily="2" charset="2"/>
              </a:rPr>
              <a:t>Letters, signs, and words as countable  items add an apostrophe plus </a:t>
            </a:r>
            <a:r>
              <a:rPr lang="en-US" altLang="zh-TW" sz="3200" i="1" dirty="0" smtClean="0">
                <a:solidFill>
                  <a:prstClr val="black"/>
                </a:solidFill>
                <a:sym typeface="Wingdings" pitchFamily="2" charset="2"/>
              </a:rPr>
              <a:t>s</a:t>
            </a:r>
            <a:r>
              <a:rPr lang="en-US" altLang="zh-TW" sz="3200" dirty="0" smtClean="0">
                <a:solidFill>
                  <a:prstClr val="black"/>
                </a:solidFill>
                <a:sym typeface="Wingdings" pitchFamily="2" charset="2"/>
              </a:rPr>
              <a:t>.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TW" sz="3200" dirty="0" smtClean="0">
                <a:solidFill>
                  <a:prstClr val="black"/>
                </a:solidFill>
                <a:sym typeface="Wingdings" pitchFamily="2" charset="2"/>
              </a:rPr>
              <a:t>       </a:t>
            </a: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  <a:t>one c  two </a:t>
            </a:r>
            <a:r>
              <a:rPr lang="en-US" altLang="zh-TW" sz="2400" dirty="0" err="1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  <a:t>c’s</a:t>
            </a:r>
            <a:endParaRPr lang="en-US" altLang="zh-TW" sz="2400" dirty="0" smtClean="0">
              <a:solidFill>
                <a:srgbClr val="0000CC"/>
              </a:solidFill>
              <a:latin typeface="Arial Narrow" pitchFamily="34" charset="0"/>
              <a:sym typeface="Wingdings" pitchFamily="2" charset="2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  <a:t>          one but  three </a:t>
            </a:r>
            <a:r>
              <a:rPr lang="en-US" altLang="zh-TW" sz="2400" dirty="0" err="1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  <a:t>but’s</a:t>
            </a: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  <a:sym typeface="Wingdings" pitchFamily="2" charset="2"/>
              </a:rPr>
              <a:t>          in 1980  in the 1980’s</a:t>
            </a:r>
            <a:endParaRPr lang="en-US" altLang="zh-TW" sz="32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7" y="332656"/>
            <a:ext cx="8496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prstClr val="black"/>
                </a:solidFill>
              </a:rPr>
              <a:t>Inanimate objects are not capable of possession.</a:t>
            </a:r>
            <a:r>
              <a:rPr lang="en-US" altLang="zh-TW" sz="2400" u="sng" dirty="0" smtClean="0">
                <a:solidFill>
                  <a:srgbClr val="0000CC"/>
                </a:solidFill>
                <a:latin typeface="Arial Narrow" pitchFamily="34" charset="0"/>
              </a:rPr>
              <a:t> Wrong</a:t>
            </a: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: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the telescope’s mirror</a:t>
            </a:r>
          </a:p>
          <a:p>
            <a:pPr marL="342900" lvl="0" indent="-342900">
              <a:spcBef>
                <a:spcPts val="1200"/>
              </a:spcBef>
            </a:pP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     </a:t>
            </a:r>
            <a:r>
              <a:rPr lang="en-US" altLang="zh-TW" sz="2400" u="sng" dirty="0" smtClean="0">
                <a:solidFill>
                  <a:srgbClr val="0000CC"/>
                </a:solidFill>
                <a:latin typeface="Arial Narrow" pitchFamily="34" charset="0"/>
              </a:rPr>
              <a:t>Correct</a:t>
            </a: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: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the mirror of the telescope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prstClr val="black"/>
                </a:solidFill>
              </a:rPr>
              <a:t>Note: </a:t>
            </a:r>
            <a:br>
              <a:rPr lang="en-US" altLang="zh-TW" sz="3200" dirty="0" smtClean="0">
                <a:solidFill>
                  <a:prstClr val="black"/>
                </a:solidFill>
              </a:rPr>
            </a:br>
            <a:r>
              <a:rPr lang="en-US" altLang="zh-TW" sz="3200" dirty="0" smtClean="0">
                <a:solidFill>
                  <a:prstClr val="black"/>
                </a:solidFill>
              </a:rPr>
              <a:t>But ok if objects are personalized, such as ships, or airplanes, or for idiomatic usage of money and time.</a:t>
            </a:r>
            <a:r>
              <a:rPr lang="en-US" altLang="zh-TW" sz="2400" u="sng" dirty="0" smtClean="0">
                <a:solidFill>
                  <a:srgbClr val="0000CC"/>
                </a:solidFill>
                <a:latin typeface="Arial Narrow" pitchFamily="34" charset="0"/>
              </a:rPr>
              <a:t> </a:t>
            </a:r>
          </a:p>
          <a:p>
            <a:pPr marL="342900" lvl="0" indent="-342900">
              <a:spcBef>
                <a:spcPts val="1200"/>
              </a:spcBef>
            </a:pPr>
            <a:r>
              <a:rPr lang="en-US" altLang="zh-TW" sz="2400" dirty="0" smtClean="0">
                <a:solidFill>
                  <a:srgbClr val="0000CC"/>
                </a:solidFill>
                <a:latin typeface="Arial Narrow" pitchFamily="34" charset="0"/>
              </a:rPr>
              <a:t>    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the spaceship’s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gyroscope</a:t>
            </a:r>
            <a:b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a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night’s observations; a dollar’s worth; two months’ vacation</a:t>
            </a:r>
            <a:r>
              <a:rPr lang="en-US" altLang="zh-TW" sz="3200" dirty="0" smtClean="0">
                <a:solidFill>
                  <a:prstClr val="black"/>
                </a:solidFill>
              </a:rPr>
              <a:t> 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404664"/>
            <a:ext cx="82809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prstClr val="black"/>
                </a:solidFill>
              </a:rPr>
              <a:t>In a series of three or more terms with a single conjunction, use a comma after each term except the last.</a:t>
            </a:r>
            <a:br>
              <a:rPr lang="en-US" altLang="zh-TW" sz="3200" dirty="0" smtClean="0">
                <a:solidFill>
                  <a:prstClr val="black"/>
                </a:solidFill>
              </a:rPr>
            </a:br>
            <a:r>
              <a:rPr lang="en-US" altLang="zh-TW" sz="3200" dirty="0" smtClean="0">
                <a:solidFill>
                  <a:prstClr val="black"/>
                </a:solidFill>
              </a:rPr>
              <a:t>   </a:t>
            </a:r>
            <a:r>
              <a:rPr lang="en-US" altLang="zh-TW" sz="2400" i="1" dirty="0">
                <a:solidFill>
                  <a:srgbClr val="0000CC"/>
                </a:solidFill>
                <a:latin typeface="Arial Narrow" pitchFamily="34" charset="0"/>
              </a:rPr>
              <a:t>p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lanets, stars, and galaxies</a:t>
            </a:r>
            <a:r>
              <a:rPr lang="en-US" altLang="zh-TW" sz="2400" i="1" dirty="0">
                <a:solidFill>
                  <a:srgbClr val="0000CC"/>
                </a:solidFill>
                <a:latin typeface="Arial Narrow" pitchFamily="34" charset="0"/>
              </a:rPr>
              <a:t/>
            </a:r>
            <a:br>
              <a:rPr lang="en-US" altLang="zh-TW" sz="2400" i="1" dirty="0">
                <a:solidFill>
                  <a:srgbClr val="0000CC"/>
                </a:solidFill>
                <a:latin typeface="Arial Narrow" pitchFamily="34" charset="0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   We opened the dome, powered up the telescope, and keyed in the </a:t>
            </a:r>
            <a:b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       commands to start the observing session.  </a:t>
            </a:r>
            <a:endParaRPr lang="en-US" altLang="zh-TW" sz="3200" i="1" dirty="0">
              <a:solidFill>
                <a:srgbClr val="0000CC"/>
              </a:solidFill>
              <a:latin typeface="Arial Narrow" pitchFamily="34" charset="0"/>
              <a:sym typeface="Wingdings" pitchFamily="2" charset="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39552" y="350100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prstClr val="black"/>
                </a:solidFill>
              </a:rPr>
              <a:t>Enclose parenthetic expressions between commas.  (Read </a:t>
            </a:r>
            <a:r>
              <a:rPr lang="en-US" altLang="zh-TW" sz="3200" dirty="0" err="1" smtClean="0">
                <a:solidFill>
                  <a:prstClr val="black"/>
                </a:solidFill>
              </a:rPr>
              <a:t>Strunk</a:t>
            </a:r>
            <a:r>
              <a:rPr lang="en-US" altLang="zh-TW" sz="3200" dirty="0" smtClean="0">
                <a:solidFill>
                  <a:prstClr val="black"/>
                </a:solidFill>
              </a:rPr>
              <a:t> &amp; White for more.)</a:t>
            </a:r>
            <a:br>
              <a:rPr lang="en-US" altLang="zh-TW" sz="3200" dirty="0" smtClean="0">
                <a:solidFill>
                  <a:prstClr val="black"/>
                </a:solidFill>
              </a:rPr>
            </a:br>
            <a:r>
              <a:rPr lang="en-US" altLang="zh-TW" sz="3200" dirty="0" smtClean="0">
                <a:solidFill>
                  <a:prstClr val="black"/>
                </a:solidFill>
              </a:rPr>
              <a:t>   </a:t>
            </a: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The best way to test the theory, unless there is no alternative, is to </a:t>
            </a:r>
            <a:b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</a:br>
            <a:r>
              <a:rPr lang="en-US" altLang="zh-TW" sz="2400" i="1" dirty="0" smtClean="0">
                <a:solidFill>
                  <a:srgbClr val="0000CC"/>
                </a:solidFill>
                <a:latin typeface="Arial Narrow" pitchFamily="34" charset="0"/>
              </a:rPr>
              <a:t>    compare with observations. </a:t>
            </a:r>
            <a:endParaRPr lang="en-US" altLang="zh-TW" sz="3200" i="1" dirty="0">
              <a:solidFill>
                <a:srgbClr val="0000CC"/>
              </a:solidFill>
              <a:latin typeface="Arial Narrow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5937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04664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altLang="zh-TW" sz="4000" b="1" dirty="0" smtClean="0">
                <a:solidFill>
                  <a:prstClr val="black"/>
                </a:solidFill>
              </a:rPr>
              <a:t>Punctuation and Typographic Marks </a:t>
            </a:r>
            <a:r>
              <a:rPr lang="en-US" altLang="zh-TW" sz="4000" b="1" i="1" dirty="0" smtClean="0">
                <a:solidFill>
                  <a:srgbClr val="0000CC"/>
                </a:solidFill>
                <a:latin typeface="Arial Narrow" pitchFamily="34" charset="0"/>
              </a:rPr>
              <a:t> </a:t>
            </a:r>
            <a:endParaRPr lang="en-US" altLang="zh-TW" sz="4000" b="1" i="1" dirty="0">
              <a:solidFill>
                <a:srgbClr val="0000CC"/>
              </a:solidFill>
              <a:latin typeface="Arial Narrow" pitchFamily="34" charset="0"/>
              <a:sym typeface="Wingdings" pitchFamily="2" charset="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240792"/>
              </p:ext>
            </p:extLst>
          </p:nvPr>
        </p:nvGraphicFramePr>
        <p:xfrm>
          <a:off x="395536" y="1340768"/>
          <a:ext cx="7056784" cy="4015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80122"/>
                <a:gridCol w="792086"/>
                <a:gridCol w="720080"/>
                <a:gridCol w="1368152"/>
                <a:gridCol w="2088232"/>
              </a:tblGrid>
              <a:tr h="42860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739783">
                <a:tc>
                  <a:txBody>
                    <a:bodyPr/>
                    <a:lstStyle/>
                    <a:p>
                      <a:r>
                        <a:rPr lang="en-US" altLang="zh-TW" sz="1800" i="1" dirty="0" smtClean="0">
                          <a:solidFill>
                            <a:srgbClr val="0000CC"/>
                          </a:solidFill>
                          <a:latin typeface="Arial Narrow" pitchFamily="34" charset="0"/>
                        </a:rPr>
                        <a:t>comma ,</a:t>
                      </a:r>
                      <a:endParaRPr lang="zh-TW" altLang="en-US" i="1" dirty="0">
                        <a:solidFill>
                          <a:srgbClr val="0000CC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solidFill>
                            <a:srgbClr val="0000CC"/>
                          </a:solidFill>
                          <a:latin typeface="Arial Narrow" pitchFamily="34" charset="0"/>
                        </a:rPr>
                        <a:t>semicolon ; </a:t>
                      </a:r>
                      <a:endParaRPr lang="zh-TW" altLang="en-US" i="1" dirty="0">
                        <a:solidFill>
                          <a:srgbClr val="0000CC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solidFill>
                            <a:srgbClr val="0000CC"/>
                          </a:solidFill>
                          <a:latin typeface="Arial Narrow" pitchFamily="34" charset="0"/>
                        </a:rPr>
                        <a:t>period .</a:t>
                      </a:r>
                      <a:endParaRPr lang="zh-TW" altLang="en-US" i="1" dirty="0">
                        <a:solidFill>
                          <a:srgbClr val="0000CC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i="1" dirty="0" smtClean="0">
                          <a:solidFill>
                            <a:srgbClr val="0000CC"/>
                          </a:solidFill>
                          <a:latin typeface="Arial Narrow" pitchFamily="34" charset="0"/>
                        </a:rPr>
                        <a:t>colon :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i="1" dirty="0" smtClean="0">
                          <a:solidFill>
                            <a:srgbClr val="0000CC"/>
                          </a:solidFill>
                          <a:latin typeface="Arial Narrow" pitchFamily="34" charset="0"/>
                        </a:rPr>
                        <a:t>apostrophe ‘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 smtClean="0">
                          <a:latin typeface="Arial Narrow" pitchFamily="34" charset="0"/>
                        </a:rPr>
                        <a:t>question mark ?</a:t>
                      </a:r>
                      <a:endParaRPr lang="zh-TW" altLang="en-US" i="1" dirty="0" smtClean="0">
                        <a:latin typeface="Arial Narrow" pitchFamily="34" charset="0"/>
                      </a:endParaRP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703820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asterisk *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hyphen -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tilde ~ 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ampersand</a:t>
                      </a:r>
                      <a:r>
                        <a:rPr lang="en-US" altLang="zh-TW" i="1" baseline="0" dirty="0" smtClean="0">
                          <a:latin typeface="Arial Narrow" pitchFamily="34" charset="0"/>
                        </a:rPr>
                        <a:t> &amp;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 smtClean="0">
                          <a:latin typeface="Arial Narrow" pitchFamily="34" charset="0"/>
                        </a:rPr>
                        <a:t>exclamation mark !</a:t>
                      </a:r>
                      <a:endParaRPr lang="zh-TW" altLang="en-US" i="1" dirty="0" smtClean="0">
                        <a:latin typeface="Arial Narrow" pitchFamily="34" charset="0"/>
                      </a:endParaRPr>
                    </a:p>
                    <a:p>
                      <a:endParaRPr lang="zh-TW" altLang="en-US" dirty="0"/>
                    </a:p>
                  </a:txBody>
                  <a:tcPr/>
                </a:tc>
              </a:tr>
              <a:tr h="428605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ditto  </a:t>
                      </a:r>
                      <a:r>
                        <a:rPr lang="en-US" altLang="zh-TW" dirty="0" smtClean="0">
                          <a:effectLst/>
                        </a:rPr>
                        <a:t>〃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i="1" dirty="0" smtClean="0">
                          <a:latin typeface="Arial Narrow" pitchFamily="34" charset="0"/>
                        </a:rPr>
                        <a:t>dash ---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underscore _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quotation marks “ “</a:t>
                      </a:r>
                      <a:endParaRPr lang="zh-TW" altLang="en-US" dirty="0"/>
                    </a:p>
                  </a:txBody>
                  <a:tcPr/>
                </a:tc>
              </a:tr>
              <a:tr h="428605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@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#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$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%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^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8605"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(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[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{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/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i="1" dirty="0" smtClean="0">
                          <a:latin typeface="Arial Narrow" pitchFamily="34" charset="0"/>
                        </a:rPr>
                        <a:t>\</a:t>
                      </a:r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8605">
                <a:tc>
                  <a:txBody>
                    <a:bodyPr/>
                    <a:lstStyle/>
                    <a:p>
                      <a:endParaRPr lang="zh-TW" altLang="en-US" i="1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i="1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i="1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i="1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860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758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284</Words>
  <Application>Microsoft Office PowerPoint</Application>
  <PresentationFormat>如螢幕大小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Some tips about English</vt:lpstr>
      <vt:lpstr>Pitfalls in Grammar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wchen</dc:creator>
  <cp:lastModifiedBy>wchen</cp:lastModifiedBy>
  <cp:revision>21</cp:revision>
  <dcterms:created xsi:type="dcterms:W3CDTF">2012-01-11T03:45:21Z</dcterms:created>
  <dcterms:modified xsi:type="dcterms:W3CDTF">2012-11-07T10:09:05Z</dcterms:modified>
</cp:coreProperties>
</file>