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58" r:id="rId3"/>
    <p:sldId id="260" r:id="rId4"/>
    <p:sldId id="262" r:id="rId5"/>
    <p:sldId id="263" r:id="rId6"/>
    <p:sldId id="264" r:id="rId7"/>
    <p:sldId id="261" r:id="rId8"/>
    <p:sldId id="265" r:id="rId9"/>
    <p:sldId id="266" r:id="rId10"/>
    <p:sldId id="289" r:id="rId11"/>
    <p:sldId id="287" r:id="rId12"/>
    <p:sldId id="288" r:id="rId13"/>
    <p:sldId id="290" r:id="rId14"/>
    <p:sldId id="267" r:id="rId15"/>
    <p:sldId id="268" r:id="rId16"/>
    <p:sldId id="269" r:id="rId17"/>
    <p:sldId id="257" r:id="rId18"/>
    <p:sldId id="281" r:id="rId19"/>
    <p:sldId id="282" r:id="rId20"/>
    <p:sldId id="284" r:id="rId21"/>
    <p:sldId id="283" r:id="rId22"/>
    <p:sldId id="280" r:id="rId23"/>
    <p:sldId id="270" r:id="rId24"/>
    <p:sldId id="285" r:id="rId25"/>
    <p:sldId id="300" r:id="rId26"/>
    <p:sldId id="291" r:id="rId27"/>
    <p:sldId id="292" r:id="rId28"/>
    <p:sldId id="297" r:id="rId29"/>
    <p:sldId id="294" r:id="rId30"/>
    <p:sldId id="293" r:id="rId31"/>
    <p:sldId id="295" r:id="rId32"/>
    <p:sldId id="296" r:id="rId33"/>
    <p:sldId id="298" r:id="rId34"/>
    <p:sldId id="299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310" r:id="rId44"/>
    <p:sldId id="311" r:id="rId45"/>
    <p:sldId id="312" r:id="rId46"/>
    <p:sldId id="313" r:id="rId47"/>
    <p:sldId id="301" r:id="rId48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5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AC7E0C-1600-46D3-9288-A6F34FED4336}" type="datetimeFigureOut">
              <a:rPr lang="zh-TW" altLang="en-US" smtClean="0"/>
              <a:pPr/>
              <a:t>2011/11/15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EEEED-FE42-48E7-AE91-70553D39D4A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2671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EEEED-FE42-48E7-AE91-70553D39D4A6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B2769-295D-43FF-B08D-5914F5A49A8F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BBB7BD-0710-414D-8F13-C9B59DB2971C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8690-F8DA-4DED-A95E-1C8F1AE8F6B0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3ABDFA-CFDB-48DA-B044-DE37D133F9B8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6A3636-17C9-44EF-AC7D-5367FE09F363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8F0FDC-98B9-4961-B398-12D5A1D7544F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9BD1C5-F262-4B7B-A9F5-E896F6C79034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C99217-5CF6-44AA-B2F2-073C33069719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7AD9E6-C981-4584-93A8-978671449BDC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65EEF0-83A8-4A6C-8455-671DFCBA324C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DFEC46-75F4-4198-BC49-6A8631146B52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CEDF746-77E8-40A4-9DFF-366F91A20455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1011.5973.pdf" TargetMode="External"/><Relationship Id="rId3" Type="http://schemas.openxmlformats.org/officeDocument/2006/relationships/image" Target="../media/image3.jpeg"/><Relationship Id="rId7" Type="http://schemas.openxmlformats.org/officeDocument/2006/relationships/hyperlink" Target="chinese-english-mistakes.pdf" TargetMode="External"/><Relationship Id="rId2" Type="http://schemas.openxmlformats.org/officeDocument/2006/relationships/hyperlink" Target="The_Elements_of_Style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20111026_Broad-band_0730.pdf" TargetMode="External"/><Relationship Id="rId2" Type="http://schemas.openxmlformats.org/officeDocument/2006/relationships/hyperlink" Target="20111026_Broad-band_0702.pdf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Beckwith1990AJ99-924%20YSO%20disks.pdf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/>
          <a:lstStyle/>
          <a:p>
            <a:r>
              <a:rPr lang="en-US" altLang="zh-TW" sz="4000" b="1" dirty="0"/>
              <a:t>Astrophysics Seminar </a:t>
            </a:r>
            <a:r>
              <a:rPr lang="en-US" altLang="zh-TW" sz="4000" b="1" dirty="0" smtClean="0"/>
              <a:t>2011 Fall</a:t>
            </a:r>
            <a:endParaRPr lang="en-US" altLang="zh-TW" sz="4000" b="1" dirty="0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250825" y="1196752"/>
            <a:ext cx="8642350" cy="5400600"/>
          </a:xfrm>
        </p:spPr>
        <p:txBody>
          <a:bodyPr/>
          <a:lstStyle/>
          <a:p>
            <a:r>
              <a:rPr lang="en-US" altLang="zh-TW" b="1" dirty="0"/>
              <a:t>To Read</a:t>
            </a:r>
            <a:r>
              <a:rPr lang="en-US" altLang="zh-TW" dirty="0"/>
              <a:t> </a:t>
            </a:r>
            <a:br>
              <a:rPr lang="en-US" altLang="zh-TW" dirty="0"/>
            </a:br>
            <a:r>
              <a:rPr lang="en-US" altLang="zh-TW" dirty="0"/>
              <a:t>   journal papers, news, …, anything</a:t>
            </a:r>
          </a:p>
          <a:p>
            <a:r>
              <a:rPr lang="en-US" altLang="zh-TW" b="1" dirty="0"/>
              <a:t>To Present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>   how to show (what you want to show) by a </a:t>
            </a:r>
            <a:br>
              <a:rPr lang="en-US" altLang="zh-TW" dirty="0"/>
            </a:br>
            <a:r>
              <a:rPr lang="en-US" altLang="zh-TW" dirty="0"/>
              <a:t>   talk?  By a poster? </a:t>
            </a:r>
          </a:p>
          <a:p>
            <a:r>
              <a:rPr lang="en-US" altLang="zh-TW" b="1" dirty="0" smtClean="0"/>
              <a:t>To </a:t>
            </a:r>
            <a:r>
              <a:rPr lang="en-US" altLang="zh-TW" b="1" dirty="0"/>
              <a:t>Listen </a:t>
            </a:r>
            <a:br>
              <a:rPr lang="en-US" altLang="zh-TW" b="1" dirty="0"/>
            </a:br>
            <a:r>
              <a:rPr lang="en-US" altLang="zh-TW" b="1" dirty="0"/>
              <a:t>   </a:t>
            </a:r>
            <a:r>
              <a:rPr lang="en-US" altLang="zh-TW" dirty="0"/>
              <a:t>how to be an </a:t>
            </a:r>
            <a:r>
              <a:rPr lang="en-US" altLang="zh-TW" dirty="0" smtClean="0"/>
              <a:t>audience</a:t>
            </a:r>
          </a:p>
          <a:p>
            <a:r>
              <a:rPr lang="en-US" altLang="zh-TW" b="1" dirty="0"/>
              <a:t>To </a:t>
            </a:r>
            <a:r>
              <a:rPr lang="en-US" altLang="zh-TW" b="1" dirty="0" smtClean="0"/>
              <a:t>Write</a:t>
            </a:r>
            <a:br>
              <a:rPr lang="en-US" altLang="zh-TW" b="1" dirty="0" smtClean="0"/>
            </a:br>
            <a:r>
              <a:rPr lang="en-US" altLang="zh-TW" b="1" dirty="0" smtClean="0"/>
              <a:t> </a:t>
            </a:r>
            <a:r>
              <a:rPr lang="en-US" altLang="zh-TW" dirty="0" smtClean="0"/>
              <a:t>  term papers, conference proceedings   </a:t>
            </a:r>
            <a:br>
              <a:rPr lang="en-US" altLang="zh-TW" dirty="0" smtClean="0"/>
            </a:br>
            <a:r>
              <a:rPr lang="en-US" altLang="zh-TW" dirty="0" smtClean="0"/>
              <a:t>     journal papers</a:t>
            </a:r>
            <a:endParaRPr lang="en-US" altLang="zh-TW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What about </a:t>
            </a:r>
            <a:r>
              <a:rPr lang="en-US" altLang="zh-TW" i="1" dirty="0"/>
              <a:t>Nature</a:t>
            </a:r>
            <a:r>
              <a:rPr lang="en-US" altLang="zh-TW" dirty="0"/>
              <a:t>, </a:t>
            </a:r>
            <a:r>
              <a:rPr lang="en-US" altLang="zh-TW" i="1" dirty="0"/>
              <a:t>Science</a:t>
            </a:r>
            <a:r>
              <a:rPr lang="en-US" altLang="zh-TW" dirty="0"/>
              <a:t>, </a:t>
            </a:r>
            <a:r>
              <a:rPr lang="en-US" altLang="zh-TW" i="1" dirty="0"/>
              <a:t>Ann Rev </a:t>
            </a:r>
            <a:r>
              <a:rPr lang="en-US" altLang="zh-TW" i="1" dirty="0" err="1"/>
              <a:t>Astron</a:t>
            </a:r>
            <a:r>
              <a:rPr lang="en-US" altLang="zh-TW" i="1" dirty="0"/>
              <a:t> &amp; </a:t>
            </a:r>
            <a:r>
              <a:rPr lang="en-US" altLang="zh-TW" i="1" dirty="0" err="1"/>
              <a:t>Astrophy</a:t>
            </a:r>
            <a:r>
              <a:rPr lang="en-US" altLang="zh-TW" dirty="0" smtClean="0"/>
              <a:t>?</a:t>
            </a:r>
          </a:p>
          <a:p>
            <a:r>
              <a:rPr lang="en-US" altLang="zh-TW" dirty="0" smtClean="0"/>
              <a:t>Name 1-2 recently established journals not listed above.</a:t>
            </a:r>
            <a:endParaRPr lang="en-US" altLang="zh-TW" dirty="0"/>
          </a:p>
          <a:p>
            <a:r>
              <a:rPr lang="en-US" altLang="zh-TW" dirty="0"/>
              <a:t>Write in a clear and concise way; select a personal “model” </a:t>
            </a:r>
            <a:r>
              <a:rPr lang="en-US" altLang="zh-TW" dirty="0" smtClean="0"/>
              <a:t>paper.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706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mages.betterworldbooks.com/031/How-to-Write-and-Publish-a-Scientific-Paper-97803133304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104456" cy="617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obbei.com/wp-content/uploads/2011/08/How-to-Write-and-Publish-a-Scientific-Pap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664"/>
            <a:ext cx="4106416" cy="616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88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upload.wikimedia.org/wikipedia/en/2/22/Elements_of_Style_cover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25181"/>
            <a:ext cx="1633294" cy="278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newtech-publications.gr/books/ksenoglwssa/scientific-englis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23378"/>
            <a:ext cx="1979402" cy="277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images.borders.com.au/images/bau/97803133/9780313391941/180/0/plain/scientific-englis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81" y="509108"/>
            <a:ext cx="1862332" cy="281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hkbookcity.com/image_book/0226104206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23378"/>
            <a:ext cx="2088232" cy="276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82581" y="4366575"/>
            <a:ext cx="87098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hlinkClick r:id="rId7" action="ppaction://hlinkfile"/>
              </a:rPr>
              <a:t>Common English mistakes made by native Chinese speakers</a:t>
            </a:r>
            <a:endParaRPr lang="en-US" altLang="zh-TW" sz="2400" dirty="0"/>
          </a:p>
          <a:p>
            <a:r>
              <a:rPr lang="en-US" altLang="zh-TW" sz="2400" dirty="0"/>
              <a:t>by Philip </a:t>
            </a:r>
            <a:r>
              <a:rPr lang="en-US" altLang="zh-TW" sz="2400" dirty="0" err="1" smtClean="0"/>
              <a:t>Guo</a:t>
            </a:r>
            <a:endParaRPr lang="en-US" altLang="zh-TW" sz="2400" dirty="0" smtClean="0"/>
          </a:p>
          <a:p>
            <a:endParaRPr lang="en-US" altLang="zh-TW" sz="2400" dirty="0"/>
          </a:p>
          <a:p>
            <a:r>
              <a:rPr lang="zh-TW" altLang="en-US" sz="2400" dirty="0" smtClean="0">
                <a:hlinkClick r:id="rId8" action="ppaction://hlinkfile"/>
              </a:rPr>
              <a:t>天文物理類英文科技論文寫作的常見問題 </a:t>
            </a:r>
            <a:r>
              <a:rPr lang="zh-TW" altLang="en-US" sz="2400" dirty="0" smtClean="0"/>
              <a:t> 張雙南、許云</a:t>
            </a:r>
            <a:endParaRPr lang="en-US" altLang="zh-TW" sz="2400" dirty="0"/>
          </a:p>
        </p:txBody>
      </p:sp>
    </p:spTree>
    <p:extLst>
      <p:ext uri="{BB962C8B-B14F-4D97-AF65-F5344CB8AC3E}">
        <p14:creationId xmlns:p14="http://schemas.microsoft.com/office/powerpoint/2010/main" val="334585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23528" y="332656"/>
            <a:ext cx="74168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Gungsuh" pitchFamily="18" charset="-127"/>
                <a:ea typeface="Gungsuh" pitchFamily="18" charset="-127"/>
              </a:rPr>
              <a:t>Evolution of a manuscript </a:t>
            </a:r>
            <a:br>
              <a:rPr lang="en-US" altLang="zh-TW" sz="3200" dirty="0" smtClean="0">
                <a:latin typeface="Gungsuh" pitchFamily="18" charset="-127"/>
                <a:ea typeface="Gungsuh" pitchFamily="18" charset="-127"/>
              </a:rPr>
            </a:br>
            <a:r>
              <a:rPr lang="en-US" altLang="zh-TW" sz="3200" dirty="0" smtClean="0">
                <a:latin typeface="Gungsuh" pitchFamily="18" charset="-127"/>
                <a:ea typeface="Gungsuh" pitchFamily="18" charset="-127"/>
              </a:rPr>
              <a:t>     – An example</a:t>
            </a:r>
          </a:p>
          <a:p>
            <a:endParaRPr lang="en-US" altLang="zh-TW" sz="3200" dirty="0" smtClean="0">
              <a:latin typeface="Gungsuh" pitchFamily="18" charset="-127"/>
              <a:ea typeface="Gungsuh" pitchFamily="18" charset="-127"/>
            </a:endParaRPr>
          </a:p>
          <a:p>
            <a:r>
              <a:rPr lang="en-US" altLang="zh-TW" sz="3200" dirty="0" smtClean="0">
                <a:latin typeface="Gungsuh" pitchFamily="18" charset="-127"/>
                <a:ea typeface="Gungsuh" pitchFamily="18" charset="-127"/>
              </a:rPr>
              <a:t>  - </a:t>
            </a:r>
            <a:r>
              <a:rPr lang="en-US" altLang="zh-TW" sz="3200" dirty="0" smtClean="0">
                <a:latin typeface="Gungsuh" pitchFamily="18" charset="-127"/>
                <a:ea typeface="Gungsuh" pitchFamily="18" charset="-127"/>
                <a:hlinkClick r:id="rId2" action="ppaction://hlinkfile"/>
              </a:rPr>
              <a:t>the draft</a:t>
            </a:r>
            <a:endParaRPr lang="en-US" altLang="zh-TW" sz="3200" dirty="0" smtClean="0">
              <a:latin typeface="Gungsuh" pitchFamily="18" charset="-127"/>
              <a:ea typeface="Gungsuh" pitchFamily="18" charset="-127"/>
            </a:endParaRPr>
          </a:p>
          <a:p>
            <a:r>
              <a:rPr lang="en-US" altLang="zh-TW" sz="3200" dirty="0" smtClean="0">
                <a:latin typeface="Gungsuh" pitchFamily="18" charset="-127"/>
                <a:ea typeface="Gungsuh" pitchFamily="18" charset="-127"/>
              </a:rPr>
              <a:t>  - </a:t>
            </a:r>
            <a:r>
              <a:rPr lang="en-US" altLang="zh-TW" sz="3200" dirty="0" smtClean="0">
                <a:latin typeface="Gungsuh" pitchFamily="18" charset="-127"/>
                <a:ea typeface="Gungsuh" pitchFamily="18" charset="-127"/>
                <a:hlinkClick r:id="rId3" action="ppaction://hlinkfile"/>
              </a:rPr>
              <a:t>a revised version</a:t>
            </a:r>
            <a:endParaRPr lang="en-US" altLang="zh-TW" sz="3200" dirty="0" smtClean="0">
              <a:latin typeface="Gungsuh" pitchFamily="18" charset="-127"/>
              <a:ea typeface="Gungsuh" pitchFamily="18" charset="-127"/>
            </a:endParaRPr>
          </a:p>
          <a:p>
            <a:r>
              <a:rPr lang="en-US" altLang="zh-TW" sz="3200" dirty="0" smtClean="0">
                <a:latin typeface="Gungsuh" pitchFamily="18" charset="-127"/>
                <a:ea typeface="Gungsuh" pitchFamily="18" charset="-127"/>
              </a:rPr>
              <a:t>  - the final submitted version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457200" y="274638"/>
            <a:ext cx="8229600" cy="92211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Publication of a Journal Paper</a:t>
            </a:r>
            <a:endParaRPr kumimoji="1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179512" y="1484784"/>
            <a:ext cx="8784976" cy="452596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altLang="zh-TW" sz="3200" kern="0" dirty="0" smtClean="0">
                <a:solidFill>
                  <a:srgbClr val="000000"/>
                </a:solidFill>
                <a:latin typeface="Arial"/>
                <a:ea typeface="新細明體"/>
              </a:rPr>
              <a:t>Typeset the manuscript 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altLang="zh-TW" sz="2800" kern="0" dirty="0" smtClean="0">
                <a:solidFill>
                  <a:srgbClr val="000000"/>
                </a:solidFill>
                <a:latin typeface="Book Antiqua" pitchFamily="18" charset="0"/>
                <a:ea typeface="新細明體"/>
              </a:rPr>
              <a:t>Latex </a:t>
            </a:r>
            <a:r>
              <a:rPr lang="en-US" altLang="zh-TW" sz="2800" kern="0" dirty="0" err="1" smtClean="0">
                <a:solidFill>
                  <a:srgbClr val="000000"/>
                </a:solidFill>
                <a:latin typeface="Book Antiqua" pitchFamily="18" charset="0"/>
                <a:ea typeface="新細明體"/>
              </a:rPr>
              <a:t>vs</a:t>
            </a:r>
            <a:r>
              <a:rPr lang="en-US" altLang="zh-TW" sz="2800" kern="0" dirty="0" smtClean="0">
                <a:solidFill>
                  <a:srgbClr val="000000"/>
                </a:solidFill>
                <a:latin typeface="Book Antiqua" pitchFamily="18" charset="0"/>
                <a:ea typeface="新細明體"/>
              </a:rPr>
              <a:t> Word or other word processor 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altLang="zh-TW" sz="2800" kern="0" dirty="0" smtClean="0">
                <a:solidFill>
                  <a:srgbClr val="000000"/>
                </a:solidFill>
                <a:latin typeface="Book Antiqua" pitchFamily="18" charset="0"/>
                <a:ea typeface="新細明體"/>
              </a:rPr>
              <a:t> Text, figures, and tables</a:t>
            </a:r>
            <a:endParaRPr lang="en-US" altLang="zh-TW" sz="2800" kern="0" dirty="0" smtClean="0">
              <a:solidFill>
                <a:srgbClr val="000000"/>
              </a:solidFill>
              <a:latin typeface="Arial"/>
              <a:ea typeface="新細明體"/>
            </a:endParaRPr>
          </a:p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zh-TW" sz="3200" kern="0" dirty="0" smtClean="0"/>
              <a:t>Peer review by referee(s)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zh-TW" sz="3200" kern="0" dirty="0" smtClean="0"/>
              <a:t>Preprint and </a:t>
            </a:r>
            <a:r>
              <a:rPr lang="en-US" altLang="zh-TW" sz="3200" kern="0" dirty="0" err="1" smtClean="0"/>
              <a:t>astro-ph</a:t>
            </a:r>
            <a:r>
              <a:rPr lang="en-US" altLang="zh-TW" sz="3200" kern="0" dirty="0" smtClean="0"/>
              <a:t> submissions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zh-TW" sz="3200" kern="0" dirty="0" smtClean="0"/>
              <a:t>Galley proofs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zh-TW" sz="3200" kern="0" dirty="0" smtClean="0"/>
              <a:t>… in preparation; in submission; in press</a:t>
            </a:r>
            <a:br>
              <a:rPr lang="en-US" altLang="zh-TW" sz="3200" kern="0" dirty="0" smtClean="0"/>
            </a:br>
            <a:r>
              <a:rPr lang="en-US" altLang="zh-TW" sz="3200" kern="0" dirty="0" smtClean="0"/>
              <a:t>… private communications</a:t>
            </a: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179388" y="980728"/>
            <a:ext cx="8785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9552" y="620688"/>
            <a:ext cx="788538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\</a:t>
            </a:r>
            <a:r>
              <a:rPr lang="en-US" altLang="zh-TW" sz="1400" dirty="0" err="1" smtClean="0">
                <a:latin typeface="Times New Roman" pitchFamily="18" charset="0"/>
                <a:cs typeface="Times New Roman" pitchFamily="18" charset="0"/>
              </a:rPr>
              <a:t>documentclass</a:t>
            </a:r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[12pt,preprint]{</a:t>
            </a:r>
            <a:r>
              <a:rPr lang="en-US" altLang="zh-TW" sz="1400" dirty="0" err="1" smtClean="0">
                <a:latin typeface="Times New Roman" pitchFamily="18" charset="0"/>
                <a:cs typeface="Times New Roman" pitchFamily="18" charset="0"/>
              </a:rPr>
              <a:t>aastex</a:t>
            </a:r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}</a:t>
            </a:r>
          </a:p>
          <a:p>
            <a:endParaRPr lang="en-US" altLang="zh-TW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\</a:t>
            </a:r>
            <a:r>
              <a:rPr lang="en-US" altLang="zh-TW" sz="1400" dirty="0" err="1" smtClean="0">
                <a:latin typeface="Times New Roman" pitchFamily="18" charset="0"/>
                <a:cs typeface="Times New Roman" pitchFamily="18" charset="0"/>
              </a:rPr>
              <a:t>usepackage</a:t>
            </a:r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{</a:t>
            </a:r>
            <a:r>
              <a:rPr lang="en-US" altLang="zh-TW" sz="1400" dirty="0" err="1" smtClean="0">
                <a:latin typeface="Times New Roman" pitchFamily="18" charset="0"/>
                <a:cs typeface="Times New Roman" pitchFamily="18" charset="0"/>
              </a:rPr>
              <a:t>graphicx</a:t>
            </a:r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}                     \</a:t>
            </a:r>
            <a:r>
              <a:rPr lang="en-US" altLang="zh-TW" sz="1400" dirty="0" err="1" smtClean="0">
                <a:latin typeface="Times New Roman" pitchFamily="18" charset="0"/>
                <a:cs typeface="Times New Roman" pitchFamily="18" charset="0"/>
              </a:rPr>
              <a:t>usepackage</a:t>
            </a:r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{</a:t>
            </a:r>
            <a:r>
              <a:rPr lang="en-US" altLang="zh-TW" sz="1400" dirty="0" err="1" smtClean="0">
                <a:latin typeface="Times New Roman" pitchFamily="18" charset="0"/>
                <a:cs typeface="Times New Roman" pitchFamily="18" charset="0"/>
              </a:rPr>
              <a:t>natbib</a:t>
            </a:r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}</a:t>
            </a:r>
          </a:p>
          <a:p>
            <a:endParaRPr lang="en-US" altLang="zh-TW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\</a:t>
            </a:r>
            <a:r>
              <a:rPr lang="en-US" altLang="zh-TW" sz="1400" dirty="0" err="1" smtClean="0">
                <a:latin typeface="Times New Roman" pitchFamily="18" charset="0"/>
                <a:cs typeface="Times New Roman" pitchFamily="18" charset="0"/>
              </a:rPr>
              <a:t>slugcomment</a:t>
            </a:r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{To be submitted to AJ; today is \today}</a:t>
            </a:r>
          </a:p>
          <a:p>
            <a:endParaRPr lang="en-US" altLang="zh-TW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\begin{document}</a:t>
            </a:r>
          </a:p>
          <a:p>
            <a:endParaRPr lang="en-US" altLang="zh-TW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\title{Typesetting by Latex for Graduate Seminar Course }</a:t>
            </a:r>
          </a:p>
          <a:p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\author{ W. P. Chen\</a:t>
            </a:r>
            <a:r>
              <a:rPr lang="en-US" altLang="zh-TW" sz="1400" dirty="0" err="1" smtClean="0">
                <a:latin typeface="Times New Roman" pitchFamily="18" charset="0"/>
                <a:cs typeface="Times New Roman" pitchFamily="18" charset="0"/>
              </a:rPr>
              <a:t>altaffilmark</a:t>
            </a:r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{1}   }</a:t>
            </a:r>
          </a:p>
          <a:p>
            <a:endParaRPr lang="en-US" altLang="zh-TW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\</a:t>
            </a:r>
            <a:r>
              <a:rPr lang="en-US" altLang="zh-TW" sz="1400" dirty="0" err="1" smtClean="0">
                <a:latin typeface="Times New Roman" pitchFamily="18" charset="0"/>
                <a:cs typeface="Times New Roman" pitchFamily="18" charset="0"/>
              </a:rPr>
              <a:t>altaffiltext</a:t>
            </a:r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{1}{Institute of Astronomy, National Central University, </a:t>
            </a:r>
            <a:r>
              <a:rPr lang="en-US" altLang="zh-TW" sz="1400" dirty="0" err="1" smtClean="0">
                <a:latin typeface="Times New Roman" pitchFamily="18" charset="0"/>
                <a:cs typeface="Times New Roman" pitchFamily="18" charset="0"/>
              </a:rPr>
              <a:t>Jhongli</a:t>
            </a:r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 32001, Taiwan}</a:t>
            </a:r>
          </a:p>
          <a:p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%</a:t>
            </a:r>
          </a:p>
          <a:p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\begin{abstract}</a:t>
            </a:r>
          </a:p>
          <a:p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%</a:t>
            </a:r>
          </a:p>
          <a:p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 This is a sample                         Latex file, to see how professional typesetting is done.</a:t>
            </a:r>
          </a:p>
          <a:p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 %</a:t>
            </a:r>
          </a:p>
          <a:p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 \end{abstract}</a:t>
            </a:r>
          </a:p>
          <a:p>
            <a:endParaRPr lang="en-US" altLang="zh-TW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 \section{Introduction}</a:t>
            </a:r>
          </a:p>
          <a:p>
            <a:endParaRPr lang="en-US" altLang="zh-TW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 So this is how it works. </a:t>
            </a:r>
          </a:p>
          <a:p>
            <a:endParaRPr lang="en-US" altLang="zh-TW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  The original file includes some ``commands'', but the contents are in ASCII.  Latex is</a:t>
            </a:r>
          </a:p>
          <a:p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   particularly convenient to effectively produce Greek letters, $\alpha, \beta, \Omega$, and</a:t>
            </a:r>
          </a:p>
          <a:p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    math $\int_0^{100} \sin\omega d\omega$.</a:t>
            </a:r>
          </a:p>
          <a:p>
            <a:endParaRPr lang="en-US" altLang="zh-TW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 \end{document}</a:t>
            </a:r>
            <a:endParaRPr lang="en-US" altLang="zh-TW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9512" y="188640"/>
            <a:ext cx="22672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2000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sample Latex file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14356"/>
            <a:ext cx="8375235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929330"/>
            <a:ext cx="8028384" cy="65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179512" y="188640"/>
            <a:ext cx="26019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2000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Output of the Latex file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23850" y="260350"/>
            <a:ext cx="8351838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TW" sz="2800" b="1"/>
              <a:t>Reference Styles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zh-TW" sz="2400" i="1"/>
              <a:t>Nature</a:t>
            </a:r>
          </a:p>
          <a:p>
            <a:pPr marL="342900" indent="-342900">
              <a:spcBef>
                <a:spcPct val="20000"/>
              </a:spcBef>
            </a:pPr>
            <a:endParaRPr lang="en-US" altLang="zh-TW" sz="2400" i="1"/>
          </a:p>
          <a:p>
            <a:pPr marL="342900" indent="-342900">
              <a:spcBef>
                <a:spcPct val="20000"/>
              </a:spcBef>
            </a:pPr>
            <a:endParaRPr lang="en-US" altLang="zh-TW" sz="2400" i="1"/>
          </a:p>
          <a:p>
            <a:pPr marL="342900" indent="-342900">
              <a:spcBef>
                <a:spcPct val="20000"/>
              </a:spcBef>
            </a:pPr>
            <a:endParaRPr lang="en-US" altLang="zh-TW" sz="2400" i="1"/>
          </a:p>
          <a:p>
            <a:pPr marL="342900" indent="-342900">
              <a:spcBef>
                <a:spcPct val="20000"/>
              </a:spcBef>
            </a:pPr>
            <a:r>
              <a:rPr lang="en-US" altLang="zh-TW" sz="2400" i="1"/>
              <a:t>Astrophysical Journal</a:t>
            </a:r>
          </a:p>
          <a:p>
            <a:pPr marL="342900" indent="-342900">
              <a:spcBef>
                <a:spcPct val="20000"/>
              </a:spcBef>
            </a:pPr>
            <a:endParaRPr lang="en-US" altLang="zh-TW" sz="2400" i="1"/>
          </a:p>
          <a:p>
            <a:pPr marL="342900" indent="-342900">
              <a:spcBef>
                <a:spcPct val="20000"/>
              </a:spcBef>
            </a:pPr>
            <a:endParaRPr lang="en-US" altLang="zh-TW" sz="2400" i="1"/>
          </a:p>
          <a:p>
            <a:pPr marL="342900" indent="-342900">
              <a:spcBef>
                <a:spcPct val="20000"/>
              </a:spcBef>
            </a:pPr>
            <a:endParaRPr lang="en-US" altLang="zh-TW" sz="2400" i="1"/>
          </a:p>
          <a:p>
            <a:pPr marL="342900" indent="-342900">
              <a:spcBef>
                <a:spcPct val="20000"/>
              </a:spcBef>
            </a:pPr>
            <a:r>
              <a:rPr lang="en-US" altLang="zh-TW" sz="2400" i="1"/>
              <a:t>Annual Review of Astronomy and Astrophysics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341438"/>
            <a:ext cx="8353425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675" y="2951163"/>
            <a:ext cx="7453313" cy="9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818063"/>
            <a:ext cx="7056437" cy="105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19333"/>
            <a:ext cx="8707755" cy="5550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字方塊 2"/>
          <p:cNvSpPr txBox="1"/>
          <p:nvPr/>
        </p:nvSpPr>
        <p:spPr>
          <a:xfrm>
            <a:off x="179512" y="116632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latin typeface="Times New Roman" pitchFamily="18" charset="0"/>
                <a:cs typeface="Times New Roman" pitchFamily="18" charset="0"/>
              </a:rPr>
              <a:t>A sample </a:t>
            </a:r>
            <a:r>
              <a:rPr lang="en-US" altLang="zh-TW" sz="3200" b="1" dirty="0" err="1" smtClean="0">
                <a:latin typeface="Times New Roman" pitchFamily="18" charset="0"/>
                <a:cs typeface="Times New Roman" pitchFamily="18" charset="0"/>
              </a:rPr>
              <a:t>ApJ</a:t>
            </a:r>
            <a:r>
              <a:rPr lang="en-US" altLang="zh-TW" sz="3200" b="1" dirty="0" smtClean="0">
                <a:latin typeface="Times New Roman" pitchFamily="18" charset="0"/>
                <a:cs typeface="Times New Roman" pitchFamily="18" charset="0"/>
              </a:rPr>
              <a:t> paper heading …</a:t>
            </a:r>
            <a:endParaRPr lang="zh-TW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6084167" y="683404"/>
            <a:ext cx="2803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chemeClr val="bg1">
                    <a:lumMod val="50000"/>
                  </a:schemeClr>
                </a:solidFill>
              </a:rPr>
              <a:t>Digital Object Identifier</a:t>
            </a:r>
            <a:endParaRPr lang="zh-TW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44624"/>
            <a:ext cx="6048672" cy="6753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796925"/>
          </a:xfrm>
        </p:spPr>
        <p:txBody>
          <a:bodyPr/>
          <a:lstStyle/>
          <a:p>
            <a:r>
              <a:rPr lang="en-US" altLang="zh-TW" sz="4000" b="1" dirty="0" smtClean="0"/>
              <a:t>HW111005</a:t>
            </a:r>
            <a:endParaRPr lang="en-US" altLang="zh-TW" sz="4000" b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4745"/>
            <a:ext cx="8229600" cy="547260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2400" dirty="0"/>
              <a:t>Do a survey, as comprehensive as possible, of journals that publish astronomy- </a:t>
            </a:r>
            <a:r>
              <a:rPr lang="en-US" altLang="zh-TW" sz="2400" dirty="0" smtClean="0"/>
              <a:t>or </a:t>
            </a:r>
            <a:r>
              <a:rPr lang="en-US" altLang="zh-TW" sz="2400" dirty="0"/>
              <a:t>astrophysics-related research results.  Which of them have associated publications, e.g., letters or supplements?  </a:t>
            </a:r>
          </a:p>
          <a:p>
            <a:pPr>
              <a:lnSpc>
                <a:spcPct val="90000"/>
              </a:lnSpc>
            </a:pPr>
            <a:r>
              <a:rPr lang="en-US" altLang="zh-TW" sz="2400" dirty="0"/>
              <a:t>How often does each journal publish?  </a:t>
            </a:r>
            <a:br>
              <a:rPr lang="en-US" altLang="zh-TW" sz="2400" dirty="0"/>
            </a:br>
            <a:r>
              <a:rPr lang="en-US" altLang="zh-TW" sz="2400" dirty="0"/>
              <a:t>In what language?  </a:t>
            </a:r>
            <a:br>
              <a:rPr lang="en-US" altLang="zh-TW" sz="2400" dirty="0"/>
            </a:br>
            <a:r>
              <a:rPr lang="en-US" altLang="zh-TW" sz="2400" dirty="0"/>
              <a:t>(By what publisher?)  </a:t>
            </a:r>
            <a:br>
              <a:rPr lang="en-US" altLang="zh-TW" sz="2400" dirty="0"/>
            </a:br>
            <a:r>
              <a:rPr lang="en-US" altLang="zh-TW" sz="2400" dirty="0"/>
              <a:t>(Do we subscribe to it?)  …</a:t>
            </a:r>
          </a:p>
          <a:p>
            <a:pPr>
              <a:lnSpc>
                <a:spcPct val="90000"/>
              </a:lnSpc>
            </a:pPr>
            <a:r>
              <a:rPr lang="en-US" altLang="zh-TW" sz="2400" dirty="0"/>
              <a:t>How does the ‘style’ of each journal differ from each other?  Note the title, abstract, references.  </a:t>
            </a:r>
          </a:p>
          <a:p>
            <a:pPr>
              <a:lnSpc>
                <a:spcPct val="90000"/>
              </a:lnSpc>
            </a:pPr>
            <a:r>
              <a:rPr lang="en-US" altLang="zh-TW" sz="2400" dirty="0"/>
              <a:t>Zoom in to one particular ‘</a:t>
            </a:r>
            <a:r>
              <a:rPr lang="en-US" altLang="zh-TW" sz="2400" b="1" dirty="0"/>
              <a:t>core</a:t>
            </a:r>
            <a:r>
              <a:rPr lang="en-US" altLang="zh-TW" sz="2400" dirty="0"/>
              <a:t>’ journal and browse through one recent paper in it.  Do the same for one off-core journal.  </a:t>
            </a:r>
          </a:p>
          <a:p>
            <a:pPr>
              <a:lnSpc>
                <a:spcPct val="90000"/>
              </a:lnSpc>
            </a:pPr>
            <a:r>
              <a:rPr lang="en-US" altLang="zh-TW" sz="2400" dirty="0"/>
              <a:t>What is the </a:t>
            </a:r>
            <a:r>
              <a:rPr lang="en-US" altLang="zh-TW" sz="2400" b="1" i="1" dirty="0"/>
              <a:t>Science Citation Index</a:t>
            </a:r>
            <a:r>
              <a:rPr lang="en-US" altLang="zh-TW" sz="2400" dirty="0" smtClean="0"/>
              <a:t>?  What is the </a:t>
            </a:r>
            <a:r>
              <a:rPr lang="en-US" altLang="zh-TW" sz="2400" b="1" i="1" dirty="0" smtClean="0"/>
              <a:t>Impact Factor</a:t>
            </a:r>
            <a:r>
              <a:rPr lang="en-US" altLang="zh-TW" sz="2400" dirty="0" smtClean="0"/>
              <a:t>?</a:t>
            </a:r>
            <a:endParaRPr lang="en-US" altLang="zh-TW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4624"/>
            <a:ext cx="8493570" cy="263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852936"/>
            <a:ext cx="7056784" cy="3871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/>
          <p:nvPr/>
        </p:nvSpPr>
        <p:spPr>
          <a:xfrm>
            <a:off x="5364088" y="3573016"/>
            <a:ext cx="3528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latin typeface="Times New Roman" pitchFamily="18" charset="0"/>
                <a:cs typeface="Times New Roman" pitchFamily="18" charset="0"/>
              </a:rPr>
              <a:t>A sample online HTML version</a:t>
            </a:r>
            <a:endParaRPr lang="zh-TW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025" y="800100"/>
            <a:ext cx="79819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字方塊 2"/>
          <p:cNvSpPr txBox="1"/>
          <p:nvPr/>
        </p:nvSpPr>
        <p:spPr>
          <a:xfrm>
            <a:off x="2051720" y="6165304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7030A0"/>
                </a:solidFill>
              </a:rPr>
              <a:t>100% cut and paste</a:t>
            </a:r>
            <a:endParaRPr lang="zh-TW" altLang="en-US" dirty="0">
              <a:solidFill>
                <a:srgbClr val="7030A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025" y="800100"/>
            <a:ext cx="79819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179512" y="116632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latin typeface="Times New Roman" pitchFamily="18" charset="0"/>
                <a:cs typeface="Times New Roman" pitchFamily="18" charset="0"/>
              </a:rPr>
              <a:t>A sample A&amp;A paper heading …</a:t>
            </a:r>
            <a:endParaRPr lang="zh-TW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04056"/>
            <a:ext cx="8594430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/>
          <p:nvPr/>
        </p:nvSpPr>
        <p:spPr>
          <a:xfrm>
            <a:off x="2051720" y="6165304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7030A0"/>
                </a:solidFill>
              </a:rPr>
              <a:t>400% cut, paste, and shrink</a:t>
            </a:r>
            <a:endParaRPr lang="zh-TW" altLang="en-US" dirty="0">
              <a:solidFill>
                <a:srgbClr val="7030A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79512" y="44624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latin typeface="Times New Roman" pitchFamily="18" charset="0"/>
                <a:cs typeface="Times New Roman" pitchFamily="18" charset="0"/>
              </a:rPr>
              <a:t>The same …</a:t>
            </a:r>
            <a:endParaRPr lang="zh-TW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107504" y="4005064"/>
            <a:ext cx="0" cy="79208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/>
          <p:cNvCxnSpPr/>
          <p:nvPr/>
        </p:nvCxnSpPr>
        <p:spPr>
          <a:xfrm>
            <a:off x="107504" y="4005064"/>
            <a:ext cx="504056" cy="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/>
          <p:nvPr/>
        </p:nvCxnSpPr>
        <p:spPr>
          <a:xfrm>
            <a:off x="107504" y="4221088"/>
            <a:ext cx="504056" cy="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>
            <a:off x="107504" y="4797152"/>
            <a:ext cx="504056" cy="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71472" y="948784"/>
            <a:ext cx="8072494" cy="341632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400" b="1" dirty="0" smtClean="0">
                <a:latin typeface="Bradley Hand ITC" pitchFamily="66" charset="0"/>
              </a:rPr>
              <a:t>Dear Takahashi-san</a:t>
            </a:r>
          </a:p>
          <a:p>
            <a:endParaRPr lang="en-US" altLang="zh-TW" sz="2400" b="1" dirty="0" smtClean="0">
              <a:latin typeface="Bradley Hand ITC" pitchFamily="66" charset="0"/>
            </a:endParaRPr>
          </a:p>
          <a:p>
            <a:r>
              <a:rPr lang="en-US" altLang="zh-TW" sz="2400" b="1" dirty="0" smtClean="0">
                <a:latin typeface="Bradley Hand ITC" pitchFamily="66" charset="0"/>
              </a:rPr>
              <a:t>I am so concern about the devastations triggering by terrible earthquake and tsunami in Japan.  Everyday, I read news and pray for the things will going well many times. </a:t>
            </a:r>
          </a:p>
          <a:p>
            <a:r>
              <a:rPr lang="en-US" altLang="zh-TW" sz="2400" b="1" dirty="0" smtClean="0">
                <a:latin typeface="Bradley Hand ITC" pitchFamily="66" charset="0"/>
              </a:rPr>
              <a:t>GAO is quite close to the </a:t>
            </a:r>
            <a:r>
              <a:rPr lang="en-US" altLang="zh-TW" sz="2400" b="1" dirty="0" err="1" smtClean="0">
                <a:latin typeface="Bradley Hand ITC" pitchFamily="66" charset="0"/>
              </a:rPr>
              <a:t>Toyko</a:t>
            </a:r>
            <a:r>
              <a:rPr lang="en-US" altLang="zh-TW" sz="2400" b="1" dirty="0" smtClean="0">
                <a:latin typeface="Bradley Hand ITC" pitchFamily="66" charset="0"/>
              </a:rPr>
              <a:t>.  Are people and every things in GAO </a:t>
            </a:r>
            <a:r>
              <a:rPr lang="en-US" altLang="zh-TW" sz="2400" b="1" dirty="0" err="1" smtClean="0">
                <a:latin typeface="Bradley Hand ITC" pitchFamily="66" charset="0"/>
              </a:rPr>
              <a:t>allright</a:t>
            </a:r>
            <a:r>
              <a:rPr lang="en-US" altLang="zh-TW" sz="2400" b="1" dirty="0" smtClean="0">
                <a:latin typeface="Bradley Hand ITC" pitchFamily="66" charset="0"/>
              </a:rPr>
              <a:t>? </a:t>
            </a:r>
          </a:p>
          <a:p>
            <a:endParaRPr lang="en-US" altLang="zh-TW" sz="2400" b="1" dirty="0" smtClean="0">
              <a:latin typeface="Bradley Hand ITC" pitchFamily="66" charset="0"/>
            </a:endParaRPr>
          </a:p>
          <a:p>
            <a:r>
              <a:rPr lang="en-US" altLang="zh-TW" sz="2400" b="1" dirty="0" smtClean="0">
                <a:latin typeface="Bradley Hand ITC" pitchFamily="66" charset="0"/>
              </a:rPr>
              <a:t>God Bless you and </a:t>
            </a:r>
            <a:r>
              <a:rPr lang="en-US" altLang="zh-TW" sz="2400" b="1" dirty="0" err="1" smtClean="0">
                <a:latin typeface="Bradley Hand ITC" pitchFamily="66" charset="0"/>
              </a:rPr>
              <a:t>eveyone</a:t>
            </a:r>
            <a:r>
              <a:rPr lang="en-US" altLang="zh-TW" sz="2400" b="1" dirty="0" smtClean="0">
                <a:latin typeface="Bradley Hand ITC" pitchFamily="66" charset="0"/>
              </a:rPr>
              <a:t> in GAO </a:t>
            </a:r>
            <a:endParaRPr lang="zh-TW" altLang="en-US" sz="2400" b="1" dirty="0">
              <a:latin typeface="Bradley Hand ITC" pitchFamily="66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9512" y="188640"/>
            <a:ext cx="59364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Class Exercise --- A sample letter</a:t>
            </a:r>
          </a:p>
        </p:txBody>
      </p:sp>
      <p:sp>
        <p:nvSpPr>
          <p:cNvPr id="4" name="矩形 3"/>
          <p:cNvSpPr/>
          <p:nvPr/>
        </p:nvSpPr>
        <p:spPr>
          <a:xfrm>
            <a:off x="357158" y="4643446"/>
            <a:ext cx="84296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u"/>
            </a:pPr>
            <a:r>
              <a:rPr lang="en-US" altLang="zh-TW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What does this letter try to say? </a:t>
            </a:r>
          </a:p>
          <a:p>
            <a:pPr lvl="0">
              <a:buFont typeface="Wingdings" pitchFamily="2" charset="2"/>
              <a:buChar char="u"/>
            </a:pPr>
            <a:r>
              <a:rPr lang="en-US" altLang="zh-TW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What are the problems with it?  </a:t>
            </a:r>
          </a:p>
        </p:txBody>
      </p:sp>
      <p:sp>
        <p:nvSpPr>
          <p:cNvPr id="5" name="矩形 4"/>
          <p:cNvSpPr/>
          <p:nvPr/>
        </p:nvSpPr>
        <p:spPr>
          <a:xfrm>
            <a:off x="500034" y="5857892"/>
            <a:ext cx="66030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32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Let us try to improve it.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936104"/>
          </a:xfrm>
        </p:spPr>
        <p:txBody>
          <a:bodyPr/>
          <a:lstStyle/>
          <a:p>
            <a:r>
              <a:rPr lang="en-US" altLang="zh-TW" sz="4000" b="1" dirty="0" smtClean="0"/>
              <a:t>Mind the Pronunciation</a:t>
            </a:r>
            <a:endParaRPr lang="zh-TW" altLang="en-US" sz="4000" b="1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3312368"/>
          </a:xfrm>
        </p:spPr>
        <p:txBody>
          <a:bodyPr/>
          <a:lstStyle/>
          <a:p>
            <a:pPr marL="0" indent="0">
              <a:buNone/>
            </a:pPr>
            <a:r>
              <a:rPr lang="en-US" altLang="zh-TW" dirty="0" smtClean="0"/>
              <a:t>Read out loud and listen to yourself</a:t>
            </a:r>
          </a:p>
          <a:p>
            <a:r>
              <a:rPr lang="en-US" altLang="zh-TW" dirty="0" smtClean="0"/>
              <a:t>mor</a:t>
            </a:r>
            <a:r>
              <a:rPr lang="en-US" altLang="zh-TW" u="sng" dirty="0" smtClean="0"/>
              <a:t>pho</a:t>
            </a:r>
            <a:r>
              <a:rPr lang="en-US" altLang="zh-TW" dirty="0" smtClean="0"/>
              <a:t>logy </a:t>
            </a:r>
            <a:r>
              <a:rPr lang="en-US" altLang="zh-TW" dirty="0" err="1" smtClean="0">
                <a:latin typeface="Forte" pitchFamily="66" charset="0"/>
              </a:rPr>
              <a:t>vs</a:t>
            </a:r>
            <a:r>
              <a:rPr lang="en-US" altLang="zh-TW" dirty="0" smtClean="0"/>
              <a:t> morpho</a:t>
            </a:r>
            <a:r>
              <a:rPr lang="en-US" altLang="zh-TW" u="sng" dirty="0" smtClean="0"/>
              <a:t>lo</a:t>
            </a:r>
            <a:r>
              <a:rPr lang="en-US" altLang="zh-TW" dirty="0" smtClean="0"/>
              <a:t>gical</a:t>
            </a:r>
          </a:p>
          <a:p>
            <a:r>
              <a:rPr lang="en-US" altLang="zh-TW" u="sng" dirty="0" smtClean="0"/>
              <a:t>mo</a:t>
            </a:r>
            <a:r>
              <a:rPr lang="en-US" altLang="zh-TW" dirty="0" smtClean="0"/>
              <a:t>lecule </a:t>
            </a:r>
            <a:r>
              <a:rPr lang="en-US" altLang="zh-TW" dirty="0" err="1" smtClean="0">
                <a:latin typeface="Forte" pitchFamily="66" charset="0"/>
              </a:rPr>
              <a:t>vs</a:t>
            </a:r>
            <a:r>
              <a:rPr lang="en-US" altLang="zh-TW" dirty="0" smtClean="0"/>
              <a:t> mo</a:t>
            </a:r>
            <a:r>
              <a:rPr lang="en-US" altLang="zh-TW" u="sng" dirty="0" smtClean="0"/>
              <a:t>le</a:t>
            </a:r>
            <a:r>
              <a:rPr lang="en-US" altLang="zh-TW" dirty="0" smtClean="0"/>
              <a:t>cular</a:t>
            </a:r>
          </a:p>
          <a:p>
            <a:r>
              <a:rPr lang="en-US" altLang="zh-TW" dirty="0" smtClean="0"/>
              <a:t>a</a:t>
            </a:r>
            <a:r>
              <a:rPr lang="en-US" altLang="zh-TW" u="sng" dirty="0" smtClean="0"/>
              <a:t>na</a:t>
            </a:r>
            <a:r>
              <a:rPr lang="en-US" altLang="zh-TW" dirty="0" smtClean="0"/>
              <a:t>lysis </a:t>
            </a:r>
            <a:r>
              <a:rPr lang="en-US" altLang="zh-TW" dirty="0" err="1" smtClean="0">
                <a:latin typeface="Forte" pitchFamily="66" charset="0"/>
              </a:rPr>
              <a:t>vs</a:t>
            </a:r>
            <a:r>
              <a:rPr lang="en-US" altLang="zh-TW" dirty="0" smtClean="0">
                <a:latin typeface="Forte" pitchFamily="66" charset="0"/>
              </a:rPr>
              <a:t> </a:t>
            </a:r>
            <a:r>
              <a:rPr lang="en-US" altLang="zh-TW" u="sng" dirty="0" smtClean="0"/>
              <a:t>an</a:t>
            </a:r>
            <a:r>
              <a:rPr lang="en-US" altLang="zh-TW" dirty="0" smtClean="0"/>
              <a:t>alyze/</a:t>
            </a:r>
            <a:r>
              <a:rPr lang="en-US" altLang="zh-TW" smtClean="0"/>
              <a:t>analyse </a:t>
            </a:r>
            <a:endParaRPr lang="en-US" altLang="zh-TW" dirty="0" smtClean="0"/>
          </a:p>
          <a:p>
            <a:r>
              <a:rPr lang="en-US" altLang="zh-TW" dirty="0"/>
              <a:t>s</a:t>
            </a:r>
            <a:r>
              <a:rPr lang="en-US" altLang="zh-TW" u="sng" dirty="0" smtClean="0"/>
              <a:t>pe</a:t>
            </a:r>
            <a:r>
              <a:rPr lang="en-US" altLang="zh-TW" dirty="0" smtClean="0"/>
              <a:t>ctra </a:t>
            </a:r>
            <a:r>
              <a:rPr lang="en-US" altLang="zh-TW" dirty="0" err="1">
                <a:latin typeface="Forte" pitchFamily="66" charset="0"/>
              </a:rPr>
              <a:t>vs</a:t>
            </a:r>
            <a:r>
              <a:rPr lang="en-US" altLang="zh-TW" dirty="0" smtClean="0"/>
              <a:t> spec</a:t>
            </a:r>
            <a:r>
              <a:rPr lang="en-US" altLang="zh-TW" u="sng" dirty="0" smtClean="0"/>
              <a:t>tro</a:t>
            </a:r>
            <a:r>
              <a:rPr lang="en-US" altLang="zh-TW" dirty="0" smtClean="0"/>
              <a:t>scopy </a:t>
            </a:r>
            <a:r>
              <a:rPr lang="en-US" altLang="zh-TW" dirty="0" err="1">
                <a:latin typeface="Forte" pitchFamily="66" charset="0"/>
              </a:rPr>
              <a:t>vs</a:t>
            </a:r>
            <a:r>
              <a:rPr lang="en-US" altLang="zh-TW" dirty="0">
                <a:latin typeface="Forte" pitchFamily="66" charset="0"/>
              </a:rPr>
              <a:t> </a:t>
            </a:r>
            <a:r>
              <a:rPr lang="en-US" altLang="zh-TW" dirty="0" smtClean="0"/>
              <a:t>spectros</a:t>
            </a:r>
            <a:r>
              <a:rPr lang="en-US" altLang="zh-TW" u="sng" dirty="0" smtClean="0"/>
              <a:t>co</a:t>
            </a:r>
            <a:r>
              <a:rPr lang="en-US" altLang="zh-TW" dirty="0" smtClean="0"/>
              <a:t>pic</a:t>
            </a:r>
            <a:endParaRPr lang="en-US" altLang="zh-TW" dirty="0" smtClean="0"/>
          </a:p>
          <a:p>
            <a:endParaRPr lang="zh-TW" altLang="en-US" dirty="0"/>
          </a:p>
        </p:txBody>
      </p:sp>
      <p:cxnSp>
        <p:nvCxnSpPr>
          <p:cNvPr id="9" name="直線接點 8"/>
          <p:cNvCxnSpPr/>
          <p:nvPr/>
        </p:nvCxnSpPr>
        <p:spPr>
          <a:xfrm>
            <a:off x="251520" y="1052736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05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 txBox="1">
            <a:spLocks/>
          </p:cNvSpPr>
          <p:nvPr/>
        </p:nvSpPr>
        <p:spPr bwMode="auto">
          <a:xfrm>
            <a:off x="463733" y="56984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en-US" altLang="zh-TW" sz="4000" b="1" dirty="0" smtClean="0"/>
              <a:t>Mind the Sentence Structure</a:t>
            </a:r>
            <a:endParaRPr lang="zh-TW" altLang="en-US" sz="4000" b="1" dirty="0"/>
          </a:p>
        </p:txBody>
      </p:sp>
      <p:sp>
        <p:nvSpPr>
          <p:cNvPr id="5" name="內容版面配置區 4"/>
          <p:cNvSpPr txBox="1">
            <a:spLocks/>
          </p:cNvSpPr>
          <p:nvPr/>
        </p:nvSpPr>
        <p:spPr bwMode="auto">
          <a:xfrm>
            <a:off x="247709" y="1721977"/>
            <a:ext cx="844181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TW" dirty="0" smtClean="0"/>
              <a:t>We would like to find out what the dark energy is.</a:t>
            </a:r>
          </a:p>
          <a:p>
            <a:r>
              <a:rPr lang="en-US" altLang="zh-TW" dirty="0" smtClean="0"/>
              <a:t>You may wonder “What is the dark energy?”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0581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620688"/>
            <a:ext cx="8892480" cy="545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207" y="342675"/>
            <a:ext cx="8721281" cy="5534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直線單箭頭接點 3"/>
          <p:cNvCxnSpPr/>
          <p:nvPr/>
        </p:nvCxnSpPr>
        <p:spPr>
          <a:xfrm>
            <a:off x="4644008" y="4797152"/>
            <a:ext cx="720080" cy="108012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/>
          <p:cNvSpPr txBox="1"/>
          <p:nvPr/>
        </p:nvSpPr>
        <p:spPr>
          <a:xfrm>
            <a:off x="4860032" y="580526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0070C0"/>
                </a:solidFill>
              </a:rPr>
              <a:t>simply</a:t>
            </a:r>
            <a:endParaRPr lang="zh-TW" alt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79512" y="116632"/>
            <a:ext cx="87129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latin typeface="Gungsuh" pitchFamily="18" charset="-127"/>
                <a:ea typeface="Gungsuh" pitchFamily="18" charset="-127"/>
              </a:rPr>
              <a:t>Nicknames in English </a:t>
            </a:r>
            <a:r>
              <a:rPr lang="en-US" altLang="zh-TW" dirty="0" smtClean="0"/>
              <a:t>--- you should know these, but do not use them unless you know the person very well.</a:t>
            </a:r>
            <a:endParaRPr lang="zh-TW" altLang="en-US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625188"/>
              </p:ext>
            </p:extLst>
          </p:nvPr>
        </p:nvGraphicFramePr>
        <p:xfrm>
          <a:off x="179512" y="1052736"/>
          <a:ext cx="2376264" cy="53479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/>
                <a:gridCol w="1368152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400" dirty="0" smtClean="0">
                          <a:solidFill>
                            <a:srgbClr val="0000CC"/>
                          </a:solidFill>
                        </a:rPr>
                        <a:t>MALE</a:t>
                      </a:r>
                      <a:endParaRPr lang="zh-TW" altLang="en-US" sz="14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sz="1200" dirty="0"/>
                    </a:p>
                  </a:txBody>
                  <a:tcPr/>
                </a:tc>
              </a:tr>
              <a:tr h="257866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/>
                        <a:t>Albert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Al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/>
                        <a:t>Andrew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Andy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/>
                        <a:t>Anthony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/>
                        <a:t>Tony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/>
                        <a:t>Arthur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/>
                        <a:t>Art, Arty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Bernard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/>
                        <a:t>Bernie, Bern</a:t>
                      </a:r>
                    </a:p>
                  </a:txBody>
                  <a:tcPr marL="0" marR="0" marT="0" marB="0"/>
                </a:tc>
              </a:tr>
              <a:tr h="29038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Charles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/>
                        <a:t>Charlie, Chuck</a:t>
                      </a:r>
                    </a:p>
                  </a:txBody>
                  <a:tcPr marL="0" marR="0" marT="0" marB="0"/>
                </a:tc>
              </a:tr>
              <a:tr h="271264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Christopher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Chris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Daniel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Dan, Danny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Donald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Don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Edward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Ed, Eddie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Eugene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Gene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Francis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Frank, Fran</a:t>
                      </a:r>
                    </a:p>
                  </a:txBody>
                  <a:tcPr marL="0" marR="0" marT="0" marB="0"/>
                </a:tc>
              </a:tr>
              <a:tr h="268914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Frederick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Fred, Freddy</a:t>
                      </a:r>
                    </a:p>
                  </a:txBody>
                  <a:tcPr marL="0" marR="0" marT="0" marB="0"/>
                </a:tc>
              </a:tr>
              <a:tr h="271264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Henry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Hank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Irving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Irv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James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Jim, Jimmy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Joseph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Joe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/>
                        <a:t>John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/>
                        <a:t>Jack, Jacky</a:t>
                      </a:r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9936281"/>
              </p:ext>
            </p:extLst>
          </p:nvPr>
        </p:nvGraphicFramePr>
        <p:xfrm>
          <a:off x="2771800" y="1052736"/>
          <a:ext cx="2736304" cy="5563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/>
                <a:gridCol w="1728192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lang="zh-TW" altLang="en-US" sz="14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sz="1200" dirty="0"/>
                    </a:p>
                  </a:txBody>
                  <a:tcPr/>
                </a:tc>
              </a:tr>
              <a:tr h="257866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/>
                        <a:t>Lawrence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/>
                        <a:t>Larry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Leonard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Leo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Nathan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Nat, Nate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Nicholas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Nick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Patrick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Pat</a:t>
                      </a:r>
                    </a:p>
                  </a:txBody>
                  <a:tcPr marL="0" marR="0" marT="0" marB="0"/>
                </a:tc>
              </a:tr>
              <a:tr h="216024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Peter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Pete</a:t>
                      </a:r>
                    </a:p>
                  </a:txBody>
                  <a:tcPr marL="0" marR="0" marT="0" marB="0"/>
                </a:tc>
              </a:tr>
              <a:tr h="271264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Raymond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Ray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Richard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Dick, Rick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Robert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Bob, Bobby, Rob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Ronald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Ron, Ronny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Russell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Russ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Samuel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Sam, Sammy</a:t>
                      </a:r>
                    </a:p>
                  </a:txBody>
                  <a:tcPr marL="0" marR="0" marT="0" marB="0"/>
                </a:tc>
              </a:tr>
              <a:tr h="271264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Stephan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Steve</a:t>
                      </a:r>
                    </a:p>
                  </a:txBody>
                  <a:tcPr marL="0" marR="0" marT="0" marB="0"/>
                </a:tc>
              </a:tr>
              <a:tr h="271264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Stuart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Stu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Theodore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Ted, Teddy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Thomas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Tom, Thom, Tommy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Timothy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Tim, Timmy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Walter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Walt, Wally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William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Bill, Billy, Will, Willy</a:t>
                      </a:r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949674"/>
              </p:ext>
            </p:extLst>
          </p:nvPr>
        </p:nvGraphicFramePr>
        <p:xfrm>
          <a:off x="5868144" y="692696"/>
          <a:ext cx="2880320" cy="6103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/>
                <a:gridCol w="1872208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400" dirty="0" smtClean="0">
                          <a:solidFill>
                            <a:srgbClr val="0000CC"/>
                          </a:solidFill>
                        </a:rPr>
                        <a:t>FEMALE</a:t>
                      </a:r>
                      <a:endParaRPr lang="zh-TW" altLang="en-US" sz="14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sz="1200" dirty="0"/>
                    </a:p>
                  </a:txBody>
                  <a:tcPr/>
                </a:tc>
              </a:tr>
              <a:tr h="257866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Amanda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Mandy</a:t>
                      </a:r>
                    </a:p>
                  </a:txBody>
                  <a:tcPr marL="0" marR="0" marT="0" marB="0"/>
                </a:tc>
              </a:tr>
              <a:tr h="257866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Catherine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Cathy, </a:t>
                      </a:r>
                      <a:r>
                        <a:rPr lang="en-US" sz="1400" dirty="0" err="1"/>
                        <a:t>Cath</a:t>
                      </a:r>
                      <a:endParaRPr lang="en-US" sz="1400" dirty="0"/>
                    </a:p>
                  </a:txBody>
                  <a:tcPr marL="0" marR="0" marT="0" marB="0"/>
                </a:tc>
              </a:tr>
              <a:tr h="257866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Christine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Chris, Chrissy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Cynthia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Cindy, Cynth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Deborah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Deb, Debbie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Elizabeth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Betty, Beth, Liz, Bess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Florence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Flo</a:t>
                      </a:r>
                    </a:p>
                  </a:txBody>
                  <a:tcPr marL="0" marR="0" marT="0" marB="0"/>
                </a:tc>
              </a:tr>
              <a:tr h="216024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Frances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Fran, Francie</a:t>
                      </a:r>
                    </a:p>
                  </a:txBody>
                  <a:tcPr marL="0" marR="0" marT="0" marB="0"/>
                </a:tc>
              </a:tr>
              <a:tr h="271264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Janet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Jan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Katherine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Kathy, Kate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Janice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Jan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Nancy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Nan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Pamela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Pam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Patricia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Pat</a:t>
                      </a:r>
                    </a:p>
                  </a:txBody>
                  <a:tcPr marL="0" marR="0" marT="0" marB="0"/>
                </a:tc>
              </a:tr>
              <a:tr h="295474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Roberta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Bobbie</a:t>
                      </a:r>
                    </a:p>
                  </a:txBody>
                  <a:tcPr marL="0" marR="0" marT="0" marB="0"/>
                </a:tc>
              </a:tr>
              <a:tr h="271264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Sophia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Sophie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Susan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Sue, Suzie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Teresa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Terry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Valerie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Val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Veronica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Ronnie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Yvonne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/>
                        <a:t>Vonna</a:t>
                      </a:r>
                      <a:endParaRPr lang="en-US" sz="1400" dirty="0"/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859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331640" y="1772816"/>
            <a:ext cx="6336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 smtClean="0"/>
              <a:t>My Model paper …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334204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 dirty="0"/>
              <a:t>How to do a presentation …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24425"/>
          </a:xfrm>
        </p:spPr>
        <p:txBody>
          <a:bodyPr/>
          <a:lstStyle/>
          <a:p>
            <a:pPr>
              <a:buFontTx/>
              <a:buNone/>
            </a:pPr>
            <a:r>
              <a:rPr lang="en-US" altLang="zh-TW" b="1">
                <a:latin typeface="Times New Roman" pitchFamily="18" charset="0"/>
              </a:rPr>
              <a:t>Why?  What?  To whom?  When?  Where?</a:t>
            </a:r>
          </a:p>
          <a:p>
            <a:r>
              <a:rPr lang="en-US" altLang="zh-TW"/>
              <a:t>Be prepared (to show only 10% of what you know/prepare)</a:t>
            </a:r>
          </a:p>
          <a:p>
            <a:r>
              <a:rPr lang="en-US" altLang="zh-TW"/>
              <a:t>Be confident</a:t>
            </a:r>
          </a:p>
          <a:p>
            <a:r>
              <a:rPr lang="en-US" altLang="zh-TW"/>
              <a:t>Practice efficient language</a:t>
            </a:r>
          </a:p>
          <a:p>
            <a:r>
              <a:rPr lang="en-US" altLang="zh-TW"/>
              <a:t>Use proper media (overhead, slides, PowerPoint; words only, blackboard …)</a:t>
            </a:r>
          </a:p>
          <a:p>
            <a:r>
              <a:rPr lang="en-US" altLang="zh-TW"/>
              <a:t>Write legibly (text &amp; graphics)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90540"/>
            <a:ext cx="8748464" cy="6650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72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177" y="81339"/>
            <a:ext cx="5580111" cy="673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8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283" y="84536"/>
            <a:ext cx="5430965" cy="665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263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en-US" altLang="zh-TW" sz="4000" b="1" dirty="0" smtClean="0"/>
              <a:t>Sketch a Writing Plan</a:t>
            </a:r>
            <a:endParaRPr lang="zh-TW" altLang="en-US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en-US" altLang="zh-TW" dirty="0" smtClean="0"/>
              <a:t>(A rough title, clear contents)</a:t>
            </a:r>
          </a:p>
          <a:p>
            <a:r>
              <a:rPr lang="en-US" altLang="zh-TW" dirty="0" smtClean="0"/>
              <a:t>Section headings, subsections …</a:t>
            </a:r>
          </a:p>
          <a:p>
            <a:r>
              <a:rPr lang="en-US" altLang="zh-TW" dirty="0" smtClean="0"/>
              <a:t>Then to each paragraph, and each sentence</a:t>
            </a:r>
          </a:p>
          <a:p>
            <a:r>
              <a:rPr lang="en-US" altLang="zh-TW" dirty="0" smtClean="0"/>
              <a:t>Once concept/issue per paragraph.</a:t>
            </a:r>
          </a:p>
          <a:p>
            <a:r>
              <a:rPr lang="en-US" altLang="zh-TW" dirty="0" smtClean="0"/>
              <a:t>Mind the overall structure of the article.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sz="2400" dirty="0" smtClean="0"/>
              <a:t>       Introduction, Observations and Data Analysis, Results </a:t>
            </a:r>
            <a:br>
              <a:rPr lang="en-US" altLang="zh-TW" sz="2400" dirty="0" smtClean="0"/>
            </a:br>
            <a:r>
              <a:rPr lang="en-US" altLang="zh-TW" sz="2400" dirty="0" smtClean="0"/>
              <a:t>       and Discussions, Conclusions</a:t>
            </a:r>
          </a:p>
          <a:p>
            <a:r>
              <a:rPr lang="en-US" altLang="zh-TW" dirty="0" smtClean="0"/>
              <a:t>Then tackle a sentence at a time.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7111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1196" y="116632"/>
            <a:ext cx="8229600" cy="936104"/>
          </a:xfrm>
        </p:spPr>
        <p:txBody>
          <a:bodyPr/>
          <a:lstStyle/>
          <a:p>
            <a:r>
              <a:rPr lang="en-US" altLang="zh-TW" b="1" dirty="0" smtClean="0"/>
              <a:t>Paper Structure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4392" y="980728"/>
            <a:ext cx="4341604" cy="5688632"/>
          </a:xfrm>
        </p:spPr>
        <p:txBody>
          <a:bodyPr/>
          <a:lstStyle/>
          <a:p>
            <a:r>
              <a:rPr lang="en-US" altLang="zh-TW" dirty="0" smtClean="0"/>
              <a:t>Title </a:t>
            </a:r>
            <a:r>
              <a:rPr lang="en-US" altLang="zh-TW" sz="2000" dirty="0" smtClean="0">
                <a:solidFill>
                  <a:schemeClr val="accent5">
                    <a:lumMod val="50000"/>
                  </a:schemeClr>
                </a:solidFill>
              </a:rPr>
              <a:t>= face</a:t>
            </a:r>
          </a:p>
          <a:p>
            <a:pPr lvl="0"/>
            <a:r>
              <a:rPr lang="en-US" altLang="zh-TW" dirty="0" smtClean="0"/>
              <a:t>Abstract </a:t>
            </a:r>
            <a:r>
              <a:rPr lang="en-US" altLang="zh-TW" sz="2000" dirty="0">
                <a:solidFill>
                  <a:schemeClr val="accent5">
                    <a:lumMod val="50000"/>
                  </a:schemeClr>
                </a:solidFill>
              </a:rPr>
              <a:t>= </a:t>
            </a:r>
            <a:r>
              <a:rPr lang="en-US" altLang="zh-TW" sz="2000" dirty="0" smtClean="0">
                <a:solidFill>
                  <a:schemeClr val="accent5">
                    <a:lumMod val="50000"/>
                  </a:schemeClr>
                </a:solidFill>
              </a:rPr>
              <a:t>heart</a:t>
            </a:r>
            <a:endParaRPr lang="en-US" altLang="zh-TW" sz="2000" dirty="0">
              <a:solidFill>
                <a:schemeClr val="accent5">
                  <a:lumMod val="50000"/>
                </a:schemeClr>
              </a:solidFill>
            </a:endParaRPr>
          </a:p>
          <a:p>
            <a:pPr lvl="0"/>
            <a:r>
              <a:rPr lang="en-US" altLang="zh-TW" dirty="0" smtClean="0"/>
              <a:t>Key Words </a:t>
            </a:r>
            <a:r>
              <a:rPr lang="en-US" altLang="zh-TW" sz="2000" dirty="0">
                <a:solidFill>
                  <a:srgbClr val="DAEDEF">
                    <a:lumMod val="50000"/>
                  </a:srgbClr>
                </a:solidFill>
              </a:rPr>
              <a:t>= </a:t>
            </a:r>
            <a:r>
              <a:rPr lang="en-US" altLang="zh-TW" sz="2000" dirty="0" smtClean="0">
                <a:solidFill>
                  <a:srgbClr val="DAEDEF">
                    <a:lumMod val="50000"/>
                  </a:srgbClr>
                </a:solidFill>
              </a:rPr>
              <a:t>address</a:t>
            </a:r>
            <a:endParaRPr lang="en-US" altLang="zh-TW" sz="2000" dirty="0">
              <a:solidFill>
                <a:srgbClr val="DAEDEF">
                  <a:lumMod val="50000"/>
                </a:srgbClr>
              </a:solidFill>
            </a:endParaRPr>
          </a:p>
          <a:p>
            <a:pPr lvl="0"/>
            <a:r>
              <a:rPr lang="en-US" altLang="zh-TW" dirty="0" smtClean="0"/>
              <a:t>Headings </a:t>
            </a:r>
            <a:r>
              <a:rPr lang="en-US" altLang="zh-TW" sz="2000" dirty="0">
                <a:solidFill>
                  <a:srgbClr val="DAEDEF">
                    <a:lumMod val="50000"/>
                  </a:srgbClr>
                </a:solidFill>
              </a:rPr>
              <a:t>= </a:t>
            </a:r>
            <a:r>
              <a:rPr lang="en-US" altLang="zh-TW" sz="2000" dirty="0" smtClean="0">
                <a:solidFill>
                  <a:srgbClr val="DAEDEF">
                    <a:lumMod val="50000"/>
                  </a:srgbClr>
                </a:solidFill>
              </a:rPr>
              <a:t>skeleton</a:t>
            </a:r>
            <a:endParaRPr lang="en-US" altLang="zh-TW" sz="2000" dirty="0">
              <a:solidFill>
                <a:srgbClr val="DAEDEF">
                  <a:lumMod val="50000"/>
                </a:srgbClr>
              </a:solidFill>
            </a:endParaRPr>
          </a:p>
          <a:p>
            <a:pPr lvl="0"/>
            <a:r>
              <a:rPr lang="en-US" altLang="zh-TW" dirty="0" smtClean="0"/>
              <a:t>Introduction </a:t>
            </a:r>
            <a:r>
              <a:rPr lang="en-US" altLang="zh-TW" sz="2000" dirty="0">
                <a:solidFill>
                  <a:srgbClr val="DAEDEF">
                    <a:lumMod val="50000"/>
                  </a:srgbClr>
                </a:solidFill>
              </a:rPr>
              <a:t>= </a:t>
            </a:r>
            <a:r>
              <a:rPr lang="en-US" altLang="zh-TW" sz="2000" dirty="0" smtClean="0">
                <a:solidFill>
                  <a:srgbClr val="DAEDEF">
                    <a:lumMod val="50000"/>
                  </a:srgbClr>
                </a:solidFill>
              </a:rPr>
              <a:t>hands</a:t>
            </a:r>
            <a:endParaRPr lang="en-US" altLang="zh-TW" sz="2000" dirty="0">
              <a:solidFill>
                <a:srgbClr val="DAEDEF">
                  <a:lumMod val="50000"/>
                </a:srgbClr>
              </a:solidFill>
            </a:endParaRPr>
          </a:p>
          <a:p>
            <a:pPr lvl="0"/>
            <a:r>
              <a:rPr lang="en-US" altLang="zh-TW" dirty="0" smtClean="0"/>
              <a:t>Data and Analysis </a:t>
            </a:r>
            <a:endParaRPr lang="en-US" altLang="zh-TW" sz="2000" dirty="0">
              <a:solidFill>
                <a:srgbClr val="DAEDEF">
                  <a:lumMod val="50000"/>
                </a:srgbClr>
              </a:solidFill>
            </a:endParaRPr>
          </a:p>
          <a:p>
            <a:pPr lvl="0"/>
            <a:r>
              <a:rPr lang="en-US" altLang="zh-TW" dirty="0" smtClean="0"/>
              <a:t>Discussion </a:t>
            </a:r>
            <a:br>
              <a:rPr lang="en-US" altLang="zh-TW" dirty="0" smtClean="0"/>
            </a:br>
            <a:r>
              <a:rPr lang="en-US" altLang="zh-TW" dirty="0" smtClean="0"/>
              <a:t>Visuals </a:t>
            </a:r>
            <a:r>
              <a:rPr lang="en-US" altLang="zh-TW" sz="2000" dirty="0" smtClean="0">
                <a:solidFill>
                  <a:srgbClr val="DAEDEF">
                    <a:lumMod val="50000"/>
                  </a:srgbClr>
                </a:solidFill>
              </a:rPr>
              <a:t>= voice</a:t>
            </a:r>
            <a:endParaRPr lang="en-US" altLang="zh-TW" sz="2000" dirty="0">
              <a:solidFill>
                <a:srgbClr val="DAEDEF">
                  <a:lumMod val="50000"/>
                </a:srgbClr>
              </a:solidFill>
            </a:endParaRPr>
          </a:p>
          <a:p>
            <a:pPr lvl="0"/>
            <a:r>
              <a:rPr lang="en-US" altLang="zh-TW" dirty="0" smtClean="0"/>
              <a:t>Conclusion </a:t>
            </a:r>
            <a:r>
              <a:rPr lang="en-US" altLang="zh-TW" sz="2000" dirty="0">
                <a:solidFill>
                  <a:srgbClr val="DAEDEF">
                    <a:lumMod val="50000"/>
                  </a:srgbClr>
                </a:solidFill>
              </a:rPr>
              <a:t>= </a:t>
            </a:r>
            <a:r>
              <a:rPr lang="en-US" altLang="zh-TW" sz="2000" dirty="0" smtClean="0">
                <a:solidFill>
                  <a:srgbClr val="DAEDEF">
                    <a:lumMod val="50000"/>
                  </a:srgbClr>
                </a:solidFill>
              </a:rPr>
              <a:t>smile</a:t>
            </a:r>
            <a:endParaRPr lang="en-US" altLang="zh-TW" sz="2000" dirty="0">
              <a:solidFill>
                <a:srgbClr val="DAEDEF">
                  <a:lumMod val="50000"/>
                </a:srgbClr>
              </a:solidFill>
            </a:endParaRPr>
          </a:p>
          <a:p>
            <a:pPr lvl="0"/>
            <a:r>
              <a:rPr lang="en-US" altLang="zh-TW" dirty="0" smtClean="0"/>
              <a:t>References </a:t>
            </a:r>
            <a:endParaRPr lang="en-US" altLang="zh-TW" sz="2000" dirty="0">
              <a:solidFill>
                <a:srgbClr val="DAEDEF">
                  <a:lumMod val="50000"/>
                </a:srgbClr>
              </a:solidFill>
            </a:endParaRPr>
          </a:p>
        </p:txBody>
      </p:sp>
      <p:cxnSp>
        <p:nvCxnSpPr>
          <p:cNvPr id="7" name="直線接點 6"/>
          <p:cNvCxnSpPr/>
          <p:nvPr/>
        </p:nvCxnSpPr>
        <p:spPr>
          <a:xfrm flipV="1">
            <a:off x="6444208" y="5013176"/>
            <a:ext cx="0" cy="1152128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 flipV="1">
            <a:off x="6444208" y="3068960"/>
            <a:ext cx="288032" cy="1944216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 flipH="1" flipV="1">
            <a:off x="6588224" y="1988840"/>
            <a:ext cx="144016" cy="1152128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 flipV="1">
            <a:off x="6444208" y="4437112"/>
            <a:ext cx="792088" cy="57606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 flipV="1">
            <a:off x="7236296" y="3573016"/>
            <a:ext cx="396044" cy="86409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5956920" y="2780928"/>
            <a:ext cx="792088" cy="30900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 flipV="1">
            <a:off x="7596336" y="3032332"/>
            <a:ext cx="792088" cy="576064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 flipV="1">
            <a:off x="5292080" y="2780928"/>
            <a:ext cx="664840" cy="154504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 descr="http://qvectors.net/downloads/images/fullpreview/Vector-Tree-by-Dragon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830" y="1433217"/>
            <a:ext cx="4800841" cy="480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文字方塊 26"/>
          <p:cNvSpPr txBox="1"/>
          <p:nvPr/>
        </p:nvSpPr>
        <p:spPr>
          <a:xfrm>
            <a:off x="3923928" y="1340768"/>
            <a:ext cx="12241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TW" altLang="en-US" sz="2800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4115066" y="4941168"/>
            <a:ext cx="1969102" cy="12241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TW" altLang="en-US" sz="28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6900278" y="4977172"/>
            <a:ext cx="1969102" cy="12241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08075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39"/>
            <a:ext cx="4104456" cy="6452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45" y="620688"/>
            <a:ext cx="4365274" cy="414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380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3723323" cy="663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5546"/>
            <a:ext cx="3957638" cy="607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385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/>
              <a:t>Title --- How to select one 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1560" y="1772816"/>
            <a:ext cx="7704856" cy="4093915"/>
          </a:xfrm>
        </p:spPr>
        <p:txBody>
          <a:bodyPr/>
          <a:lstStyle/>
          <a:p>
            <a:pPr marL="0" indent="0">
              <a:buNone/>
            </a:pPr>
            <a:r>
              <a:rPr lang="en-US" altLang="zh-TW" dirty="0" smtClean="0"/>
              <a:t>Try alternative titles … </a:t>
            </a:r>
          </a:p>
          <a:p>
            <a:r>
              <a:rPr lang="en-US" altLang="zh-TW" dirty="0" smtClean="0"/>
              <a:t>What are the differences</a:t>
            </a:r>
          </a:p>
          <a:p>
            <a:r>
              <a:rPr lang="en-US" altLang="zh-TW" dirty="0" smtClean="0"/>
              <a:t>Pair elimination</a:t>
            </a:r>
          </a:p>
          <a:p>
            <a:r>
              <a:rPr lang="en-US" altLang="zh-TW" dirty="0" smtClean="0"/>
              <a:t>The best one should be tempting and informative</a:t>
            </a:r>
          </a:p>
          <a:p>
            <a:r>
              <a:rPr lang="en-US" altLang="zh-TW" dirty="0" smtClean="0"/>
              <a:t>Author’s contribution should come first</a:t>
            </a:r>
          </a:p>
        </p:txBody>
      </p:sp>
    </p:spTree>
    <p:extLst>
      <p:ext uri="{BB962C8B-B14F-4D97-AF65-F5344CB8AC3E}">
        <p14:creationId xmlns:p14="http://schemas.microsoft.com/office/powerpoint/2010/main" val="124797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Title (cont.)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dirty="0">
                <a:solidFill>
                  <a:srgbClr val="000000"/>
                </a:solidFill>
              </a:rPr>
              <a:t>The title is not read; it is scanned, within 2 seconds at most</a:t>
            </a:r>
          </a:p>
          <a:p>
            <a:pPr lvl="0"/>
            <a:r>
              <a:rPr lang="en-US" altLang="zh-TW" dirty="0">
                <a:solidFill>
                  <a:srgbClr val="000000"/>
                </a:solidFill>
              </a:rPr>
              <a:t>A long easily understood title </a:t>
            </a:r>
            <a:r>
              <a:rPr lang="en-US" altLang="zh-TW" dirty="0">
                <a:solidFill>
                  <a:srgbClr val="000000"/>
                </a:solidFill>
                <a:latin typeface="Bradley Hand ITC" pitchFamily="66" charset="0"/>
              </a:rPr>
              <a:t>is better than </a:t>
            </a:r>
            <a:r>
              <a:rPr lang="en-US" altLang="zh-TW" dirty="0">
                <a:solidFill>
                  <a:srgbClr val="000000"/>
                </a:solidFill>
              </a:rPr>
              <a:t>a short one with nouns to be unpacked, </a:t>
            </a:r>
            <a:r>
              <a:rPr lang="en-US" altLang="zh-TW" dirty="0">
                <a:solidFill>
                  <a:srgbClr val="000000"/>
                </a:solidFill>
                <a:latin typeface="Bradley Hand ITC" pitchFamily="66" charset="0"/>
              </a:rPr>
              <a:t>which in turn is better than </a:t>
            </a:r>
            <a:r>
              <a:rPr lang="en-US" altLang="zh-TW" dirty="0">
                <a:solidFill>
                  <a:srgbClr val="000000"/>
                </a:solidFill>
              </a:rPr>
              <a:t>an ambiguous </a:t>
            </a:r>
            <a:r>
              <a:rPr lang="en-US" altLang="zh-TW" dirty="0" smtClean="0">
                <a:solidFill>
                  <a:srgbClr val="000000"/>
                </a:solidFill>
              </a:rPr>
              <a:t>one</a:t>
            </a:r>
          </a:p>
          <a:p>
            <a:pPr lvl="0"/>
            <a:r>
              <a:rPr lang="en-US" altLang="zh-TW" dirty="0" smtClean="0">
                <a:solidFill>
                  <a:srgbClr val="000000"/>
                </a:solidFill>
              </a:rPr>
              <a:t>An old or popular subject </a:t>
            </a:r>
            <a:r>
              <a:rPr lang="en-US" altLang="zh-TW" dirty="0" smtClean="0">
                <a:solidFill>
                  <a:srgbClr val="000000"/>
                </a:solidFill>
                <a:sym typeface="Wingdings" pitchFamily="2" charset="2"/>
              </a:rPr>
              <a:t> a longer title in order to specify the contribution</a:t>
            </a:r>
            <a:r>
              <a:rPr lang="en-US" altLang="zh-TW" dirty="0" smtClean="0">
                <a:solidFill>
                  <a:srgbClr val="000000"/>
                </a:solidFill>
              </a:rPr>
              <a:t> 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75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143000"/>
          </a:xfrm>
        </p:spPr>
        <p:txBody>
          <a:bodyPr/>
          <a:lstStyle/>
          <a:p>
            <a:r>
              <a:rPr lang="en-US" altLang="zh-TW" sz="4000" b="1" dirty="0" smtClean="0">
                <a:solidFill>
                  <a:srgbClr val="0000CC"/>
                </a:solidFill>
              </a:rPr>
              <a:t>Six Techniques to improve titles</a:t>
            </a:r>
            <a:endParaRPr lang="zh-TW" altLang="en-US" sz="4000" b="1" dirty="0">
              <a:solidFill>
                <a:srgbClr val="0000CC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rabicPeriod"/>
            </a:pPr>
            <a:r>
              <a:rPr lang="en-US" altLang="zh-TW" sz="36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Placement of Contribution First</a:t>
            </a:r>
          </a:p>
          <a:p>
            <a:pPr marL="400050" lvl="1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TW" sz="3200" dirty="0" smtClean="0"/>
              <a:t>For a full sentence, the new information usually appears at the end and the old information at the beginning.</a:t>
            </a:r>
          </a:p>
          <a:p>
            <a:pPr marL="400050" lvl="1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TW" sz="3200" dirty="0" smtClean="0"/>
              <a:t>In a </a:t>
            </a:r>
            <a:r>
              <a:rPr lang="en-US" altLang="zh-TW" sz="3200" dirty="0" err="1" smtClean="0"/>
              <a:t>verbless</a:t>
            </a:r>
            <a:r>
              <a:rPr lang="en-US" altLang="zh-TW" sz="3200" dirty="0" smtClean="0"/>
              <a:t> title, however, the situation is reversed.</a:t>
            </a:r>
          </a:p>
        </p:txBody>
      </p:sp>
    </p:spTree>
    <p:extLst>
      <p:ext uri="{BB962C8B-B14F-4D97-AF65-F5344CB8AC3E}">
        <p14:creationId xmlns:p14="http://schemas.microsoft.com/office/powerpoint/2010/main" val="50115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altLang="zh-TW" sz="4000" b="1" dirty="0">
                <a:solidFill>
                  <a:schemeClr val="bg1"/>
                </a:solidFill>
              </a:rPr>
              <a:t>How to do a presentation …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57200" y="1600200"/>
            <a:ext cx="822960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TW" sz="3200" b="1">
                <a:solidFill>
                  <a:schemeClr val="bg1"/>
                </a:solidFill>
                <a:latin typeface="Times New Roman" pitchFamily="18" charset="0"/>
              </a:rPr>
              <a:t>Why?  What?  To whom?  When?  Where?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TW" sz="3200">
                <a:solidFill>
                  <a:schemeClr val="bg1"/>
                </a:solidFill>
              </a:rPr>
              <a:t>Be prepared (to show only 10% of what you know/prepare)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TW" sz="3200">
                <a:solidFill>
                  <a:schemeClr val="bg1"/>
                </a:solidFill>
              </a:rPr>
              <a:t>Be confident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TW" sz="3200">
                <a:solidFill>
                  <a:schemeClr val="bg1"/>
                </a:solidFill>
              </a:rPr>
              <a:t>Practice efficient language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TW" sz="3200">
                <a:solidFill>
                  <a:schemeClr val="bg1"/>
                </a:solidFill>
              </a:rPr>
              <a:t>Use proper media (overhead, slides, PowerPoint; words only, blackboard …)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TW" sz="3200">
                <a:solidFill>
                  <a:schemeClr val="bg1"/>
                </a:solidFill>
              </a:rPr>
              <a:t>Write legibly (text &amp; graphics)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TW" sz="36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2. Using Verbal Forms</a:t>
            </a:r>
          </a:p>
          <a:p>
            <a:pPr marL="400050" lvl="1" indent="0">
              <a:spcBef>
                <a:spcPts val="1200"/>
              </a:spcBef>
              <a:spcAft>
                <a:spcPts val="1200"/>
              </a:spcAft>
              <a:buFontTx/>
              <a:buNone/>
            </a:pPr>
            <a:r>
              <a:rPr lang="en-US" altLang="zh-TW" sz="3200" dirty="0" smtClean="0"/>
              <a:t>A verb gives energy.</a:t>
            </a:r>
            <a:r>
              <a:rPr lang="zh-TW" altLang="en-US" sz="3200" dirty="0" smtClean="0"/>
              <a:t> </a:t>
            </a:r>
            <a:r>
              <a:rPr lang="en-US" altLang="zh-TW" sz="3200" dirty="0" smtClean="0"/>
              <a:t>So use gerunds </a:t>
            </a:r>
            <a:r>
              <a:rPr lang="zh-TW" altLang="en-US" sz="3200" dirty="0" smtClean="0"/>
              <a:t>（動名詞）</a:t>
            </a:r>
            <a:r>
              <a:rPr lang="en-US" altLang="zh-TW" sz="3200" dirty="0" smtClean="0"/>
              <a:t>or infinitives </a:t>
            </a:r>
            <a:r>
              <a:rPr lang="zh-TW" altLang="en-US" sz="3200" dirty="0" smtClean="0"/>
              <a:t>（不定詞）</a:t>
            </a:r>
            <a:r>
              <a:rPr lang="en-US" altLang="zh-TW" sz="3200" dirty="0" smtClean="0"/>
              <a:t>to energize your title.</a:t>
            </a:r>
            <a:endParaRPr lang="en-US" altLang="zh-TW" sz="3200" dirty="0"/>
          </a:p>
          <a:p>
            <a:pPr marL="400050" lvl="1" indent="0">
              <a:spcBef>
                <a:spcPts val="1200"/>
              </a:spcBef>
              <a:spcAft>
                <a:spcPts val="1200"/>
              </a:spcAft>
              <a:buFontTx/>
              <a:buNone/>
            </a:pPr>
            <a:r>
              <a:rPr lang="en-US" altLang="zh-TW" sz="3200" dirty="0" smtClean="0"/>
              <a:t>For example: </a:t>
            </a:r>
            <a:br>
              <a:rPr lang="en-US" altLang="zh-TW" sz="3200" dirty="0" smtClean="0"/>
            </a:br>
            <a:r>
              <a:rPr lang="en-US" altLang="zh-TW" sz="3200" b="1" dirty="0" smtClean="0">
                <a:latin typeface="Cambria Math" pitchFamily="18" charset="0"/>
                <a:ea typeface="Cambria Math" pitchFamily="18" charset="0"/>
              </a:rPr>
              <a:t>Data learning: Understanding astronomical Data</a:t>
            </a:r>
          </a:p>
        </p:txBody>
      </p:sp>
    </p:spTree>
    <p:extLst>
      <p:ext uri="{BB962C8B-B14F-4D97-AF65-F5344CB8AC3E}">
        <p14:creationId xmlns:p14="http://schemas.microsoft.com/office/powerpoint/2010/main" val="276855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/>
          <p:cNvSpPr txBox="1">
            <a:spLocks/>
          </p:cNvSpPr>
          <p:nvPr/>
        </p:nvSpPr>
        <p:spPr>
          <a:xfrm>
            <a:off x="457200" y="260648"/>
            <a:ext cx="8229600" cy="370100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TW" sz="36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3. Using Adjectives or Numbers to </a:t>
            </a:r>
            <a:br>
              <a:rPr lang="en-US" altLang="zh-TW" sz="36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zh-TW" sz="36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      Stress contribution</a:t>
            </a:r>
          </a:p>
          <a:p>
            <a:pPr marL="400050" lvl="1" indent="0">
              <a:spcBef>
                <a:spcPts val="1200"/>
              </a:spcBef>
              <a:spcAft>
                <a:spcPts val="1200"/>
              </a:spcAft>
              <a:buFontTx/>
              <a:buNone/>
            </a:pPr>
            <a:r>
              <a:rPr lang="en-US" altLang="zh-TW" sz="3200" dirty="0" smtClean="0"/>
              <a:t>Fast, highly efficient, robust, but not new or novel</a:t>
            </a:r>
          </a:p>
          <a:p>
            <a:pPr marL="400050" lvl="1" indent="0">
              <a:spcBef>
                <a:spcPts val="1200"/>
              </a:spcBef>
              <a:spcAft>
                <a:spcPts val="1200"/>
              </a:spcAft>
              <a:buFontTx/>
              <a:buNone/>
            </a:pPr>
            <a:r>
              <a:rPr lang="en-US" altLang="zh-TW" sz="3200" dirty="0" smtClean="0"/>
              <a:t>The most specific, the better, e.g., 5 Hz sampling </a:t>
            </a:r>
            <a:r>
              <a:rPr lang="en-US" altLang="zh-TW" sz="3200" dirty="0" smtClean="0">
                <a:latin typeface="Bradley Hand ITC" pitchFamily="66" charset="0"/>
              </a:rPr>
              <a:t>is better than </a:t>
            </a:r>
            <a:r>
              <a:rPr lang="en-US" altLang="zh-TW" sz="3200" dirty="0" smtClean="0"/>
              <a:t>fast sampling </a:t>
            </a:r>
            <a:endParaRPr lang="en-US" altLang="zh-TW" sz="3200" dirty="0" smtClean="0"/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609600" y="4365104"/>
            <a:ext cx="8229600" cy="216024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TW" sz="36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TW" sz="36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Clear and Specific Keywords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TW" sz="3600" b="1" dirty="0" smtClean="0">
                <a:solidFill>
                  <a:srgbClr val="663300"/>
                </a:solidFill>
              </a:rPr>
              <a:t>    </a:t>
            </a:r>
            <a:r>
              <a:rPr lang="en-US" altLang="zh-TW" dirty="0" smtClean="0">
                <a:solidFill>
                  <a:schemeClr val="tx2"/>
                </a:solidFill>
              </a:rPr>
              <a:t>Easier to locate by a search engine or </a:t>
            </a:r>
            <a:br>
              <a:rPr lang="en-US" altLang="zh-TW" dirty="0" smtClean="0">
                <a:solidFill>
                  <a:schemeClr val="tx2"/>
                </a:solidFill>
              </a:rPr>
            </a:br>
            <a:r>
              <a:rPr lang="en-US" altLang="zh-TW" dirty="0" smtClean="0">
                <a:solidFill>
                  <a:schemeClr val="tx2"/>
                </a:solidFill>
              </a:rPr>
              <a:t>     database</a:t>
            </a:r>
            <a:endParaRPr lang="en-US" altLang="zh-TW" sz="3600" b="1" dirty="0" smtClean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87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/>
          <p:cNvSpPr txBox="1">
            <a:spLocks/>
          </p:cNvSpPr>
          <p:nvPr/>
        </p:nvSpPr>
        <p:spPr>
          <a:xfrm>
            <a:off x="457200" y="260648"/>
            <a:ext cx="8229600" cy="5184576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TW" sz="36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zh-TW" sz="36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Smart Choice of Keywords</a:t>
            </a:r>
          </a:p>
          <a:p>
            <a:pPr marL="400050" lvl="1" indent="0">
              <a:spcBef>
                <a:spcPts val="1200"/>
              </a:spcBef>
              <a:spcAft>
                <a:spcPts val="1200"/>
              </a:spcAft>
              <a:buFontTx/>
              <a:buNone/>
            </a:pPr>
            <a:r>
              <a:rPr lang="en-US" altLang="zh-TW" sz="3200" dirty="0" smtClean="0"/>
              <a:t>Pick your keywords from recent or often-cited titles close to your contribution</a:t>
            </a:r>
            <a:br>
              <a:rPr lang="en-US" altLang="zh-TW" sz="3200" dirty="0" smtClean="0"/>
            </a:br>
            <a:r>
              <a:rPr lang="en-US" altLang="zh-TW" sz="3200" dirty="0" smtClean="0">
                <a:sym typeface="Wingdings" pitchFamily="2" charset="2"/>
              </a:rPr>
              <a:t> searches to retrieve those will also find </a:t>
            </a:r>
            <a:br>
              <a:rPr lang="en-US" altLang="zh-TW" sz="3200" dirty="0" smtClean="0">
                <a:sym typeface="Wingdings" pitchFamily="2" charset="2"/>
              </a:rPr>
            </a:br>
            <a:r>
              <a:rPr lang="en-US" altLang="zh-TW" sz="3200" dirty="0" smtClean="0">
                <a:sym typeface="Wingdings" pitchFamily="2" charset="2"/>
              </a:rPr>
              <a:t>     yours</a:t>
            </a:r>
            <a:endParaRPr lang="en-US" altLang="zh-TW" sz="3200" dirty="0" smtClean="0"/>
          </a:p>
          <a:p>
            <a:pPr marL="400050" lvl="1" indent="0">
              <a:spcBef>
                <a:spcPts val="1200"/>
              </a:spcBef>
              <a:spcAft>
                <a:spcPts val="1200"/>
              </a:spcAft>
              <a:buFontTx/>
              <a:buNone/>
            </a:pPr>
            <a:r>
              <a:rPr lang="en-US" altLang="zh-TW" sz="3200" dirty="0" smtClean="0"/>
              <a:t>If two keywords are equally good, choose one for the title and the other for the abstract.</a:t>
            </a:r>
            <a:endParaRPr lang="en-US" altLang="zh-TW" sz="3200" dirty="0" smtClean="0"/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454821" y="5013176"/>
            <a:ext cx="8229600" cy="144016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TW" sz="36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6. Catchy Acronyms</a:t>
            </a:r>
          </a:p>
          <a:p>
            <a:pPr marL="400050" lvl="1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TW" sz="3200" dirty="0" smtClean="0">
                <a:solidFill>
                  <a:srgbClr val="000000"/>
                </a:solidFill>
                <a:latin typeface="Arial" charset="0"/>
                <a:ea typeface="新細明體" pitchFamily="18" charset="-120"/>
              </a:rPr>
              <a:t>MACHO, TAOS</a:t>
            </a:r>
            <a:endParaRPr lang="en-US" altLang="zh-TW" sz="320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16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235974" cy="569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96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7"/>
            <a:ext cx="7776864" cy="634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33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179512" y="332656"/>
            <a:ext cx="4356992" cy="5793507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3600" dirty="0" smtClean="0"/>
              <a:t>So a good title should be </a:t>
            </a:r>
          </a:p>
          <a:p>
            <a:pPr marL="400050" lvl="1" indent="0">
              <a:buNone/>
            </a:pP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sz="3200" dirty="0" smtClean="0"/>
              <a:t>unique, lasting, concise, clear, easy to find, honest and representative, and (if possible) catchy</a:t>
            </a:r>
          </a:p>
          <a:p>
            <a:pPr marL="400050" lvl="1" indent="0">
              <a:buNone/>
            </a:pPr>
            <a:endParaRPr lang="en-US" altLang="zh-TW" sz="3200" dirty="0"/>
          </a:p>
          <a:p>
            <a:pPr marL="400050" lvl="1" indent="0">
              <a:buNone/>
            </a:pPr>
            <a:r>
              <a:rPr lang="en-US" altLang="zh-TW" sz="3200" dirty="0" smtClean="0"/>
              <a:t>A question for the title?</a:t>
            </a:r>
            <a:endParaRPr lang="zh-TW" altLang="en-US" sz="3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504" y="116632"/>
            <a:ext cx="4427984" cy="6515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17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62510" y="4581128"/>
            <a:ext cx="79928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/>
              <a:t>What is the title you have come up with for your thesis/paper?  Bring it to our discussion.</a:t>
            </a:r>
            <a:endParaRPr lang="zh-TW" altLang="en-US" sz="40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251132" y="332656"/>
            <a:ext cx="82148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/>
              <a:t>HW: Let us be critical …</a:t>
            </a:r>
          </a:p>
          <a:p>
            <a:pPr lvl="1"/>
            <a:r>
              <a:rPr lang="en-US" altLang="zh-TW" sz="4000" dirty="0" smtClean="0"/>
              <a:t>Select 10 titles from the latest </a:t>
            </a:r>
            <a:br>
              <a:rPr lang="en-US" altLang="zh-TW" sz="4000" dirty="0" smtClean="0"/>
            </a:br>
            <a:r>
              <a:rPr lang="en-US" altLang="zh-TW" sz="4000" dirty="0" err="1" smtClean="0"/>
              <a:t>ApJ</a:t>
            </a:r>
            <a:r>
              <a:rPr lang="en-US" altLang="zh-TW" sz="4000" dirty="0" smtClean="0"/>
              <a:t> issue.  Do the same for 10 titles in RAA.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64554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53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altLang="zh-TW" sz="4000" b="1" dirty="0">
                <a:solidFill>
                  <a:schemeClr val="bg1"/>
                </a:solidFill>
              </a:rPr>
              <a:t>How to do a presentation …</a:t>
            </a: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457200" y="1600200"/>
            <a:ext cx="8229600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TW" sz="3200" b="1">
                <a:solidFill>
                  <a:schemeClr val="bg1"/>
                </a:solidFill>
                <a:latin typeface="Times New Roman" pitchFamily="18" charset="0"/>
              </a:rPr>
              <a:t>Why?  What?  To whom?  When?  Where?</a:t>
            </a: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323850" y="2276475"/>
            <a:ext cx="7848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altLang="zh-TW" sz="3200">
                <a:solidFill>
                  <a:schemeClr val="bg1"/>
                </a:solidFill>
              </a:rPr>
              <a:t>Be prepared (to show only 10% of what you know/prepare)</a:t>
            </a:r>
          </a:p>
        </p:txBody>
      </p:sp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323850" y="3357563"/>
            <a:ext cx="73437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altLang="zh-TW" sz="3200">
                <a:solidFill>
                  <a:schemeClr val="bg1"/>
                </a:solidFill>
              </a:rPr>
              <a:t>Be confident</a:t>
            </a:r>
          </a:p>
        </p:txBody>
      </p:sp>
      <p:sp>
        <p:nvSpPr>
          <p:cNvPr id="10252" name="Rectangle 12"/>
          <p:cNvSpPr>
            <a:spLocks noChangeArrowheads="1"/>
          </p:cNvSpPr>
          <p:nvPr/>
        </p:nvSpPr>
        <p:spPr bwMode="auto">
          <a:xfrm>
            <a:off x="323850" y="4005263"/>
            <a:ext cx="73437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altLang="zh-TW" sz="3200">
                <a:solidFill>
                  <a:schemeClr val="bg1"/>
                </a:solidFill>
              </a:rPr>
              <a:t>Practice efficient language</a:t>
            </a:r>
          </a:p>
        </p:txBody>
      </p:sp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323850" y="4530725"/>
            <a:ext cx="734377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altLang="zh-TW" sz="3200">
                <a:solidFill>
                  <a:schemeClr val="bg1"/>
                </a:solidFill>
              </a:rPr>
              <a:t>Use proper media (overhead, slides, PowerPoint; words only, blackboard …)</a:t>
            </a:r>
          </a:p>
        </p:txBody>
      </p:sp>
      <p:sp>
        <p:nvSpPr>
          <p:cNvPr id="10254" name="Rectangle 14"/>
          <p:cNvSpPr>
            <a:spLocks noChangeArrowheads="1"/>
          </p:cNvSpPr>
          <p:nvPr/>
        </p:nvSpPr>
        <p:spPr bwMode="auto">
          <a:xfrm>
            <a:off x="323850" y="6089650"/>
            <a:ext cx="73437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altLang="zh-TW" sz="3200">
                <a:solidFill>
                  <a:schemeClr val="bg1"/>
                </a:solidFill>
              </a:rPr>
              <a:t>Write legibly (text &amp; graphics)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/>
      <p:bldP spid="10251" grpId="0"/>
      <p:bldP spid="10252" grpId="0"/>
      <p:bldP spid="10253" grpId="0"/>
      <p:bldP spid="102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altLang="zh-TW" sz="4000" b="1" dirty="0">
                <a:solidFill>
                  <a:schemeClr val="tx2"/>
                </a:solidFill>
              </a:rPr>
              <a:t>How to do a presentation …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457200" y="1268413"/>
            <a:ext cx="836295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40000"/>
              </a:spcBef>
            </a:pPr>
            <a:r>
              <a:rPr lang="en-US" altLang="zh-TW" sz="3200" b="1" dirty="0">
                <a:latin typeface="Times New Roman" pitchFamily="18" charset="0"/>
              </a:rPr>
              <a:t>Why?  What?  To whom?  When?  Where?</a:t>
            </a: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en-US" altLang="zh-TW" sz="3200" dirty="0"/>
              <a:t>Be prepared </a:t>
            </a:r>
          </a:p>
          <a:p>
            <a:pPr marL="742950" lvl="1" indent="-285750">
              <a:spcBef>
                <a:spcPct val="40000"/>
              </a:spcBef>
            </a:pPr>
            <a:r>
              <a:rPr lang="en-US" altLang="zh-TW" sz="2400" i="1" dirty="0"/>
              <a:t>ready to show only 10% of what you know/prepare</a:t>
            </a: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en-US" altLang="zh-TW" sz="3200" dirty="0"/>
              <a:t>Be confident</a:t>
            </a: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en-US" altLang="zh-TW" sz="3200" dirty="0"/>
              <a:t>Practice efficient language</a:t>
            </a: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en-US" altLang="zh-TW" sz="3200" dirty="0"/>
              <a:t>Use proper media </a:t>
            </a:r>
          </a:p>
          <a:p>
            <a:pPr marL="742950" lvl="1" indent="-285750">
              <a:spcBef>
                <a:spcPct val="40000"/>
              </a:spcBef>
            </a:pPr>
            <a:r>
              <a:rPr lang="en-US" altLang="zh-TW" sz="2400" dirty="0"/>
              <a:t>overhead, slides, PowerPoint; words only, blackboard …</a:t>
            </a: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en-US" altLang="zh-TW" sz="3200" dirty="0"/>
              <a:t>Write legibly (text &amp; graphics)</a:t>
            </a:r>
          </a:p>
        </p:txBody>
      </p:sp>
      <p:sp>
        <p:nvSpPr>
          <p:cNvPr id="11270" name="Line 6"/>
          <p:cNvSpPr>
            <a:spLocks noChangeShapeType="1"/>
          </p:cNvSpPr>
          <p:nvPr/>
        </p:nvSpPr>
        <p:spPr bwMode="auto">
          <a:xfrm>
            <a:off x="179388" y="1196975"/>
            <a:ext cx="8785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 dirty="0"/>
              <a:t>How to do a presentation </a:t>
            </a:r>
            <a:r>
              <a:rPr lang="en-US" altLang="zh-TW" sz="4000" dirty="0"/>
              <a:t>(</a:t>
            </a:r>
            <a:r>
              <a:rPr lang="en-US" altLang="zh-TW" sz="4000" i="1" dirty="0"/>
              <a:t>cont</a:t>
            </a:r>
            <a:r>
              <a:rPr lang="en-US" altLang="zh-TW" sz="4000" dirty="0"/>
              <a:t>.)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40000"/>
              </a:spcBef>
            </a:pPr>
            <a:r>
              <a:rPr lang="en-US" altLang="zh-TW" dirty="0"/>
              <a:t>Exercise gestures/body language (walk around sometimes) </a:t>
            </a:r>
          </a:p>
          <a:p>
            <a:pPr>
              <a:spcBef>
                <a:spcPct val="40000"/>
              </a:spcBef>
            </a:pPr>
            <a:r>
              <a:rPr lang="en-US" altLang="zh-TW" dirty="0"/>
              <a:t>Do </a:t>
            </a:r>
            <a:r>
              <a:rPr lang="en-US" altLang="zh-TW" b="1" dirty="0"/>
              <a:t>NOT</a:t>
            </a:r>
            <a:r>
              <a:rPr lang="en-US" altLang="zh-TW" dirty="0"/>
              <a:t> block the screen</a:t>
            </a:r>
          </a:p>
          <a:p>
            <a:pPr>
              <a:spcBef>
                <a:spcPct val="40000"/>
              </a:spcBef>
            </a:pPr>
            <a:r>
              <a:rPr lang="en-US" altLang="zh-TW" dirty="0"/>
              <a:t>Stick to the time limit</a:t>
            </a:r>
          </a:p>
          <a:p>
            <a:pPr>
              <a:spcBef>
                <a:spcPct val="40000"/>
              </a:spcBef>
            </a:pPr>
            <a:r>
              <a:rPr lang="en-US" altLang="zh-TW" dirty="0"/>
              <a:t>Pay attention to your audience</a:t>
            </a:r>
          </a:p>
          <a:p>
            <a:pPr>
              <a:spcBef>
                <a:spcPct val="40000"/>
              </a:spcBef>
            </a:pPr>
            <a:r>
              <a:rPr lang="en-US" altLang="zh-TW" dirty="0"/>
              <a:t>Sprinkle a touch of humor (yes, only a touch!)</a:t>
            </a:r>
          </a:p>
          <a:p>
            <a:pPr>
              <a:spcBef>
                <a:spcPct val="40000"/>
              </a:spcBef>
            </a:pPr>
            <a:endParaRPr lang="en-US" altLang="zh-TW" dirty="0"/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>
            <a:off x="611188" y="1196975"/>
            <a:ext cx="8064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 dirty="0"/>
              <a:t>How to be an audience?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Homework/preview work</a:t>
            </a:r>
          </a:p>
          <a:p>
            <a:r>
              <a:rPr lang="en-US" altLang="zh-TW" dirty="0"/>
              <a:t>Learn a thing or/then two </a:t>
            </a:r>
          </a:p>
          <a:p>
            <a:r>
              <a:rPr lang="en-US" altLang="zh-TW" dirty="0"/>
              <a:t>Do </a:t>
            </a:r>
            <a:r>
              <a:rPr lang="en-US" altLang="zh-TW" b="1" dirty="0"/>
              <a:t>NOT</a:t>
            </a:r>
            <a:r>
              <a:rPr lang="en-US" altLang="zh-TW" dirty="0"/>
              <a:t> chat with others</a:t>
            </a:r>
          </a:p>
          <a:p>
            <a:r>
              <a:rPr lang="en-US" altLang="zh-TW" dirty="0"/>
              <a:t>Ask questions</a:t>
            </a:r>
          </a:p>
          <a:p>
            <a:r>
              <a:rPr lang="en-US" altLang="zh-TW" dirty="0"/>
              <a:t> …</a:t>
            </a:r>
          </a:p>
          <a:p>
            <a:pPr>
              <a:buFontTx/>
              <a:buNone/>
            </a:pPr>
            <a:endParaRPr lang="en-US" altLang="zh-TW" dirty="0"/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179388" y="1196975"/>
            <a:ext cx="8785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en-US" altLang="zh-TW" sz="4000" b="1" dirty="0" smtClean="0"/>
              <a:t>Publication of a Journal Paper</a:t>
            </a:r>
            <a:endParaRPr lang="zh-TW" altLang="en-US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1124744"/>
            <a:ext cx="8784976" cy="5544616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altLang="zh-TW" dirty="0" smtClean="0"/>
              <a:t>Original research results</a:t>
            </a:r>
          </a:p>
          <a:p>
            <a:r>
              <a:rPr lang="en-US" altLang="zh-TW" dirty="0" smtClean="0"/>
              <a:t>Nature of the paper? Targeted readership?</a:t>
            </a:r>
          </a:p>
          <a:p>
            <a:r>
              <a:rPr lang="en-US" altLang="zh-TW" dirty="0" smtClean="0"/>
              <a:t>Leading astronomy/astrophysics journals</a:t>
            </a:r>
          </a:p>
          <a:p>
            <a:pPr lvl="1">
              <a:lnSpc>
                <a:spcPts val="3000"/>
              </a:lnSpc>
              <a:spcBef>
                <a:spcPts val="600"/>
              </a:spcBef>
            </a:pPr>
            <a:r>
              <a:rPr lang="en-US" altLang="zh-TW" i="1" dirty="0" smtClean="0">
                <a:latin typeface="Times New Roman" pitchFamily="18" charset="0"/>
                <a:cs typeface="Times New Roman" pitchFamily="18" charset="0"/>
              </a:rPr>
              <a:t>Astrophysical Journal (</a:t>
            </a:r>
            <a:r>
              <a:rPr lang="en-US" altLang="zh-TW" i="1" dirty="0" err="1" smtClean="0">
                <a:latin typeface="Times New Roman" pitchFamily="18" charset="0"/>
                <a:cs typeface="Times New Roman" pitchFamily="18" charset="0"/>
              </a:rPr>
              <a:t>ApJ</a:t>
            </a:r>
            <a:r>
              <a:rPr lang="en-US" altLang="zh-TW" i="1" dirty="0" smtClean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lvl="1">
              <a:lnSpc>
                <a:spcPts val="3000"/>
              </a:lnSpc>
              <a:spcBef>
                <a:spcPts val="600"/>
              </a:spcBef>
            </a:pPr>
            <a:r>
              <a:rPr lang="en-US" altLang="zh-TW" i="1" dirty="0" smtClean="0">
                <a:latin typeface="Times New Roman" pitchFamily="18" charset="0"/>
                <a:cs typeface="Times New Roman" pitchFamily="18" charset="0"/>
              </a:rPr>
              <a:t>Astronomical Journal (AJ)</a:t>
            </a:r>
          </a:p>
          <a:p>
            <a:pPr lvl="1">
              <a:lnSpc>
                <a:spcPts val="3000"/>
              </a:lnSpc>
              <a:spcBef>
                <a:spcPts val="600"/>
              </a:spcBef>
            </a:pPr>
            <a:r>
              <a:rPr lang="en-US" altLang="zh-TW" i="1" dirty="0" smtClean="0">
                <a:latin typeface="Times New Roman" pitchFamily="18" charset="0"/>
                <a:cs typeface="Times New Roman" pitchFamily="18" charset="0"/>
              </a:rPr>
              <a:t>Astronomy &amp; Astrophysics (A&amp;A)</a:t>
            </a:r>
          </a:p>
          <a:p>
            <a:pPr lvl="1">
              <a:lnSpc>
                <a:spcPts val="3000"/>
              </a:lnSpc>
              <a:spcBef>
                <a:spcPts val="600"/>
              </a:spcBef>
            </a:pPr>
            <a:r>
              <a:rPr lang="en-US" altLang="zh-TW" i="1" dirty="0" smtClean="0">
                <a:latin typeface="Times New Roman" pitchFamily="18" charset="0"/>
                <a:cs typeface="Times New Roman" pitchFamily="18" charset="0"/>
              </a:rPr>
              <a:t>Monthly Notices of the Royal Astronomical Society (MNRAS)</a:t>
            </a:r>
          </a:p>
          <a:p>
            <a:pPr lvl="1">
              <a:lnSpc>
                <a:spcPts val="3000"/>
              </a:lnSpc>
              <a:spcBef>
                <a:spcPts val="600"/>
              </a:spcBef>
            </a:pPr>
            <a:r>
              <a:rPr lang="en-US" altLang="zh-TW" i="1" dirty="0" smtClean="0">
                <a:latin typeface="Times New Roman" pitchFamily="18" charset="0"/>
                <a:cs typeface="Times New Roman" pitchFamily="18" charset="0"/>
              </a:rPr>
              <a:t>Publication of the Astronomical Society of the Pacific (PASP) (PASJ) (PASA)</a:t>
            </a:r>
          </a:p>
          <a:p>
            <a:pPr lvl="1">
              <a:lnSpc>
                <a:spcPts val="3000"/>
              </a:lnSpc>
              <a:spcBef>
                <a:spcPts val="600"/>
              </a:spcBef>
            </a:pPr>
            <a:r>
              <a:rPr lang="en-US" altLang="zh-TW" i="1" dirty="0" smtClean="0">
                <a:latin typeface="Times New Roman" pitchFamily="18" charset="0"/>
                <a:cs typeface="Times New Roman" pitchFamily="18" charset="0"/>
              </a:rPr>
              <a:t>Icarus …</a:t>
            </a:r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179388" y="908720"/>
            <a:ext cx="8785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2096</TotalTime>
  <Words>1380</Words>
  <Application>Microsoft Office PowerPoint</Application>
  <PresentationFormat>如螢幕大小 (4:3)</PresentationFormat>
  <Paragraphs>323</Paragraphs>
  <Slides>47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47</vt:i4>
      </vt:variant>
    </vt:vector>
  </HeadingPairs>
  <TitlesOfParts>
    <vt:vector size="48" baseType="lpstr">
      <vt:lpstr>預設簡報設計</vt:lpstr>
      <vt:lpstr>Astrophysics Seminar 2011 Fall</vt:lpstr>
      <vt:lpstr>HW111005</vt:lpstr>
      <vt:lpstr>How to do a presentation …</vt:lpstr>
      <vt:lpstr>PowerPoint 簡報</vt:lpstr>
      <vt:lpstr>PowerPoint 簡報</vt:lpstr>
      <vt:lpstr>PowerPoint 簡報</vt:lpstr>
      <vt:lpstr>How to do a presentation (cont.)</vt:lpstr>
      <vt:lpstr>How to be an audience?</vt:lpstr>
      <vt:lpstr>Publication of a Journal Paper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Mind the Pronunciation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Sketch a Writing Plan</vt:lpstr>
      <vt:lpstr>Paper Structure</vt:lpstr>
      <vt:lpstr>PowerPoint 簡報</vt:lpstr>
      <vt:lpstr>PowerPoint 簡報</vt:lpstr>
      <vt:lpstr>Title --- How to select one </vt:lpstr>
      <vt:lpstr>Title (cont.)</vt:lpstr>
      <vt:lpstr>Six Techniques to improve titles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IRLAB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WChen</dc:creator>
  <cp:lastModifiedBy>wchen</cp:lastModifiedBy>
  <cp:revision>79</cp:revision>
  <dcterms:created xsi:type="dcterms:W3CDTF">2005-04-25T06:38:12Z</dcterms:created>
  <dcterms:modified xsi:type="dcterms:W3CDTF">2011-11-16T06:51:14Z</dcterms:modified>
</cp:coreProperties>
</file>