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67" r:id="rId4"/>
    <p:sldId id="268" r:id="rId5"/>
    <p:sldId id="335" r:id="rId6"/>
    <p:sldId id="336" r:id="rId7"/>
    <p:sldId id="337" r:id="rId8"/>
    <p:sldId id="260" r:id="rId9"/>
    <p:sldId id="338" r:id="rId10"/>
    <p:sldId id="284" r:id="rId11"/>
    <p:sldId id="285" r:id="rId12"/>
    <p:sldId id="286" r:id="rId13"/>
    <p:sldId id="287" r:id="rId14"/>
    <p:sldId id="262" r:id="rId15"/>
    <p:sldId id="270" r:id="rId16"/>
    <p:sldId id="273" r:id="rId17"/>
    <p:sldId id="272" r:id="rId18"/>
    <p:sldId id="277" r:id="rId19"/>
    <p:sldId id="320" r:id="rId20"/>
    <p:sldId id="322" r:id="rId21"/>
    <p:sldId id="323" r:id="rId22"/>
    <p:sldId id="324" r:id="rId23"/>
    <p:sldId id="326" r:id="rId24"/>
    <p:sldId id="327" r:id="rId25"/>
    <p:sldId id="328" r:id="rId26"/>
    <p:sldId id="329" r:id="rId27"/>
    <p:sldId id="330" r:id="rId28"/>
    <p:sldId id="331" r:id="rId29"/>
    <p:sldId id="332" r:id="rId30"/>
    <p:sldId id="318" r:id="rId31"/>
    <p:sldId id="334" r:id="rId32"/>
    <p:sldId id="292" r:id="rId33"/>
    <p:sldId id="339" r:id="rId34"/>
    <p:sldId id="280" r:id="rId35"/>
    <p:sldId id="281" r:id="rId36"/>
    <p:sldId id="293" r:id="rId37"/>
    <p:sldId id="340" r:id="rId38"/>
    <p:sldId id="341" r:id="rId39"/>
    <p:sldId id="298" r:id="rId40"/>
    <p:sldId id="282" r:id="rId41"/>
    <p:sldId id="299" r:id="rId42"/>
    <p:sldId id="342" r:id="rId43"/>
    <p:sldId id="300" r:id="rId44"/>
    <p:sldId id="306" r:id="rId45"/>
    <p:sldId id="346" r:id="rId46"/>
    <p:sldId id="307" r:id="rId47"/>
    <p:sldId id="301" r:id="rId48"/>
    <p:sldId id="343" r:id="rId49"/>
    <p:sldId id="344" r:id="rId50"/>
    <p:sldId id="345" r:id="rId51"/>
    <p:sldId id="312" r:id="rId52"/>
    <p:sldId id="313" r:id="rId53"/>
    <p:sldId id="314" r:id="rId54"/>
    <p:sldId id="348" r:id="rId55"/>
    <p:sldId id="349" r:id="rId56"/>
    <p:sldId id="395" r:id="rId57"/>
    <p:sldId id="396" r:id="rId58"/>
    <p:sldId id="397" r:id="rId59"/>
    <p:sldId id="398" r:id="rId60"/>
    <p:sldId id="352" r:id="rId61"/>
    <p:sldId id="353" r:id="rId62"/>
    <p:sldId id="354" r:id="rId63"/>
    <p:sldId id="355" r:id="rId64"/>
    <p:sldId id="356" r:id="rId65"/>
    <p:sldId id="357" r:id="rId66"/>
    <p:sldId id="358" r:id="rId67"/>
    <p:sldId id="366" r:id="rId68"/>
    <p:sldId id="367" r:id="rId69"/>
    <p:sldId id="369" r:id="rId70"/>
    <p:sldId id="359" r:id="rId71"/>
    <p:sldId id="360" r:id="rId72"/>
    <p:sldId id="361" r:id="rId73"/>
    <p:sldId id="362" r:id="rId74"/>
    <p:sldId id="363" r:id="rId75"/>
    <p:sldId id="364" r:id="rId76"/>
    <p:sldId id="365" r:id="rId77"/>
    <p:sldId id="370" r:id="rId78"/>
    <p:sldId id="371" r:id="rId79"/>
    <p:sldId id="389" r:id="rId80"/>
    <p:sldId id="372" r:id="rId81"/>
    <p:sldId id="373" r:id="rId82"/>
    <p:sldId id="374" r:id="rId83"/>
    <p:sldId id="390" r:id="rId84"/>
    <p:sldId id="375" r:id="rId85"/>
    <p:sldId id="391" r:id="rId86"/>
    <p:sldId id="376" r:id="rId87"/>
    <p:sldId id="392" r:id="rId88"/>
    <p:sldId id="377" r:id="rId89"/>
    <p:sldId id="393" r:id="rId90"/>
    <p:sldId id="378" r:id="rId91"/>
    <p:sldId id="394" r:id="rId92"/>
    <p:sldId id="379" r:id="rId93"/>
    <p:sldId id="380" r:id="rId94"/>
    <p:sldId id="381" r:id="rId95"/>
    <p:sldId id="382" r:id="rId96"/>
    <p:sldId id="383" r:id="rId97"/>
    <p:sldId id="384" r:id="rId98"/>
    <p:sldId id="385" r:id="rId99"/>
    <p:sldId id="386" r:id="rId100"/>
    <p:sldId id="387" r:id="rId101"/>
    <p:sldId id="388" r:id="rId102"/>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996633"/>
    <a:srgbClr val="3333CC"/>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1" autoAdjust="0"/>
    <p:restoredTop sz="94660"/>
  </p:normalViewPr>
  <p:slideViewPr>
    <p:cSldViewPr snapToGrid="0">
      <p:cViewPr varScale="1">
        <p:scale>
          <a:sx n="66" d="100"/>
          <a:sy n="66" d="100"/>
        </p:scale>
        <p:origin x="432"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30DFABBD-158E-403F-9E9D-70E3FB92C46A}" type="datetimeFigureOut">
              <a:rPr lang="zh-TW" altLang="en-US" smtClean="0"/>
              <a:t>2018/8/7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EAB4F46E-FAC8-43AB-B260-6F9364C423E6}" type="slidenum">
              <a:rPr lang="zh-TW" altLang="en-US" smtClean="0"/>
              <a:t>‹#›</a:t>
            </a:fld>
            <a:endParaRPr lang="zh-TW" altLang="en-US"/>
          </a:p>
        </p:txBody>
      </p:sp>
    </p:spTree>
    <p:extLst>
      <p:ext uri="{BB962C8B-B14F-4D97-AF65-F5344CB8AC3E}">
        <p14:creationId xmlns:p14="http://schemas.microsoft.com/office/powerpoint/2010/main" val="3196318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30DFABBD-158E-403F-9E9D-70E3FB92C46A}" type="datetimeFigureOut">
              <a:rPr lang="zh-TW" altLang="en-US" smtClean="0"/>
              <a:t>2018/8/7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EAB4F46E-FAC8-43AB-B260-6F9364C423E6}" type="slidenum">
              <a:rPr lang="zh-TW" altLang="en-US" smtClean="0"/>
              <a:t>‹#›</a:t>
            </a:fld>
            <a:endParaRPr lang="zh-TW" altLang="en-US"/>
          </a:p>
        </p:txBody>
      </p:sp>
    </p:spTree>
    <p:extLst>
      <p:ext uri="{BB962C8B-B14F-4D97-AF65-F5344CB8AC3E}">
        <p14:creationId xmlns:p14="http://schemas.microsoft.com/office/powerpoint/2010/main" val="412635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30DFABBD-158E-403F-9E9D-70E3FB92C46A}" type="datetimeFigureOut">
              <a:rPr lang="zh-TW" altLang="en-US" smtClean="0"/>
              <a:t>2018/8/7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EAB4F46E-FAC8-43AB-B260-6F9364C423E6}" type="slidenum">
              <a:rPr lang="zh-TW" altLang="en-US" smtClean="0"/>
              <a:t>‹#›</a:t>
            </a:fld>
            <a:endParaRPr lang="zh-TW" altLang="en-US"/>
          </a:p>
        </p:txBody>
      </p:sp>
    </p:spTree>
    <p:extLst>
      <p:ext uri="{BB962C8B-B14F-4D97-AF65-F5344CB8AC3E}">
        <p14:creationId xmlns:p14="http://schemas.microsoft.com/office/powerpoint/2010/main" val="26523058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pPr fontAlgn="base">
              <a:spcBef>
                <a:spcPct val="0"/>
              </a:spcBef>
              <a:spcAft>
                <a:spcPct val="0"/>
              </a:spcAft>
            </a:pPr>
            <a:endParaRPr kumimoji="1"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pPr fontAlgn="base">
              <a:spcBef>
                <a:spcPct val="0"/>
              </a:spcBef>
              <a:spcAft>
                <a:spcPct val="0"/>
              </a:spcAft>
            </a:pPr>
            <a:endParaRPr kumimoji="1"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pPr fontAlgn="base">
              <a:spcBef>
                <a:spcPct val="0"/>
              </a:spcBef>
              <a:spcAft>
                <a:spcPct val="0"/>
              </a:spcAft>
            </a:pPr>
            <a:fld id="{3C1B2769-295D-43FF-B08D-5914F5A49A8F}" type="slidenum">
              <a:rPr kumimoji="1" lang="en-US" altLang="zh-TW" smtClean="0">
                <a:solidFill>
                  <a:srgbClr val="000000"/>
                </a:solidFill>
              </a:rPr>
              <a:pPr fontAlgn="base">
                <a:spcBef>
                  <a:spcPct val="0"/>
                </a:spcBef>
                <a:spcAft>
                  <a:spcPct val="0"/>
                </a:spcAft>
              </a:pPr>
              <a:t>‹#›</a:t>
            </a:fld>
            <a:endParaRPr kumimoji="1" lang="en-US" altLang="zh-TW">
              <a:solidFill>
                <a:srgbClr val="000000"/>
              </a:solidFill>
            </a:endParaRPr>
          </a:p>
        </p:txBody>
      </p:sp>
    </p:spTree>
    <p:extLst>
      <p:ext uri="{BB962C8B-B14F-4D97-AF65-F5344CB8AC3E}">
        <p14:creationId xmlns:p14="http://schemas.microsoft.com/office/powerpoint/2010/main" val="5522610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fontAlgn="base">
              <a:spcBef>
                <a:spcPct val="0"/>
              </a:spcBef>
              <a:spcAft>
                <a:spcPct val="0"/>
              </a:spcAft>
            </a:pPr>
            <a:endParaRPr kumimoji="1"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pPr fontAlgn="base">
              <a:spcBef>
                <a:spcPct val="0"/>
              </a:spcBef>
              <a:spcAft>
                <a:spcPct val="0"/>
              </a:spcAft>
            </a:pPr>
            <a:endParaRPr kumimoji="1"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pPr fontAlgn="base">
              <a:spcBef>
                <a:spcPct val="0"/>
              </a:spcBef>
              <a:spcAft>
                <a:spcPct val="0"/>
              </a:spcAft>
            </a:pPr>
            <a:fld id="{AB3ABDFA-CFDB-48DA-B044-DE37D133F9B8}" type="slidenum">
              <a:rPr kumimoji="1" lang="en-US" altLang="zh-TW" smtClean="0">
                <a:solidFill>
                  <a:srgbClr val="000000"/>
                </a:solidFill>
              </a:rPr>
              <a:pPr fontAlgn="base">
                <a:spcBef>
                  <a:spcPct val="0"/>
                </a:spcBef>
                <a:spcAft>
                  <a:spcPct val="0"/>
                </a:spcAft>
              </a:pPr>
              <a:t>‹#›</a:t>
            </a:fld>
            <a:endParaRPr kumimoji="1" lang="en-US" altLang="zh-TW">
              <a:solidFill>
                <a:srgbClr val="000000"/>
              </a:solidFill>
            </a:endParaRPr>
          </a:p>
        </p:txBody>
      </p:sp>
    </p:spTree>
    <p:extLst>
      <p:ext uri="{BB962C8B-B14F-4D97-AF65-F5344CB8AC3E}">
        <p14:creationId xmlns:p14="http://schemas.microsoft.com/office/powerpoint/2010/main" val="1599888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fontAlgn="base">
              <a:spcBef>
                <a:spcPct val="0"/>
              </a:spcBef>
              <a:spcAft>
                <a:spcPct val="0"/>
              </a:spcAft>
            </a:pPr>
            <a:endParaRPr kumimoji="1"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pPr fontAlgn="base">
              <a:spcBef>
                <a:spcPct val="0"/>
              </a:spcBef>
              <a:spcAft>
                <a:spcPct val="0"/>
              </a:spcAft>
            </a:pPr>
            <a:endParaRPr kumimoji="1"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pPr fontAlgn="base">
              <a:spcBef>
                <a:spcPct val="0"/>
              </a:spcBef>
              <a:spcAft>
                <a:spcPct val="0"/>
              </a:spcAft>
            </a:pPr>
            <a:fld id="{7C6A3636-17C9-44EF-AC7D-5367FE09F363}" type="slidenum">
              <a:rPr kumimoji="1" lang="en-US" altLang="zh-TW" smtClean="0">
                <a:solidFill>
                  <a:srgbClr val="000000"/>
                </a:solidFill>
              </a:rPr>
              <a:pPr fontAlgn="base">
                <a:spcBef>
                  <a:spcPct val="0"/>
                </a:spcBef>
                <a:spcAft>
                  <a:spcPct val="0"/>
                </a:spcAft>
              </a:pPr>
              <a:t>‹#›</a:t>
            </a:fld>
            <a:endParaRPr kumimoji="1" lang="en-US" altLang="zh-TW">
              <a:solidFill>
                <a:srgbClr val="000000"/>
              </a:solidFill>
            </a:endParaRPr>
          </a:p>
        </p:txBody>
      </p:sp>
    </p:spTree>
    <p:extLst>
      <p:ext uri="{BB962C8B-B14F-4D97-AF65-F5344CB8AC3E}">
        <p14:creationId xmlns:p14="http://schemas.microsoft.com/office/powerpoint/2010/main" val="1020104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lvl1pPr>
              <a:defRPr/>
            </a:lvl1pPr>
          </a:lstStyle>
          <a:p>
            <a:pPr fontAlgn="base">
              <a:spcBef>
                <a:spcPct val="0"/>
              </a:spcBef>
              <a:spcAft>
                <a:spcPct val="0"/>
              </a:spcAft>
            </a:pPr>
            <a:endParaRPr kumimoji="1" lang="en-US" altLang="zh-TW">
              <a:solidFill>
                <a:srgbClr val="000000"/>
              </a:solidFill>
            </a:endParaRPr>
          </a:p>
        </p:txBody>
      </p:sp>
      <p:sp>
        <p:nvSpPr>
          <p:cNvPr id="6" name="頁尾版面配置區 5"/>
          <p:cNvSpPr>
            <a:spLocks noGrp="1"/>
          </p:cNvSpPr>
          <p:nvPr>
            <p:ph type="ftr" sz="quarter" idx="11"/>
          </p:nvPr>
        </p:nvSpPr>
        <p:spPr/>
        <p:txBody>
          <a:bodyPr/>
          <a:lstStyle>
            <a:lvl1pPr>
              <a:defRPr/>
            </a:lvl1pPr>
          </a:lstStyle>
          <a:p>
            <a:pPr fontAlgn="base">
              <a:spcBef>
                <a:spcPct val="0"/>
              </a:spcBef>
              <a:spcAft>
                <a:spcPct val="0"/>
              </a:spcAft>
            </a:pPr>
            <a:endParaRPr kumimoji="1" lang="en-US" altLang="zh-TW">
              <a:solidFill>
                <a:srgbClr val="000000"/>
              </a:solidFill>
            </a:endParaRPr>
          </a:p>
        </p:txBody>
      </p:sp>
      <p:sp>
        <p:nvSpPr>
          <p:cNvPr id="7" name="投影片編號版面配置區 6"/>
          <p:cNvSpPr>
            <a:spLocks noGrp="1"/>
          </p:cNvSpPr>
          <p:nvPr>
            <p:ph type="sldNum" sz="quarter" idx="12"/>
          </p:nvPr>
        </p:nvSpPr>
        <p:spPr/>
        <p:txBody>
          <a:bodyPr/>
          <a:lstStyle>
            <a:lvl1pPr>
              <a:defRPr/>
            </a:lvl1pPr>
          </a:lstStyle>
          <a:p>
            <a:pPr fontAlgn="base">
              <a:spcBef>
                <a:spcPct val="0"/>
              </a:spcBef>
              <a:spcAft>
                <a:spcPct val="0"/>
              </a:spcAft>
            </a:pPr>
            <a:fld id="{8F8F0FDC-98B9-4961-B398-12D5A1D7544F}" type="slidenum">
              <a:rPr kumimoji="1" lang="en-US" altLang="zh-TW" smtClean="0">
                <a:solidFill>
                  <a:srgbClr val="000000"/>
                </a:solidFill>
              </a:rPr>
              <a:pPr fontAlgn="base">
                <a:spcBef>
                  <a:spcPct val="0"/>
                </a:spcBef>
                <a:spcAft>
                  <a:spcPct val="0"/>
                </a:spcAft>
              </a:pPr>
              <a:t>‹#›</a:t>
            </a:fld>
            <a:endParaRPr kumimoji="1" lang="en-US" altLang="zh-TW">
              <a:solidFill>
                <a:srgbClr val="000000"/>
              </a:solidFill>
            </a:endParaRPr>
          </a:p>
        </p:txBody>
      </p:sp>
    </p:spTree>
    <p:extLst>
      <p:ext uri="{BB962C8B-B14F-4D97-AF65-F5344CB8AC3E}">
        <p14:creationId xmlns:p14="http://schemas.microsoft.com/office/powerpoint/2010/main" val="662077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a:defRPr/>
            </a:lvl1pPr>
          </a:lstStyle>
          <a:p>
            <a:pPr fontAlgn="base">
              <a:spcBef>
                <a:spcPct val="0"/>
              </a:spcBef>
              <a:spcAft>
                <a:spcPct val="0"/>
              </a:spcAft>
            </a:pPr>
            <a:endParaRPr kumimoji="1" lang="en-US" altLang="zh-TW">
              <a:solidFill>
                <a:srgbClr val="000000"/>
              </a:solidFill>
            </a:endParaRPr>
          </a:p>
        </p:txBody>
      </p:sp>
      <p:sp>
        <p:nvSpPr>
          <p:cNvPr id="8" name="頁尾版面配置區 7"/>
          <p:cNvSpPr>
            <a:spLocks noGrp="1"/>
          </p:cNvSpPr>
          <p:nvPr>
            <p:ph type="ftr" sz="quarter" idx="11"/>
          </p:nvPr>
        </p:nvSpPr>
        <p:spPr/>
        <p:txBody>
          <a:bodyPr/>
          <a:lstStyle>
            <a:lvl1pPr>
              <a:defRPr/>
            </a:lvl1pPr>
          </a:lstStyle>
          <a:p>
            <a:pPr fontAlgn="base">
              <a:spcBef>
                <a:spcPct val="0"/>
              </a:spcBef>
              <a:spcAft>
                <a:spcPct val="0"/>
              </a:spcAft>
            </a:pPr>
            <a:endParaRPr kumimoji="1" lang="en-US" altLang="zh-TW">
              <a:solidFill>
                <a:srgbClr val="000000"/>
              </a:solidFill>
            </a:endParaRPr>
          </a:p>
        </p:txBody>
      </p:sp>
      <p:sp>
        <p:nvSpPr>
          <p:cNvPr id="9" name="投影片編號版面配置區 8"/>
          <p:cNvSpPr>
            <a:spLocks noGrp="1"/>
          </p:cNvSpPr>
          <p:nvPr>
            <p:ph type="sldNum" sz="quarter" idx="12"/>
          </p:nvPr>
        </p:nvSpPr>
        <p:spPr/>
        <p:txBody>
          <a:bodyPr/>
          <a:lstStyle>
            <a:lvl1pPr>
              <a:defRPr/>
            </a:lvl1pPr>
          </a:lstStyle>
          <a:p>
            <a:pPr fontAlgn="base">
              <a:spcBef>
                <a:spcPct val="0"/>
              </a:spcBef>
              <a:spcAft>
                <a:spcPct val="0"/>
              </a:spcAft>
            </a:pPr>
            <a:fld id="{D09BD1C5-F262-4B7B-A9F5-E896F6C79034}" type="slidenum">
              <a:rPr kumimoji="1" lang="en-US" altLang="zh-TW" smtClean="0">
                <a:solidFill>
                  <a:srgbClr val="000000"/>
                </a:solidFill>
              </a:rPr>
              <a:pPr fontAlgn="base">
                <a:spcBef>
                  <a:spcPct val="0"/>
                </a:spcBef>
                <a:spcAft>
                  <a:spcPct val="0"/>
                </a:spcAft>
              </a:pPr>
              <a:t>‹#›</a:t>
            </a:fld>
            <a:endParaRPr kumimoji="1" lang="en-US" altLang="zh-TW">
              <a:solidFill>
                <a:srgbClr val="000000"/>
              </a:solidFill>
            </a:endParaRPr>
          </a:p>
        </p:txBody>
      </p:sp>
    </p:spTree>
    <p:extLst>
      <p:ext uri="{BB962C8B-B14F-4D97-AF65-F5344CB8AC3E}">
        <p14:creationId xmlns:p14="http://schemas.microsoft.com/office/powerpoint/2010/main" val="3420376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lvl1pPr>
              <a:defRPr/>
            </a:lvl1pPr>
          </a:lstStyle>
          <a:p>
            <a:pPr fontAlgn="base">
              <a:spcBef>
                <a:spcPct val="0"/>
              </a:spcBef>
              <a:spcAft>
                <a:spcPct val="0"/>
              </a:spcAft>
            </a:pPr>
            <a:endParaRPr kumimoji="1" lang="en-US" altLang="zh-TW">
              <a:solidFill>
                <a:srgbClr val="000000"/>
              </a:solidFill>
            </a:endParaRPr>
          </a:p>
        </p:txBody>
      </p:sp>
      <p:sp>
        <p:nvSpPr>
          <p:cNvPr id="4" name="頁尾版面配置區 3"/>
          <p:cNvSpPr>
            <a:spLocks noGrp="1"/>
          </p:cNvSpPr>
          <p:nvPr>
            <p:ph type="ftr" sz="quarter" idx="11"/>
          </p:nvPr>
        </p:nvSpPr>
        <p:spPr/>
        <p:txBody>
          <a:bodyPr/>
          <a:lstStyle>
            <a:lvl1pPr>
              <a:defRPr/>
            </a:lvl1pPr>
          </a:lstStyle>
          <a:p>
            <a:pPr fontAlgn="base">
              <a:spcBef>
                <a:spcPct val="0"/>
              </a:spcBef>
              <a:spcAft>
                <a:spcPct val="0"/>
              </a:spcAft>
            </a:pPr>
            <a:endParaRPr kumimoji="1" lang="en-US" altLang="zh-TW">
              <a:solidFill>
                <a:srgbClr val="000000"/>
              </a:solidFill>
            </a:endParaRPr>
          </a:p>
        </p:txBody>
      </p:sp>
      <p:sp>
        <p:nvSpPr>
          <p:cNvPr id="5" name="投影片編號版面配置區 4"/>
          <p:cNvSpPr>
            <a:spLocks noGrp="1"/>
          </p:cNvSpPr>
          <p:nvPr>
            <p:ph type="sldNum" sz="quarter" idx="12"/>
          </p:nvPr>
        </p:nvSpPr>
        <p:spPr/>
        <p:txBody>
          <a:bodyPr/>
          <a:lstStyle>
            <a:lvl1pPr>
              <a:defRPr/>
            </a:lvl1pPr>
          </a:lstStyle>
          <a:p>
            <a:pPr fontAlgn="base">
              <a:spcBef>
                <a:spcPct val="0"/>
              </a:spcBef>
              <a:spcAft>
                <a:spcPct val="0"/>
              </a:spcAft>
            </a:pPr>
            <a:fld id="{C5C99217-5CF6-44AA-B2F2-073C33069719}" type="slidenum">
              <a:rPr kumimoji="1" lang="en-US" altLang="zh-TW" smtClean="0">
                <a:solidFill>
                  <a:srgbClr val="000000"/>
                </a:solidFill>
              </a:rPr>
              <a:pPr fontAlgn="base">
                <a:spcBef>
                  <a:spcPct val="0"/>
                </a:spcBef>
                <a:spcAft>
                  <a:spcPct val="0"/>
                </a:spcAft>
              </a:pPr>
              <a:t>‹#›</a:t>
            </a:fld>
            <a:endParaRPr kumimoji="1" lang="en-US" altLang="zh-TW">
              <a:solidFill>
                <a:srgbClr val="000000"/>
              </a:solidFill>
            </a:endParaRPr>
          </a:p>
        </p:txBody>
      </p:sp>
    </p:spTree>
    <p:extLst>
      <p:ext uri="{BB962C8B-B14F-4D97-AF65-F5344CB8AC3E}">
        <p14:creationId xmlns:p14="http://schemas.microsoft.com/office/powerpoint/2010/main" val="12311783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pPr fontAlgn="base">
              <a:spcBef>
                <a:spcPct val="0"/>
              </a:spcBef>
              <a:spcAft>
                <a:spcPct val="0"/>
              </a:spcAft>
            </a:pPr>
            <a:endParaRPr kumimoji="1" lang="en-US" altLang="zh-TW">
              <a:solidFill>
                <a:srgbClr val="000000"/>
              </a:solidFill>
            </a:endParaRPr>
          </a:p>
        </p:txBody>
      </p:sp>
      <p:sp>
        <p:nvSpPr>
          <p:cNvPr id="3" name="頁尾版面配置區 2"/>
          <p:cNvSpPr>
            <a:spLocks noGrp="1"/>
          </p:cNvSpPr>
          <p:nvPr>
            <p:ph type="ftr" sz="quarter" idx="11"/>
          </p:nvPr>
        </p:nvSpPr>
        <p:spPr/>
        <p:txBody>
          <a:bodyPr/>
          <a:lstStyle>
            <a:lvl1pPr>
              <a:defRPr/>
            </a:lvl1pPr>
          </a:lstStyle>
          <a:p>
            <a:pPr fontAlgn="base">
              <a:spcBef>
                <a:spcPct val="0"/>
              </a:spcBef>
              <a:spcAft>
                <a:spcPct val="0"/>
              </a:spcAft>
            </a:pPr>
            <a:endParaRPr kumimoji="1" lang="en-US" altLang="zh-TW">
              <a:solidFill>
                <a:srgbClr val="000000"/>
              </a:solidFill>
            </a:endParaRPr>
          </a:p>
        </p:txBody>
      </p:sp>
      <p:sp>
        <p:nvSpPr>
          <p:cNvPr id="4" name="投影片編號版面配置區 3"/>
          <p:cNvSpPr>
            <a:spLocks noGrp="1"/>
          </p:cNvSpPr>
          <p:nvPr>
            <p:ph type="sldNum" sz="quarter" idx="12"/>
          </p:nvPr>
        </p:nvSpPr>
        <p:spPr/>
        <p:txBody>
          <a:bodyPr/>
          <a:lstStyle>
            <a:lvl1pPr>
              <a:defRPr/>
            </a:lvl1pPr>
          </a:lstStyle>
          <a:p>
            <a:pPr fontAlgn="base">
              <a:spcBef>
                <a:spcPct val="0"/>
              </a:spcBef>
              <a:spcAft>
                <a:spcPct val="0"/>
              </a:spcAft>
            </a:pPr>
            <a:fld id="{DC7AD9E6-C981-4584-93A8-978671449BDC}" type="slidenum">
              <a:rPr kumimoji="1" lang="en-US" altLang="zh-TW" smtClean="0">
                <a:solidFill>
                  <a:srgbClr val="000000"/>
                </a:solidFill>
              </a:rPr>
              <a:pPr fontAlgn="base">
                <a:spcBef>
                  <a:spcPct val="0"/>
                </a:spcBef>
                <a:spcAft>
                  <a:spcPct val="0"/>
                </a:spcAft>
              </a:pPr>
              <a:t>‹#›</a:t>
            </a:fld>
            <a:endParaRPr kumimoji="1" lang="en-US" altLang="zh-TW">
              <a:solidFill>
                <a:srgbClr val="000000"/>
              </a:solidFill>
            </a:endParaRPr>
          </a:p>
        </p:txBody>
      </p:sp>
    </p:spTree>
    <p:extLst>
      <p:ext uri="{BB962C8B-B14F-4D97-AF65-F5344CB8AC3E}">
        <p14:creationId xmlns:p14="http://schemas.microsoft.com/office/powerpoint/2010/main" val="32777545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pPr fontAlgn="base">
              <a:spcBef>
                <a:spcPct val="0"/>
              </a:spcBef>
              <a:spcAft>
                <a:spcPct val="0"/>
              </a:spcAft>
            </a:pPr>
            <a:endParaRPr kumimoji="1" lang="en-US" altLang="zh-TW">
              <a:solidFill>
                <a:srgbClr val="000000"/>
              </a:solidFill>
            </a:endParaRPr>
          </a:p>
        </p:txBody>
      </p:sp>
      <p:sp>
        <p:nvSpPr>
          <p:cNvPr id="6" name="頁尾版面配置區 5"/>
          <p:cNvSpPr>
            <a:spLocks noGrp="1"/>
          </p:cNvSpPr>
          <p:nvPr>
            <p:ph type="ftr" sz="quarter" idx="11"/>
          </p:nvPr>
        </p:nvSpPr>
        <p:spPr/>
        <p:txBody>
          <a:bodyPr/>
          <a:lstStyle>
            <a:lvl1pPr>
              <a:defRPr/>
            </a:lvl1pPr>
          </a:lstStyle>
          <a:p>
            <a:pPr fontAlgn="base">
              <a:spcBef>
                <a:spcPct val="0"/>
              </a:spcBef>
              <a:spcAft>
                <a:spcPct val="0"/>
              </a:spcAft>
            </a:pPr>
            <a:endParaRPr kumimoji="1" lang="en-US" altLang="zh-TW">
              <a:solidFill>
                <a:srgbClr val="000000"/>
              </a:solidFill>
            </a:endParaRPr>
          </a:p>
        </p:txBody>
      </p:sp>
      <p:sp>
        <p:nvSpPr>
          <p:cNvPr id="7" name="投影片編號版面配置區 6"/>
          <p:cNvSpPr>
            <a:spLocks noGrp="1"/>
          </p:cNvSpPr>
          <p:nvPr>
            <p:ph type="sldNum" sz="quarter" idx="12"/>
          </p:nvPr>
        </p:nvSpPr>
        <p:spPr/>
        <p:txBody>
          <a:bodyPr/>
          <a:lstStyle>
            <a:lvl1pPr>
              <a:defRPr/>
            </a:lvl1pPr>
          </a:lstStyle>
          <a:p>
            <a:pPr fontAlgn="base">
              <a:spcBef>
                <a:spcPct val="0"/>
              </a:spcBef>
              <a:spcAft>
                <a:spcPct val="0"/>
              </a:spcAft>
            </a:pPr>
            <a:fld id="{3665EEF0-83A8-4A6C-8455-671DFCBA324C}" type="slidenum">
              <a:rPr kumimoji="1" lang="en-US" altLang="zh-TW" smtClean="0">
                <a:solidFill>
                  <a:srgbClr val="000000"/>
                </a:solidFill>
              </a:rPr>
              <a:pPr fontAlgn="base">
                <a:spcBef>
                  <a:spcPct val="0"/>
                </a:spcBef>
                <a:spcAft>
                  <a:spcPct val="0"/>
                </a:spcAft>
              </a:pPr>
              <a:t>‹#›</a:t>
            </a:fld>
            <a:endParaRPr kumimoji="1" lang="en-US" altLang="zh-TW">
              <a:solidFill>
                <a:srgbClr val="000000"/>
              </a:solidFill>
            </a:endParaRPr>
          </a:p>
        </p:txBody>
      </p:sp>
    </p:spTree>
    <p:extLst>
      <p:ext uri="{BB962C8B-B14F-4D97-AF65-F5344CB8AC3E}">
        <p14:creationId xmlns:p14="http://schemas.microsoft.com/office/powerpoint/2010/main" val="3902114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30DFABBD-158E-403F-9E9D-70E3FB92C46A}" type="datetimeFigureOut">
              <a:rPr lang="zh-TW" altLang="en-US" smtClean="0"/>
              <a:t>2018/8/7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EAB4F46E-FAC8-43AB-B260-6F9364C423E6}" type="slidenum">
              <a:rPr lang="zh-TW" altLang="en-US" smtClean="0"/>
              <a:t>‹#›</a:t>
            </a:fld>
            <a:endParaRPr lang="zh-TW" altLang="en-US"/>
          </a:p>
        </p:txBody>
      </p:sp>
    </p:spTree>
    <p:extLst>
      <p:ext uri="{BB962C8B-B14F-4D97-AF65-F5344CB8AC3E}">
        <p14:creationId xmlns:p14="http://schemas.microsoft.com/office/powerpoint/2010/main" val="37077049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pPr fontAlgn="base">
              <a:spcBef>
                <a:spcPct val="0"/>
              </a:spcBef>
              <a:spcAft>
                <a:spcPct val="0"/>
              </a:spcAft>
            </a:pPr>
            <a:endParaRPr kumimoji="1" lang="en-US" altLang="zh-TW">
              <a:solidFill>
                <a:srgbClr val="000000"/>
              </a:solidFill>
            </a:endParaRPr>
          </a:p>
        </p:txBody>
      </p:sp>
      <p:sp>
        <p:nvSpPr>
          <p:cNvPr id="6" name="頁尾版面配置區 5"/>
          <p:cNvSpPr>
            <a:spLocks noGrp="1"/>
          </p:cNvSpPr>
          <p:nvPr>
            <p:ph type="ftr" sz="quarter" idx="11"/>
          </p:nvPr>
        </p:nvSpPr>
        <p:spPr/>
        <p:txBody>
          <a:bodyPr/>
          <a:lstStyle>
            <a:lvl1pPr>
              <a:defRPr/>
            </a:lvl1pPr>
          </a:lstStyle>
          <a:p>
            <a:pPr fontAlgn="base">
              <a:spcBef>
                <a:spcPct val="0"/>
              </a:spcBef>
              <a:spcAft>
                <a:spcPct val="0"/>
              </a:spcAft>
            </a:pPr>
            <a:endParaRPr kumimoji="1" lang="en-US" altLang="zh-TW">
              <a:solidFill>
                <a:srgbClr val="000000"/>
              </a:solidFill>
            </a:endParaRPr>
          </a:p>
        </p:txBody>
      </p:sp>
      <p:sp>
        <p:nvSpPr>
          <p:cNvPr id="7" name="投影片編號版面配置區 6"/>
          <p:cNvSpPr>
            <a:spLocks noGrp="1"/>
          </p:cNvSpPr>
          <p:nvPr>
            <p:ph type="sldNum" sz="quarter" idx="12"/>
          </p:nvPr>
        </p:nvSpPr>
        <p:spPr/>
        <p:txBody>
          <a:bodyPr/>
          <a:lstStyle>
            <a:lvl1pPr>
              <a:defRPr/>
            </a:lvl1pPr>
          </a:lstStyle>
          <a:p>
            <a:pPr fontAlgn="base">
              <a:spcBef>
                <a:spcPct val="0"/>
              </a:spcBef>
              <a:spcAft>
                <a:spcPct val="0"/>
              </a:spcAft>
            </a:pPr>
            <a:fld id="{15DFEC46-75F4-4198-BC49-6A8631146B52}" type="slidenum">
              <a:rPr kumimoji="1" lang="en-US" altLang="zh-TW" smtClean="0">
                <a:solidFill>
                  <a:srgbClr val="000000"/>
                </a:solidFill>
              </a:rPr>
              <a:pPr fontAlgn="base">
                <a:spcBef>
                  <a:spcPct val="0"/>
                </a:spcBef>
                <a:spcAft>
                  <a:spcPct val="0"/>
                </a:spcAft>
              </a:pPr>
              <a:t>‹#›</a:t>
            </a:fld>
            <a:endParaRPr kumimoji="1" lang="en-US" altLang="zh-TW">
              <a:solidFill>
                <a:srgbClr val="000000"/>
              </a:solidFill>
            </a:endParaRPr>
          </a:p>
        </p:txBody>
      </p:sp>
    </p:spTree>
    <p:extLst>
      <p:ext uri="{BB962C8B-B14F-4D97-AF65-F5344CB8AC3E}">
        <p14:creationId xmlns:p14="http://schemas.microsoft.com/office/powerpoint/2010/main" val="1559619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fontAlgn="base">
              <a:spcBef>
                <a:spcPct val="0"/>
              </a:spcBef>
              <a:spcAft>
                <a:spcPct val="0"/>
              </a:spcAft>
            </a:pPr>
            <a:endParaRPr kumimoji="1"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pPr fontAlgn="base">
              <a:spcBef>
                <a:spcPct val="0"/>
              </a:spcBef>
              <a:spcAft>
                <a:spcPct val="0"/>
              </a:spcAft>
            </a:pPr>
            <a:endParaRPr kumimoji="1"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pPr fontAlgn="base">
              <a:spcBef>
                <a:spcPct val="0"/>
              </a:spcBef>
              <a:spcAft>
                <a:spcPct val="0"/>
              </a:spcAft>
            </a:pPr>
            <a:fld id="{5EBBB7BD-0710-414D-8F13-C9B59DB2971C}" type="slidenum">
              <a:rPr kumimoji="1" lang="en-US" altLang="zh-TW" smtClean="0">
                <a:solidFill>
                  <a:srgbClr val="000000"/>
                </a:solidFill>
              </a:rPr>
              <a:pPr fontAlgn="base">
                <a:spcBef>
                  <a:spcPct val="0"/>
                </a:spcBef>
                <a:spcAft>
                  <a:spcPct val="0"/>
                </a:spcAft>
              </a:pPr>
              <a:t>‹#›</a:t>
            </a:fld>
            <a:endParaRPr kumimoji="1" lang="en-US" altLang="zh-TW">
              <a:solidFill>
                <a:srgbClr val="000000"/>
              </a:solidFill>
            </a:endParaRPr>
          </a:p>
        </p:txBody>
      </p:sp>
    </p:spTree>
    <p:extLst>
      <p:ext uri="{BB962C8B-B14F-4D97-AF65-F5344CB8AC3E}">
        <p14:creationId xmlns:p14="http://schemas.microsoft.com/office/powerpoint/2010/main" val="32928358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fontAlgn="base">
              <a:spcBef>
                <a:spcPct val="0"/>
              </a:spcBef>
              <a:spcAft>
                <a:spcPct val="0"/>
              </a:spcAft>
            </a:pPr>
            <a:endParaRPr kumimoji="1"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pPr fontAlgn="base">
              <a:spcBef>
                <a:spcPct val="0"/>
              </a:spcBef>
              <a:spcAft>
                <a:spcPct val="0"/>
              </a:spcAft>
            </a:pPr>
            <a:endParaRPr kumimoji="1"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pPr fontAlgn="base">
              <a:spcBef>
                <a:spcPct val="0"/>
              </a:spcBef>
              <a:spcAft>
                <a:spcPct val="0"/>
              </a:spcAft>
            </a:pPr>
            <a:fld id="{8A378690-F8DA-4DED-A95E-1C8F1AE8F6B0}" type="slidenum">
              <a:rPr kumimoji="1" lang="en-US" altLang="zh-TW" smtClean="0">
                <a:solidFill>
                  <a:srgbClr val="000000"/>
                </a:solidFill>
              </a:rPr>
              <a:pPr fontAlgn="base">
                <a:spcBef>
                  <a:spcPct val="0"/>
                </a:spcBef>
                <a:spcAft>
                  <a:spcPct val="0"/>
                </a:spcAft>
              </a:pPr>
              <a:t>‹#›</a:t>
            </a:fld>
            <a:endParaRPr kumimoji="1" lang="en-US" altLang="zh-TW">
              <a:solidFill>
                <a:srgbClr val="000000"/>
              </a:solidFill>
            </a:endParaRPr>
          </a:p>
        </p:txBody>
      </p:sp>
    </p:spTree>
    <p:extLst>
      <p:ext uri="{BB962C8B-B14F-4D97-AF65-F5344CB8AC3E}">
        <p14:creationId xmlns:p14="http://schemas.microsoft.com/office/powerpoint/2010/main" val="21852224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D5BF2577-869B-4E11-9015-4405A002D595}" type="datetimeFigureOut">
              <a:rPr lang="zh-TW" altLang="en-US" smtClean="0">
                <a:solidFill>
                  <a:prstClr val="black">
                    <a:tint val="75000"/>
                  </a:prstClr>
                </a:solidFill>
              </a:rPr>
              <a:pPr/>
              <a:t>2018/8/7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E680C583-780D-4706-8B2A-3E52BB94DFC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5172838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D5BF2577-869B-4E11-9015-4405A002D595}" type="datetimeFigureOut">
              <a:rPr lang="zh-TW" altLang="en-US" smtClean="0">
                <a:solidFill>
                  <a:prstClr val="black">
                    <a:tint val="75000"/>
                  </a:prstClr>
                </a:solidFill>
              </a:rPr>
              <a:pPr/>
              <a:t>2018/8/7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E680C583-780D-4706-8B2A-3E52BB94DFC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1028954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D5BF2577-869B-4E11-9015-4405A002D595}" type="datetimeFigureOut">
              <a:rPr lang="zh-TW" altLang="en-US" smtClean="0">
                <a:solidFill>
                  <a:prstClr val="black">
                    <a:tint val="75000"/>
                  </a:prstClr>
                </a:solidFill>
              </a:rPr>
              <a:pPr/>
              <a:t>2018/8/7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E680C583-780D-4706-8B2A-3E52BB94DFC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2755456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D5BF2577-869B-4E11-9015-4405A002D595}" type="datetimeFigureOut">
              <a:rPr lang="zh-TW" altLang="en-US" smtClean="0">
                <a:solidFill>
                  <a:prstClr val="black">
                    <a:tint val="75000"/>
                  </a:prstClr>
                </a:solidFill>
              </a:rPr>
              <a:pPr/>
              <a:t>2018/8/7</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E680C583-780D-4706-8B2A-3E52BB94DFC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1685477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D5BF2577-869B-4E11-9015-4405A002D595}" type="datetimeFigureOut">
              <a:rPr lang="zh-TW" altLang="en-US" smtClean="0">
                <a:solidFill>
                  <a:prstClr val="black">
                    <a:tint val="75000"/>
                  </a:prstClr>
                </a:solidFill>
              </a:rPr>
              <a:pPr/>
              <a:t>2018/8/7</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E680C583-780D-4706-8B2A-3E52BB94DFC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9585562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D5BF2577-869B-4E11-9015-4405A002D595}" type="datetimeFigureOut">
              <a:rPr lang="zh-TW" altLang="en-US" smtClean="0">
                <a:solidFill>
                  <a:prstClr val="black">
                    <a:tint val="75000"/>
                  </a:prstClr>
                </a:solidFill>
              </a:rPr>
              <a:pPr/>
              <a:t>2018/8/7</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E680C583-780D-4706-8B2A-3E52BB94DFC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1534204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D5BF2577-869B-4E11-9015-4405A002D595}" type="datetimeFigureOut">
              <a:rPr lang="zh-TW" altLang="en-US" smtClean="0">
                <a:solidFill>
                  <a:prstClr val="black">
                    <a:tint val="75000"/>
                  </a:prstClr>
                </a:solidFill>
              </a:rPr>
              <a:pPr/>
              <a:t>2018/8/7</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E680C583-780D-4706-8B2A-3E52BB94DFC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990762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編輯母片文字樣式</a:t>
            </a:r>
          </a:p>
        </p:txBody>
      </p:sp>
      <p:sp>
        <p:nvSpPr>
          <p:cNvPr id="4" name="日期版面配置區 3"/>
          <p:cNvSpPr>
            <a:spLocks noGrp="1"/>
          </p:cNvSpPr>
          <p:nvPr>
            <p:ph type="dt" sz="half" idx="10"/>
          </p:nvPr>
        </p:nvSpPr>
        <p:spPr/>
        <p:txBody>
          <a:bodyPr/>
          <a:lstStyle/>
          <a:p>
            <a:fld id="{30DFABBD-158E-403F-9E9D-70E3FB92C46A}" type="datetimeFigureOut">
              <a:rPr lang="zh-TW" altLang="en-US" smtClean="0"/>
              <a:t>2018/8/7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EAB4F46E-FAC8-43AB-B260-6F9364C423E6}" type="slidenum">
              <a:rPr lang="zh-TW" altLang="en-US" smtClean="0"/>
              <a:t>‹#›</a:t>
            </a:fld>
            <a:endParaRPr lang="zh-TW" altLang="en-US"/>
          </a:p>
        </p:txBody>
      </p:sp>
    </p:spTree>
    <p:extLst>
      <p:ext uri="{BB962C8B-B14F-4D97-AF65-F5344CB8AC3E}">
        <p14:creationId xmlns:p14="http://schemas.microsoft.com/office/powerpoint/2010/main" val="10999577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D5BF2577-869B-4E11-9015-4405A002D595}" type="datetimeFigureOut">
              <a:rPr lang="zh-TW" altLang="en-US" smtClean="0">
                <a:solidFill>
                  <a:prstClr val="black">
                    <a:tint val="75000"/>
                  </a:prstClr>
                </a:solidFill>
              </a:rPr>
              <a:pPr/>
              <a:t>2018/8/7</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E680C583-780D-4706-8B2A-3E52BB94DFC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1422802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D5BF2577-869B-4E11-9015-4405A002D595}" type="datetimeFigureOut">
              <a:rPr lang="zh-TW" altLang="en-US" smtClean="0">
                <a:solidFill>
                  <a:prstClr val="black">
                    <a:tint val="75000"/>
                  </a:prstClr>
                </a:solidFill>
              </a:rPr>
              <a:pPr/>
              <a:t>2018/8/7</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E680C583-780D-4706-8B2A-3E52BB94DFC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6697931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D5BF2577-869B-4E11-9015-4405A002D595}" type="datetimeFigureOut">
              <a:rPr lang="zh-TW" altLang="en-US" smtClean="0">
                <a:solidFill>
                  <a:prstClr val="black">
                    <a:tint val="75000"/>
                  </a:prstClr>
                </a:solidFill>
              </a:rPr>
              <a:pPr/>
              <a:t>2018/8/7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E680C583-780D-4706-8B2A-3E52BB94DFC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2424154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D5BF2577-869B-4E11-9015-4405A002D595}" type="datetimeFigureOut">
              <a:rPr lang="zh-TW" altLang="en-US" smtClean="0">
                <a:solidFill>
                  <a:prstClr val="black">
                    <a:tint val="75000"/>
                  </a:prstClr>
                </a:solidFill>
              </a:rPr>
              <a:pPr/>
              <a:t>2018/8/7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E680C583-780D-4706-8B2A-3E52BB94DFC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236737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838200" y="1825625"/>
            <a:ext cx="51816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72200" y="1825625"/>
            <a:ext cx="51816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30DFABBD-158E-403F-9E9D-70E3FB92C46A}" type="datetimeFigureOut">
              <a:rPr lang="zh-TW" altLang="en-US" smtClean="0"/>
              <a:t>2018/8/7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EAB4F46E-FAC8-43AB-B260-6F9364C423E6}" type="slidenum">
              <a:rPr lang="zh-TW" altLang="en-US" smtClean="0"/>
              <a:t>‹#›</a:t>
            </a:fld>
            <a:endParaRPr lang="zh-TW" altLang="en-US"/>
          </a:p>
        </p:txBody>
      </p:sp>
    </p:spTree>
    <p:extLst>
      <p:ext uri="{BB962C8B-B14F-4D97-AF65-F5344CB8AC3E}">
        <p14:creationId xmlns:p14="http://schemas.microsoft.com/office/powerpoint/2010/main" val="1305473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30DFABBD-158E-403F-9E9D-70E3FB92C46A}" type="datetimeFigureOut">
              <a:rPr lang="zh-TW" altLang="en-US" smtClean="0"/>
              <a:t>2018/8/7</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EAB4F46E-FAC8-43AB-B260-6F9364C423E6}" type="slidenum">
              <a:rPr lang="zh-TW" altLang="en-US" smtClean="0"/>
              <a:t>‹#›</a:t>
            </a:fld>
            <a:endParaRPr lang="zh-TW" altLang="en-US"/>
          </a:p>
        </p:txBody>
      </p:sp>
    </p:spTree>
    <p:extLst>
      <p:ext uri="{BB962C8B-B14F-4D97-AF65-F5344CB8AC3E}">
        <p14:creationId xmlns:p14="http://schemas.microsoft.com/office/powerpoint/2010/main" val="1910123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30DFABBD-158E-403F-9E9D-70E3FB92C46A}" type="datetimeFigureOut">
              <a:rPr lang="zh-TW" altLang="en-US" smtClean="0"/>
              <a:t>2018/8/7</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EAB4F46E-FAC8-43AB-B260-6F9364C423E6}" type="slidenum">
              <a:rPr lang="zh-TW" altLang="en-US" smtClean="0"/>
              <a:t>‹#›</a:t>
            </a:fld>
            <a:endParaRPr lang="zh-TW" altLang="en-US"/>
          </a:p>
        </p:txBody>
      </p:sp>
    </p:spTree>
    <p:extLst>
      <p:ext uri="{BB962C8B-B14F-4D97-AF65-F5344CB8AC3E}">
        <p14:creationId xmlns:p14="http://schemas.microsoft.com/office/powerpoint/2010/main" val="1614989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30DFABBD-158E-403F-9E9D-70E3FB92C46A}" type="datetimeFigureOut">
              <a:rPr lang="zh-TW" altLang="en-US" smtClean="0"/>
              <a:t>2018/8/7</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EAB4F46E-FAC8-43AB-B260-6F9364C423E6}" type="slidenum">
              <a:rPr lang="zh-TW" altLang="en-US" smtClean="0"/>
              <a:t>‹#›</a:t>
            </a:fld>
            <a:endParaRPr lang="zh-TW" altLang="en-US"/>
          </a:p>
        </p:txBody>
      </p:sp>
    </p:spTree>
    <p:extLst>
      <p:ext uri="{BB962C8B-B14F-4D97-AF65-F5344CB8AC3E}">
        <p14:creationId xmlns:p14="http://schemas.microsoft.com/office/powerpoint/2010/main" val="1571545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日期版面配置區 4"/>
          <p:cNvSpPr>
            <a:spLocks noGrp="1"/>
          </p:cNvSpPr>
          <p:nvPr>
            <p:ph type="dt" sz="half" idx="10"/>
          </p:nvPr>
        </p:nvSpPr>
        <p:spPr/>
        <p:txBody>
          <a:bodyPr/>
          <a:lstStyle/>
          <a:p>
            <a:fld id="{30DFABBD-158E-403F-9E9D-70E3FB92C46A}" type="datetimeFigureOut">
              <a:rPr lang="zh-TW" altLang="en-US" smtClean="0"/>
              <a:t>2018/8/7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EAB4F46E-FAC8-43AB-B260-6F9364C423E6}" type="slidenum">
              <a:rPr lang="zh-TW" altLang="en-US" smtClean="0"/>
              <a:t>‹#›</a:t>
            </a:fld>
            <a:endParaRPr lang="zh-TW" altLang="en-US"/>
          </a:p>
        </p:txBody>
      </p:sp>
    </p:spTree>
    <p:extLst>
      <p:ext uri="{BB962C8B-B14F-4D97-AF65-F5344CB8AC3E}">
        <p14:creationId xmlns:p14="http://schemas.microsoft.com/office/powerpoint/2010/main" val="955597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日期版面配置區 4"/>
          <p:cNvSpPr>
            <a:spLocks noGrp="1"/>
          </p:cNvSpPr>
          <p:nvPr>
            <p:ph type="dt" sz="half" idx="10"/>
          </p:nvPr>
        </p:nvSpPr>
        <p:spPr/>
        <p:txBody>
          <a:bodyPr/>
          <a:lstStyle/>
          <a:p>
            <a:fld id="{30DFABBD-158E-403F-9E9D-70E3FB92C46A}" type="datetimeFigureOut">
              <a:rPr lang="zh-TW" altLang="en-US" smtClean="0"/>
              <a:t>2018/8/7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EAB4F46E-FAC8-43AB-B260-6F9364C423E6}" type="slidenum">
              <a:rPr lang="zh-TW" altLang="en-US" smtClean="0"/>
              <a:t>‹#›</a:t>
            </a:fld>
            <a:endParaRPr lang="zh-TW" altLang="en-US"/>
          </a:p>
        </p:txBody>
      </p:sp>
    </p:spTree>
    <p:extLst>
      <p:ext uri="{BB962C8B-B14F-4D97-AF65-F5344CB8AC3E}">
        <p14:creationId xmlns:p14="http://schemas.microsoft.com/office/powerpoint/2010/main" val="3700540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DFABBD-158E-403F-9E9D-70E3FB92C46A}" type="datetimeFigureOut">
              <a:rPr lang="zh-TW" altLang="en-US" smtClean="0"/>
              <a:t>2018/8/7</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B4F46E-FAC8-43AB-B260-6F9364C423E6}" type="slidenum">
              <a:rPr lang="zh-TW" altLang="en-US" smtClean="0"/>
              <a:t>‹#›</a:t>
            </a:fld>
            <a:endParaRPr lang="zh-TW" altLang="en-US"/>
          </a:p>
        </p:txBody>
      </p:sp>
    </p:spTree>
    <p:extLst>
      <p:ext uri="{BB962C8B-B14F-4D97-AF65-F5344CB8AC3E}">
        <p14:creationId xmlns:p14="http://schemas.microsoft.com/office/powerpoint/2010/main" val="7588692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kumimoji="1" lang="en-US" altLang="zh-TW">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kumimoji="1" lang="en-US" altLang="zh-TW">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FCEDF746-77E8-40A4-9DFF-366F91A20455}" type="slidenum">
              <a:rPr kumimoji="1" lang="en-US" altLang="zh-TW" smtClean="0">
                <a:solidFill>
                  <a:srgbClr val="000000"/>
                </a:solidFill>
              </a:rPr>
              <a:pPr fontAlgn="base">
                <a:spcBef>
                  <a:spcPct val="0"/>
                </a:spcBef>
                <a:spcAft>
                  <a:spcPct val="0"/>
                </a:spcAft>
              </a:pPr>
              <a:t>‹#›</a:t>
            </a:fld>
            <a:endParaRPr kumimoji="1" lang="en-US" altLang="zh-TW">
              <a:solidFill>
                <a:srgbClr val="000000"/>
              </a:solidFill>
            </a:endParaRPr>
          </a:p>
        </p:txBody>
      </p:sp>
    </p:spTree>
    <p:extLst>
      <p:ext uri="{BB962C8B-B14F-4D97-AF65-F5344CB8AC3E}">
        <p14:creationId xmlns:p14="http://schemas.microsoft.com/office/powerpoint/2010/main" val="39612988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新細明體" pitchFamily="18" charset="-120"/>
        </a:defRPr>
      </a:lvl2pPr>
      <a:lvl3pPr algn="ctr" rtl="0" fontAlgn="base">
        <a:spcBef>
          <a:spcPct val="0"/>
        </a:spcBef>
        <a:spcAft>
          <a:spcPct val="0"/>
        </a:spcAft>
        <a:defRPr kumimoji="1" sz="4400">
          <a:solidFill>
            <a:schemeClr val="tx2"/>
          </a:solidFill>
          <a:latin typeface="Arial" charset="0"/>
          <a:ea typeface="新細明體" pitchFamily="18" charset="-120"/>
        </a:defRPr>
      </a:lvl3pPr>
      <a:lvl4pPr algn="ctr" rtl="0" fontAlgn="base">
        <a:spcBef>
          <a:spcPct val="0"/>
        </a:spcBef>
        <a:spcAft>
          <a:spcPct val="0"/>
        </a:spcAft>
        <a:defRPr kumimoji="1" sz="4400">
          <a:solidFill>
            <a:schemeClr val="tx2"/>
          </a:solidFill>
          <a:latin typeface="Arial" charset="0"/>
          <a:ea typeface="新細明體" pitchFamily="18" charset="-120"/>
        </a:defRPr>
      </a:lvl4pPr>
      <a:lvl5pPr algn="ctr" rtl="0" fontAlgn="base">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BF2577-869B-4E11-9015-4405A002D595}" type="datetimeFigureOut">
              <a:rPr lang="zh-TW" altLang="en-US" smtClean="0">
                <a:solidFill>
                  <a:prstClr val="black">
                    <a:tint val="75000"/>
                  </a:prstClr>
                </a:solidFill>
              </a:rPr>
              <a:pPr/>
              <a:t>2018/8/7</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80C583-780D-4706-8B2A-3E52BB94DFC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3854800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astro.ncu.edu.tw/~wchen/Courses/Seminar/techwriting.pdf"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arxiv.org/ftp/arxiv/papers/1011/1011.5973.pdf" TargetMode="External"/><Relationship Id="rId2" Type="http://schemas.openxmlformats.org/officeDocument/2006/relationships/image" Target="../media/image7.emf"/><Relationship Id="rId1" Type="http://schemas.openxmlformats.org/officeDocument/2006/relationships/slideLayout" Target="../slideLayouts/slideLayout7.xml"/><Relationship Id="rId4" Type="http://schemas.openxmlformats.org/officeDocument/2006/relationships/hyperlink" Target="http://www.pgbovine.net/chinese-english-mistakes.htm"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20111026_Broad-band_0730.pdf" TargetMode="External"/><Relationship Id="rId2" Type="http://schemas.openxmlformats.org/officeDocument/2006/relationships/hyperlink" Target="20111026_Broad-band_0702.pdf" TargetMode="External"/><Relationship Id="rId1" Type="http://schemas.openxmlformats.org/officeDocument/2006/relationships/slideLayout" Target="../slideLayouts/slideLayout7.xml"/><Relationship Id="rId4" Type="http://schemas.openxmlformats.org/officeDocument/2006/relationships/hyperlink" Target="Eswaraiah2012MNRAS419-2587%20pol%20Be59.pdf"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Beckwith1990AJ99-924%20YSO%20disks.pdf"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25517" y="5933118"/>
            <a:ext cx="11119945" cy="523220"/>
          </a:xfrm>
          <a:prstGeom prst="rect">
            <a:avLst/>
          </a:prstGeom>
        </p:spPr>
        <p:txBody>
          <a:bodyPr wrap="square">
            <a:spAutoFit/>
          </a:bodyPr>
          <a:lstStyle/>
          <a:p>
            <a:pPr algn="ctr"/>
            <a:r>
              <a:rPr lang="zh-TW" altLang="en-US" sz="2800" dirty="0" smtClean="0">
                <a:latin typeface="Cambria Math" panose="02040503050406030204" pitchFamily="18" charset="0"/>
                <a:hlinkClick r:id="rId2"/>
              </a:rPr>
              <a:t>www.astro.ncu.edu.tw/~wchen/Courses/Seminar/techwriting.pdf</a:t>
            </a:r>
            <a:r>
              <a:rPr lang="zh-TW" altLang="en-US" sz="2800" dirty="0" smtClean="0">
                <a:latin typeface="Cambria Math" panose="02040503050406030204" pitchFamily="18" charset="0"/>
              </a:rPr>
              <a:t> </a:t>
            </a:r>
            <a:endParaRPr lang="zh-TW" altLang="en-US" sz="2800" dirty="0">
              <a:latin typeface="Cambria Math" panose="02040503050406030204" pitchFamily="18" charset="0"/>
            </a:endParaRPr>
          </a:p>
        </p:txBody>
      </p:sp>
      <p:sp>
        <p:nvSpPr>
          <p:cNvPr id="3" name="文字方塊 2"/>
          <p:cNvSpPr txBox="1"/>
          <p:nvPr/>
        </p:nvSpPr>
        <p:spPr>
          <a:xfrm>
            <a:off x="1003737" y="903889"/>
            <a:ext cx="10163504" cy="1015663"/>
          </a:xfrm>
          <a:prstGeom prst="rect">
            <a:avLst/>
          </a:prstGeom>
          <a:noFill/>
        </p:spPr>
        <p:txBody>
          <a:bodyPr wrap="square" rtlCol="0">
            <a:spAutoFit/>
          </a:bodyPr>
          <a:lstStyle/>
          <a:p>
            <a:pPr algn="ctr"/>
            <a:r>
              <a:rPr lang="zh-TW" altLang="en-US" sz="6000" dirty="0" smtClean="0">
                <a:latin typeface="超世紀特明體一標準" panose="02000000000000000000" pitchFamily="2" charset="-120"/>
                <a:ea typeface="超世紀特明體一標準" panose="02000000000000000000" pitchFamily="2" charset="-120"/>
              </a:rPr>
              <a:t>科技寫作與報告</a:t>
            </a:r>
            <a:endParaRPr lang="zh-TW" altLang="en-US" sz="6000" dirty="0">
              <a:latin typeface="超世紀特明體一標準" panose="02000000000000000000" pitchFamily="2" charset="-120"/>
              <a:ea typeface="超世紀特明體一標準" panose="02000000000000000000" pitchFamily="2" charset="-120"/>
            </a:endParaRPr>
          </a:p>
        </p:txBody>
      </p:sp>
      <p:sp>
        <p:nvSpPr>
          <p:cNvPr id="4" name="文字方塊 3"/>
          <p:cNvSpPr txBox="1"/>
          <p:nvPr/>
        </p:nvSpPr>
        <p:spPr>
          <a:xfrm>
            <a:off x="2769475" y="3018394"/>
            <a:ext cx="6632028" cy="1754326"/>
          </a:xfrm>
          <a:prstGeom prst="rect">
            <a:avLst/>
          </a:prstGeom>
          <a:noFill/>
        </p:spPr>
        <p:txBody>
          <a:bodyPr wrap="square" rtlCol="0">
            <a:spAutoFit/>
          </a:bodyPr>
          <a:lstStyle/>
          <a:p>
            <a:pPr algn="ctr"/>
            <a:r>
              <a:rPr lang="zh-TW" altLang="en-US" sz="3600" dirty="0" smtClean="0">
                <a:latin typeface="超世紀粗古印" panose="02000000000000000000" pitchFamily="2" charset="-120"/>
                <a:ea typeface="超世紀粗古印" panose="02000000000000000000" pitchFamily="2" charset="-120"/>
              </a:rPr>
              <a:t>陳文屏</a:t>
            </a:r>
            <a:endParaRPr lang="en-US" altLang="zh-TW" sz="3600" dirty="0" smtClean="0">
              <a:latin typeface="超世紀粗古印" panose="02000000000000000000" pitchFamily="2" charset="-120"/>
              <a:ea typeface="超世紀粗古印" panose="02000000000000000000" pitchFamily="2" charset="-120"/>
            </a:endParaRPr>
          </a:p>
          <a:p>
            <a:pPr algn="ctr"/>
            <a:r>
              <a:rPr lang="zh-TW" altLang="en-US" sz="3600" dirty="0" smtClean="0">
                <a:latin typeface="超世紀粗仿宋" panose="02000000000000000000" pitchFamily="2" charset="-120"/>
                <a:ea typeface="超世紀粗仿宋" panose="02000000000000000000" pitchFamily="2" charset="-120"/>
              </a:rPr>
              <a:t>中央大學 天文所</a:t>
            </a:r>
            <a:endParaRPr lang="en-US" altLang="zh-TW" sz="3600" dirty="0" smtClean="0">
              <a:latin typeface="超世紀粗仿宋" panose="02000000000000000000" pitchFamily="2" charset="-120"/>
              <a:ea typeface="超世紀粗仿宋" panose="02000000000000000000" pitchFamily="2" charset="-120"/>
            </a:endParaRPr>
          </a:p>
          <a:p>
            <a:pPr algn="ctr"/>
            <a:r>
              <a:rPr lang="en-US" altLang="zh-TW" sz="3600" dirty="0" smtClean="0">
                <a:latin typeface="超世紀粗仿宋" panose="02000000000000000000" pitchFamily="2" charset="-120"/>
                <a:ea typeface="超世紀粗仿宋" panose="02000000000000000000" pitchFamily="2" charset="-120"/>
              </a:rPr>
              <a:t>2018</a:t>
            </a:r>
            <a:r>
              <a:rPr lang="zh-TW" altLang="en-US" sz="3600" dirty="0" smtClean="0">
                <a:latin typeface="超世紀粗仿宋" panose="02000000000000000000" pitchFamily="2" charset="-120"/>
                <a:ea typeface="超世紀粗仿宋" panose="02000000000000000000" pitchFamily="2" charset="-120"/>
              </a:rPr>
              <a:t>夏＠新疆天文台</a:t>
            </a:r>
            <a:endParaRPr lang="zh-TW" altLang="en-US" sz="3600" dirty="0">
              <a:latin typeface="超世紀粗仿宋" panose="02000000000000000000" pitchFamily="2" charset="-120"/>
              <a:ea typeface="超世紀粗仿宋" panose="02000000000000000000" pitchFamily="2" charset="-120"/>
            </a:endParaRPr>
          </a:p>
        </p:txBody>
      </p:sp>
    </p:spTree>
    <p:extLst>
      <p:ext uri="{BB962C8B-B14F-4D97-AF65-F5344CB8AC3E}">
        <p14:creationId xmlns:p14="http://schemas.microsoft.com/office/powerpoint/2010/main" val="15076420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stretch>
            <a:fillRect/>
          </a:stretch>
        </p:blipFill>
        <p:spPr>
          <a:xfrm>
            <a:off x="477860" y="344788"/>
            <a:ext cx="11415482" cy="5818018"/>
          </a:xfrm>
          <a:prstGeom prst="rect">
            <a:avLst/>
          </a:prstGeom>
        </p:spPr>
      </p:pic>
      <p:sp>
        <p:nvSpPr>
          <p:cNvPr id="6" name="文字方塊 5"/>
          <p:cNvSpPr txBox="1"/>
          <p:nvPr/>
        </p:nvSpPr>
        <p:spPr>
          <a:xfrm>
            <a:off x="321978" y="6199080"/>
            <a:ext cx="11778164" cy="523220"/>
          </a:xfrm>
          <a:prstGeom prst="rect">
            <a:avLst/>
          </a:prstGeom>
          <a:noFill/>
        </p:spPr>
        <p:txBody>
          <a:bodyPr wrap="square" rtlCol="0">
            <a:spAutoFit/>
          </a:bodyPr>
          <a:lstStyle/>
          <a:p>
            <a:pPr algn="ctr"/>
            <a:r>
              <a:rPr lang="zh-TW" altLang="en-US" sz="2800" dirty="0" smtClean="0">
                <a:solidFill>
                  <a:srgbClr val="3333CC"/>
                </a:solidFill>
                <a:latin typeface="超世紀粗仿宋" panose="02000000000000000000" pitchFamily="2" charset="-120"/>
                <a:ea typeface="超世紀粗仿宋" panose="02000000000000000000" pitchFamily="2" charset="-120"/>
              </a:rPr>
              <a:t>讀 </a:t>
            </a:r>
            <a:r>
              <a:rPr lang="en-US" altLang="zh-TW" sz="2800" dirty="0" smtClean="0">
                <a:solidFill>
                  <a:srgbClr val="3333CC"/>
                </a:solidFill>
                <a:latin typeface="超世紀粗仿宋" panose="02000000000000000000" pitchFamily="2" charset="-120"/>
                <a:ea typeface="超世紀粗仿宋" panose="02000000000000000000" pitchFamily="2" charset="-120"/>
              </a:rPr>
              <a:t>pdf</a:t>
            </a:r>
            <a:r>
              <a:rPr lang="zh-TW" altLang="en-US" sz="2800" dirty="0" smtClean="0">
                <a:solidFill>
                  <a:srgbClr val="3333CC"/>
                </a:solidFill>
                <a:latin typeface="超世紀粗仿宋" panose="02000000000000000000" pitchFamily="2" charset="-120"/>
                <a:ea typeface="超世紀粗仿宋" panose="02000000000000000000" pitchFamily="2" charset="-120"/>
              </a:rPr>
              <a:t> 檔 </a:t>
            </a:r>
            <a:r>
              <a:rPr lang="en-US" altLang="zh-TW" sz="2800" dirty="0" smtClean="0">
                <a:solidFill>
                  <a:srgbClr val="3333CC"/>
                </a:solidFill>
                <a:latin typeface="超世紀粗仿宋" panose="02000000000000000000" pitchFamily="2" charset="-120"/>
                <a:ea typeface="超世紀粗仿宋" panose="02000000000000000000" pitchFamily="2" charset="-120"/>
              </a:rPr>
              <a:t>250</a:t>
            </a:r>
            <a:r>
              <a:rPr lang="zh-TW" altLang="en-US" sz="2800" dirty="0" smtClean="0">
                <a:solidFill>
                  <a:srgbClr val="3333CC"/>
                </a:solidFill>
                <a:latin typeface="超世紀粗仿宋" panose="02000000000000000000" pitchFamily="2" charset="-120"/>
                <a:ea typeface="超世紀粗仿宋" panose="02000000000000000000" pitchFamily="2" charset="-120"/>
              </a:rPr>
              <a:t>％放大倍數，剪下後直接貼上 </a:t>
            </a:r>
            <a:r>
              <a:rPr lang="en-US" altLang="zh-TW" sz="2800" dirty="0" smtClean="0">
                <a:solidFill>
                  <a:srgbClr val="3333CC"/>
                </a:solidFill>
                <a:latin typeface="超世紀粗仿宋" panose="02000000000000000000" pitchFamily="2" charset="-120"/>
                <a:ea typeface="超世紀粗仿宋" panose="02000000000000000000" pitchFamily="2" charset="-120"/>
                <a:sym typeface="Wingdings" panose="05000000000000000000" pitchFamily="2" charset="2"/>
              </a:rPr>
              <a:t> </a:t>
            </a:r>
            <a:r>
              <a:rPr lang="zh-TW" altLang="en-US" sz="2800" dirty="0" smtClean="0">
                <a:solidFill>
                  <a:srgbClr val="3333CC"/>
                </a:solidFill>
                <a:latin typeface="超世紀粗仿宋" panose="02000000000000000000" pitchFamily="2" charset="-120"/>
                <a:ea typeface="超世紀粗仿宋" panose="02000000000000000000" pitchFamily="2" charset="-120"/>
                <a:sym typeface="Wingdings" panose="05000000000000000000" pitchFamily="2" charset="2"/>
              </a:rPr>
              <a:t>清晰得多</a:t>
            </a:r>
            <a:endParaRPr lang="zh-TW" altLang="en-US" sz="2800" dirty="0">
              <a:solidFill>
                <a:srgbClr val="3333CC"/>
              </a:solidFill>
              <a:latin typeface="超世紀粗仿宋" panose="02000000000000000000" pitchFamily="2" charset="-120"/>
              <a:ea typeface="超世紀粗仿宋" panose="02000000000000000000" pitchFamily="2" charset="-120"/>
            </a:endParaRPr>
          </a:p>
        </p:txBody>
      </p:sp>
    </p:spTree>
    <p:extLst>
      <p:ext uri="{BB962C8B-B14F-4D97-AF65-F5344CB8AC3E}">
        <p14:creationId xmlns:p14="http://schemas.microsoft.com/office/powerpoint/2010/main" val="25507079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stretch>
            <a:fillRect/>
          </a:stretch>
        </p:blipFill>
        <p:spPr>
          <a:xfrm>
            <a:off x="6221832" y="424438"/>
            <a:ext cx="5758923" cy="5379596"/>
          </a:xfrm>
          <a:prstGeom prst="rect">
            <a:avLst/>
          </a:prstGeom>
        </p:spPr>
      </p:pic>
      <p:sp>
        <p:nvSpPr>
          <p:cNvPr id="7" name="文字方塊 6"/>
          <p:cNvSpPr txBox="1"/>
          <p:nvPr/>
        </p:nvSpPr>
        <p:spPr>
          <a:xfrm>
            <a:off x="1574581" y="5748143"/>
            <a:ext cx="3849189" cy="523220"/>
          </a:xfrm>
          <a:prstGeom prst="rect">
            <a:avLst/>
          </a:prstGeom>
          <a:noFill/>
        </p:spPr>
        <p:txBody>
          <a:bodyPr wrap="square" rtlCol="0">
            <a:spAutoFit/>
          </a:bodyPr>
          <a:lstStyle/>
          <a:p>
            <a:pPr algn="ctr"/>
            <a:r>
              <a:rPr lang="en-US" altLang="zh-TW" sz="2800" dirty="0" smtClean="0">
                <a:solidFill>
                  <a:srgbClr val="3333CC"/>
                </a:solidFill>
                <a:latin typeface="超世紀粗仿宋" panose="02000000000000000000" pitchFamily="2" charset="-120"/>
                <a:ea typeface="超世紀粗仿宋" panose="02000000000000000000" pitchFamily="2" charset="-120"/>
              </a:rPr>
              <a:t>75</a:t>
            </a:r>
            <a:r>
              <a:rPr lang="zh-TW" altLang="en-US" sz="2800" dirty="0" smtClean="0">
                <a:solidFill>
                  <a:srgbClr val="3333CC"/>
                </a:solidFill>
                <a:latin typeface="超世紀粗仿宋" panose="02000000000000000000" pitchFamily="2" charset="-120"/>
                <a:ea typeface="超世紀粗仿宋" panose="02000000000000000000" pitchFamily="2" charset="-120"/>
              </a:rPr>
              <a:t>％剪下貼上後拉大</a:t>
            </a:r>
            <a:endParaRPr lang="zh-TW" altLang="en-US" sz="2800" dirty="0">
              <a:solidFill>
                <a:srgbClr val="3333CC"/>
              </a:solidFill>
              <a:latin typeface="超世紀粗仿宋" panose="02000000000000000000" pitchFamily="2" charset="-120"/>
              <a:ea typeface="超世紀粗仿宋" panose="02000000000000000000" pitchFamily="2" charset="-120"/>
            </a:endParaRPr>
          </a:p>
        </p:txBody>
      </p:sp>
      <p:sp>
        <p:nvSpPr>
          <p:cNvPr id="8" name="文字方塊 7"/>
          <p:cNvSpPr txBox="1"/>
          <p:nvPr/>
        </p:nvSpPr>
        <p:spPr>
          <a:xfrm>
            <a:off x="7438849" y="5759365"/>
            <a:ext cx="3849189" cy="523220"/>
          </a:xfrm>
          <a:prstGeom prst="rect">
            <a:avLst/>
          </a:prstGeom>
          <a:noFill/>
        </p:spPr>
        <p:txBody>
          <a:bodyPr wrap="square" rtlCol="0">
            <a:spAutoFit/>
          </a:bodyPr>
          <a:lstStyle/>
          <a:p>
            <a:pPr algn="ctr"/>
            <a:r>
              <a:rPr lang="en-US" altLang="zh-TW" sz="2800" dirty="0" smtClean="0">
                <a:solidFill>
                  <a:srgbClr val="3333CC"/>
                </a:solidFill>
                <a:latin typeface="超世紀粗仿宋" panose="02000000000000000000" pitchFamily="2" charset="-120"/>
                <a:ea typeface="超世紀粗仿宋" panose="02000000000000000000" pitchFamily="2" charset="-120"/>
              </a:rPr>
              <a:t>250</a:t>
            </a:r>
            <a:r>
              <a:rPr lang="zh-TW" altLang="en-US" sz="2800" dirty="0" smtClean="0">
                <a:solidFill>
                  <a:srgbClr val="3333CC"/>
                </a:solidFill>
                <a:latin typeface="超世紀粗仿宋" panose="02000000000000000000" pitchFamily="2" charset="-120"/>
                <a:ea typeface="超世紀粗仿宋" panose="02000000000000000000" pitchFamily="2" charset="-120"/>
              </a:rPr>
              <a:t>％剪下後直接貼上</a:t>
            </a:r>
            <a:endParaRPr lang="zh-TW" altLang="en-US" sz="2800" dirty="0">
              <a:solidFill>
                <a:srgbClr val="3333CC"/>
              </a:solidFill>
              <a:latin typeface="超世紀粗仿宋" panose="02000000000000000000" pitchFamily="2" charset="-120"/>
              <a:ea typeface="超世紀粗仿宋" panose="02000000000000000000" pitchFamily="2" charset="-120"/>
            </a:endParaRPr>
          </a:p>
        </p:txBody>
      </p:sp>
      <p:pic>
        <p:nvPicPr>
          <p:cNvPr id="9" name="圖片 8"/>
          <p:cNvPicPr>
            <a:picLocks noChangeAspect="1"/>
          </p:cNvPicPr>
          <p:nvPr/>
        </p:nvPicPr>
        <p:blipFill>
          <a:blip r:embed="rId3"/>
          <a:stretch>
            <a:fillRect/>
          </a:stretch>
        </p:blipFill>
        <p:spPr>
          <a:xfrm>
            <a:off x="244872" y="524075"/>
            <a:ext cx="5855850" cy="5231736"/>
          </a:xfrm>
          <a:prstGeom prst="rect">
            <a:avLst/>
          </a:prstGeom>
        </p:spPr>
      </p:pic>
    </p:spTree>
    <p:extLst>
      <p:ext uri="{BB962C8B-B14F-4D97-AF65-F5344CB8AC3E}">
        <p14:creationId xmlns:p14="http://schemas.microsoft.com/office/powerpoint/2010/main" val="19543816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57200" y="274638"/>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b="1" dirty="0" smtClean="0">
                <a:latin typeface="Times New Roman" panose="02020603050405020304" pitchFamily="18" charset="0"/>
                <a:cs typeface="Times New Roman" panose="02020603050405020304" pitchFamily="18" charset="0"/>
              </a:rPr>
              <a:t>How to be an audience?</a:t>
            </a:r>
            <a:endParaRPr lang="en-US" altLang="zh-TW" b="1" dirty="0">
              <a:latin typeface="Times New Roman" panose="02020603050405020304" pitchFamily="18" charset="0"/>
              <a:cs typeface="Times New Roman" panose="02020603050405020304" pitchFamily="18" charset="0"/>
            </a:endParaRPr>
          </a:p>
        </p:txBody>
      </p:sp>
      <p:sp>
        <p:nvSpPr>
          <p:cNvPr id="4" name="Rectangle 3"/>
          <p:cNvSpPr txBox="1">
            <a:spLocks noChangeArrowheads="1"/>
          </p:cNvSpPr>
          <p:nvPr/>
        </p:nvSpPr>
        <p:spPr>
          <a:xfrm>
            <a:off x="802640" y="1417638"/>
            <a:ext cx="8229600"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800"/>
              </a:spcAft>
            </a:pPr>
            <a:r>
              <a:rPr lang="en-US" altLang="zh-TW" sz="3600" dirty="0" smtClean="0">
                <a:latin typeface="Times New Roman" panose="02020603050405020304" pitchFamily="18" charset="0"/>
                <a:cs typeface="Times New Roman" panose="02020603050405020304" pitchFamily="18" charset="0"/>
              </a:rPr>
              <a:t>Homework/preview work</a:t>
            </a:r>
          </a:p>
          <a:p>
            <a:pPr>
              <a:lnSpc>
                <a:spcPct val="100000"/>
              </a:lnSpc>
              <a:spcBef>
                <a:spcPts val="0"/>
              </a:spcBef>
              <a:spcAft>
                <a:spcPts val="1800"/>
              </a:spcAft>
            </a:pPr>
            <a:r>
              <a:rPr lang="en-US" altLang="zh-TW" sz="3600" dirty="0" smtClean="0">
                <a:latin typeface="Times New Roman" panose="02020603050405020304" pitchFamily="18" charset="0"/>
                <a:cs typeface="Times New Roman" panose="02020603050405020304" pitchFamily="18" charset="0"/>
              </a:rPr>
              <a:t>Learn a thing or/then two </a:t>
            </a:r>
          </a:p>
          <a:p>
            <a:pPr>
              <a:lnSpc>
                <a:spcPct val="100000"/>
              </a:lnSpc>
              <a:spcBef>
                <a:spcPts val="0"/>
              </a:spcBef>
              <a:spcAft>
                <a:spcPts val="1800"/>
              </a:spcAft>
            </a:pPr>
            <a:r>
              <a:rPr lang="en-US" altLang="zh-TW" sz="3600" dirty="0" smtClean="0">
                <a:latin typeface="Times New Roman" panose="02020603050405020304" pitchFamily="18" charset="0"/>
                <a:cs typeface="Times New Roman" panose="02020603050405020304" pitchFamily="18" charset="0"/>
              </a:rPr>
              <a:t>Do </a:t>
            </a:r>
            <a:r>
              <a:rPr lang="en-US" altLang="zh-TW" sz="3600" b="1" dirty="0" smtClean="0">
                <a:latin typeface="Times New Roman" panose="02020603050405020304" pitchFamily="18" charset="0"/>
                <a:cs typeface="Times New Roman" panose="02020603050405020304" pitchFamily="18" charset="0"/>
              </a:rPr>
              <a:t>NOT</a:t>
            </a:r>
            <a:r>
              <a:rPr lang="en-US" altLang="zh-TW" sz="3600" dirty="0" smtClean="0">
                <a:latin typeface="Times New Roman" panose="02020603050405020304" pitchFamily="18" charset="0"/>
                <a:cs typeface="Times New Roman" panose="02020603050405020304" pitchFamily="18" charset="0"/>
              </a:rPr>
              <a:t> chat with others</a:t>
            </a:r>
          </a:p>
          <a:p>
            <a:pPr>
              <a:lnSpc>
                <a:spcPct val="100000"/>
              </a:lnSpc>
              <a:spcBef>
                <a:spcPts val="0"/>
              </a:spcBef>
              <a:spcAft>
                <a:spcPts val="1800"/>
              </a:spcAft>
            </a:pPr>
            <a:r>
              <a:rPr lang="en-US" altLang="zh-TW" sz="3600" dirty="0" smtClean="0">
                <a:latin typeface="Times New Roman" panose="02020603050405020304" pitchFamily="18" charset="0"/>
                <a:cs typeface="Times New Roman" panose="02020603050405020304" pitchFamily="18" charset="0"/>
              </a:rPr>
              <a:t>Show feedback (asking questions)</a:t>
            </a:r>
          </a:p>
          <a:p>
            <a:pPr>
              <a:lnSpc>
                <a:spcPct val="100000"/>
              </a:lnSpc>
              <a:spcBef>
                <a:spcPts val="0"/>
              </a:spcBef>
              <a:spcAft>
                <a:spcPts val="1800"/>
              </a:spcAft>
            </a:pPr>
            <a:r>
              <a:rPr lang="en-US" altLang="zh-TW" sz="3600" dirty="0" smtClean="0">
                <a:latin typeface="Times New Roman" panose="02020603050405020304" pitchFamily="18" charset="0"/>
                <a:cs typeface="Times New Roman" panose="02020603050405020304" pitchFamily="18" charset="0"/>
              </a:rPr>
              <a:t> …</a:t>
            </a:r>
          </a:p>
          <a:p>
            <a:pPr>
              <a:lnSpc>
                <a:spcPct val="100000"/>
              </a:lnSpc>
              <a:spcBef>
                <a:spcPts val="0"/>
              </a:spcBef>
              <a:spcAft>
                <a:spcPts val="1800"/>
              </a:spcAft>
              <a:buFontTx/>
              <a:buNone/>
            </a:pPr>
            <a:endParaRPr lang="en-US" altLang="zh-TW"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25096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1970650" y="428973"/>
            <a:ext cx="8451005" cy="6202870"/>
          </a:xfrm>
          <a:prstGeom prst="rect">
            <a:avLst/>
          </a:prstGeom>
        </p:spPr>
      </p:pic>
    </p:spTree>
    <p:extLst>
      <p:ext uri="{BB962C8B-B14F-4D97-AF65-F5344CB8AC3E}">
        <p14:creationId xmlns:p14="http://schemas.microsoft.com/office/powerpoint/2010/main" val="20217672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1280481" y="205584"/>
            <a:ext cx="9207526" cy="6077500"/>
          </a:xfrm>
          <a:prstGeom prst="rect">
            <a:avLst/>
          </a:prstGeom>
        </p:spPr>
      </p:pic>
      <p:sp>
        <p:nvSpPr>
          <p:cNvPr id="3" name="矩形 2"/>
          <p:cNvSpPr/>
          <p:nvPr/>
        </p:nvSpPr>
        <p:spPr>
          <a:xfrm>
            <a:off x="3475619" y="6021474"/>
            <a:ext cx="8288359" cy="523220"/>
          </a:xfrm>
          <a:prstGeom prst="rect">
            <a:avLst/>
          </a:prstGeom>
        </p:spPr>
        <p:txBody>
          <a:bodyPr wrap="none">
            <a:spAutoFit/>
          </a:bodyPr>
          <a:lstStyle/>
          <a:p>
            <a:r>
              <a:rPr lang="zh-TW" altLang="en-US" sz="2800" dirty="0" smtClean="0">
                <a:hlinkClick r:id="rId3"/>
              </a:rPr>
              <a:t>https://arxiv.org/ftp/arxiv/papers/1011/1011.5973.pdf</a:t>
            </a:r>
            <a:r>
              <a:rPr lang="zh-TW" altLang="en-US" sz="2800" dirty="0" smtClean="0"/>
              <a:t> </a:t>
            </a:r>
            <a:endParaRPr lang="zh-TW" altLang="en-US" sz="2800" dirty="0"/>
          </a:p>
        </p:txBody>
      </p:sp>
      <p:sp>
        <p:nvSpPr>
          <p:cNvPr id="4" name="矩形 3"/>
          <p:cNvSpPr/>
          <p:nvPr/>
        </p:nvSpPr>
        <p:spPr>
          <a:xfrm>
            <a:off x="3475619" y="4880630"/>
            <a:ext cx="8455263" cy="523220"/>
          </a:xfrm>
          <a:prstGeom prst="rect">
            <a:avLst/>
          </a:prstGeom>
        </p:spPr>
        <p:txBody>
          <a:bodyPr wrap="none">
            <a:spAutoFit/>
          </a:bodyPr>
          <a:lstStyle/>
          <a:p>
            <a:r>
              <a:rPr lang="zh-TW" altLang="en-US" sz="2800" dirty="0">
                <a:hlinkClick r:id="rId4"/>
              </a:rPr>
              <a:t>http://www.pgbovine.net/chinese-english-mistakes</a:t>
            </a:r>
            <a:r>
              <a:rPr lang="zh-TW" altLang="en-US" sz="2800" dirty="0" smtClean="0">
                <a:hlinkClick r:id="rId4"/>
              </a:rPr>
              <a:t>.htm</a:t>
            </a:r>
            <a:r>
              <a:rPr lang="zh-TW" altLang="en-US" sz="2800" dirty="0" smtClean="0"/>
              <a:t> </a:t>
            </a:r>
            <a:endParaRPr lang="zh-TW" altLang="en-US" sz="2800" dirty="0"/>
          </a:p>
        </p:txBody>
      </p:sp>
    </p:spTree>
    <p:extLst>
      <p:ext uri="{BB962C8B-B14F-4D97-AF65-F5344CB8AC3E}">
        <p14:creationId xmlns:p14="http://schemas.microsoft.com/office/powerpoint/2010/main" val="16329794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234633" y="189865"/>
            <a:ext cx="8229600" cy="7969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b="1" dirty="0" smtClean="0">
                <a:latin typeface="Times New Roman" panose="02020603050405020304" pitchFamily="18" charset="0"/>
                <a:cs typeface="Times New Roman" panose="02020603050405020304" pitchFamily="18" charset="0"/>
              </a:rPr>
              <a:t>Homework Assignment</a:t>
            </a:r>
            <a:endParaRPr lang="en-US" altLang="zh-TW" b="1" dirty="0">
              <a:latin typeface="Times New Roman" panose="02020603050405020304" pitchFamily="18" charset="0"/>
              <a:cs typeface="Times New Roman" panose="02020603050405020304" pitchFamily="18" charset="0"/>
            </a:endParaRPr>
          </a:p>
        </p:txBody>
      </p:sp>
      <p:sp>
        <p:nvSpPr>
          <p:cNvPr id="4" name="Rectangle 3"/>
          <p:cNvSpPr txBox="1">
            <a:spLocks noChangeArrowheads="1"/>
          </p:cNvSpPr>
          <p:nvPr/>
        </p:nvSpPr>
        <p:spPr>
          <a:xfrm>
            <a:off x="162560" y="986790"/>
            <a:ext cx="11816080" cy="54726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spcBef>
                <a:spcPts val="0"/>
              </a:spcBef>
              <a:spcAft>
                <a:spcPts val="1200"/>
              </a:spcAft>
            </a:pPr>
            <a:r>
              <a:rPr lang="en-US" altLang="zh-TW" sz="3200" dirty="0" smtClean="0">
                <a:latin typeface="Cambria Math" panose="02040503050406030204" pitchFamily="18" charset="0"/>
                <a:ea typeface="Cambria Math" panose="02040503050406030204" pitchFamily="18" charset="0"/>
              </a:rPr>
              <a:t>Do a survey, as comprehensive as possible, of journals that publish astronomy- or astrophysics-related research results.  Which of them have associated publications, e.g., letters or supplements?  Why?</a:t>
            </a:r>
          </a:p>
          <a:p>
            <a:pPr>
              <a:lnSpc>
                <a:spcPct val="80000"/>
              </a:lnSpc>
              <a:spcBef>
                <a:spcPts val="0"/>
              </a:spcBef>
              <a:spcAft>
                <a:spcPts val="1200"/>
              </a:spcAft>
            </a:pPr>
            <a:r>
              <a:rPr lang="en-US" altLang="zh-TW" sz="3200" dirty="0" smtClean="0">
                <a:latin typeface="Cambria Math" panose="02040503050406030204" pitchFamily="18" charset="0"/>
                <a:ea typeface="Cambria Math" panose="02040503050406030204" pitchFamily="18" charset="0"/>
              </a:rPr>
              <a:t>How often is each journal published?  In what language?  By which publisher? Do we subscribe to it?  …</a:t>
            </a:r>
          </a:p>
          <a:p>
            <a:pPr>
              <a:lnSpc>
                <a:spcPct val="80000"/>
              </a:lnSpc>
              <a:spcBef>
                <a:spcPts val="0"/>
              </a:spcBef>
              <a:spcAft>
                <a:spcPts val="1200"/>
              </a:spcAft>
            </a:pPr>
            <a:r>
              <a:rPr lang="en-US" altLang="zh-TW" sz="3200" dirty="0" smtClean="0">
                <a:latin typeface="Cambria Math" panose="02040503050406030204" pitchFamily="18" charset="0"/>
                <a:ea typeface="Cambria Math" panose="02040503050406030204" pitchFamily="18" charset="0"/>
              </a:rPr>
              <a:t>How does the </a:t>
            </a:r>
            <a:r>
              <a:rPr lang="en-US" altLang="zh-TW" sz="3200" dirty="0" smtClean="0">
                <a:solidFill>
                  <a:srgbClr val="FF0000"/>
                </a:solidFill>
                <a:latin typeface="Cambria Math" panose="02040503050406030204" pitchFamily="18" charset="0"/>
                <a:ea typeface="Cambria Math" panose="02040503050406030204" pitchFamily="18" charset="0"/>
              </a:rPr>
              <a:t>‘</a:t>
            </a:r>
            <a:r>
              <a:rPr lang="en-US" altLang="zh-TW" sz="3200" dirty="0" smtClean="0">
                <a:latin typeface="Cambria Math" panose="02040503050406030204" pitchFamily="18" charset="0"/>
                <a:ea typeface="Cambria Math" panose="02040503050406030204" pitchFamily="18" charset="0"/>
              </a:rPr>
              <a:t>style</a:t>
            </a:r>
            <a:r>
              <a:rPr lang="en-US" altLang="zh-TW" sz="3200" dirty="0" smtClean="0">
                <a:solidFill>
                  <a:srgbClr val="FF0000"/>
                </a:solidFill>
                <a:latin typeface="Cambria Math" panose="02040503050406030204" pitchFamily="18" charset="0"/>
                <a:ea typeface="Cambria Math" panose="02040503050406030204" pitchFamily="18" charset="0"/>
              </a:rPr>
              <a:t>’</a:t>
            </a:r>
            <a:r>
              <a:rPr lang="en-US" altLang="zh-TW" sz="3200" dirty="0" smtClean="0">
                <a:latin typeface="Cambria Math" panose="02040503050406030204" pitchFamily="18" charset="0"/>
                <a:ea typeface="Cambria Math" panose="02040503050406030204" pitchFamily="18" charset="0"/>
              </a:rPr>
              <a:t> of each journal differ from each other?  Note the </a:t>
            </a:r>
            <a:r>
              <a:rPr lang="en-US" altLang="zh-TW" sz="3200" dirty="0" smtClean="0">
                <a:solidFill>
                  <a:srgbClr val="FF0000"/>
                </a:solidFill>
                <a:latin typeface="Cambria Math" panose="02040503050406030204" pitchFamily="18" charset="0"/>
                <a:ea typeface="Cambria Math" panose="02040503050406030204" pitchFamily="18" charset="0"/>
              </a:rPr>
              <a:t>“</a:t>
            </a:r>
            <a:r>
              <a:rPr lang="en-US" altLang="zh-TW" sz="3200" dirty="0" smtClean="0">
                <a:latin typeface="Cambria Math" panose="02040503050406030204" pitchFamily="18" charset="0"/>
                <a:ea typeface="Cambria Math" panose="02040503050406030204" pitchFamily="18" charset="0"/>
              </a:rPr>
              <a:t>looks</a:t>
            </a:r>
            <a:r>
              <a:rPr lang="en-US" altLang="zh-TW" sz="3200" dirty="0" smtClean="0">
                <a:solidFill>
                  <a:srgbClr val="FF0000"/>
                </a:solidFill>
                <a:latin typeface="Cambria Math" panose="02040503050406030204" pitchFamily="18" charset="0"/>
                <a:ea typeface="Cambria Math" panose="02040503050406030204" pitchFamily="18" charset="0"/>
              </a:rPr>
              <a:t>”</a:t>
            </a:r>
            <a:r>
              <a:rPr lang="en-US" altLang="zh-TW" sz="3200" dirty="0" smtClean="0">
                <a:latin typeface="Cambria Math" panose="02040503050406030204" pitchFamily="18" charset="0"/>
                <a:ea typeface="Cambria Math" panose="02040503050406030204" pitchFamily="18" charset="0"/>
              </a:rPr>
              <a:t> of the title, abstract, and references.  </a:t>
            </a:r>
          </a:p>
          <a:p>
            <a:pPr>
              <a:lnSpc>
                <a:spcPct val="80000"/>
              </a:lnSpc>
              <a:spcBef>
                <a:spcPts val="0"/>
              </a:spcBef>
              <a:spcAft>
                <a:spcPts val="1200"/>
              </a:spcAft>
            </a:pPr>
            <a:r>
              <a:rPr lang="en-US" altLang="zh-TW" sz="3200" dirty="0" smtClean="0">
                <a:latin typeface="Cambria Math" panose="02040503050406030204" pitchFamily="18" charset="0"/>
                <a:ea typeface="Cambria Math" panose="02040503050406030204" pitchFamily="18" charset="0"/>
              </a:rPr>
              <a:t>Zoom in to one particular ‘</a:t>
            </a:r>
            <a:r>
              <a:rPr lang="en-US" altLang="zh-TW" sz="3200" b="1" dirty="0" smtClean="0">
                <a:latin typeface="Cambria Math" panose="02040503050406030204" pitchFamily="18" charset="0"/>
                <a:ea typeface="Cambria Math" panose="02040503050406030204" pitchFamily="18" charset="0"/>
              </a:rPr>
              <a:t>core</a:t>
            </a:r>
            <a:r>
              <a:rPr lang="en-US" altLang="zh-TW" sz="3200" dirty="0" smtClean="0">
                <a:latin typeface="Cambria Math" panose="02040503050406030204" pitchFamily="18" charset="0"/>
                <a:ea typeface="Cambria Math" panose="02040503050406030204" pitchFamily="18" charset="0"/>
              </a:rPr>
              <a:t>’ journal and browse through one recent paper in it.  Do the same for one of the off-core journals.  </a:t>
            </a:r>
          </a:p>
          <a:p>
            <a:pPr>
              <a:lnSpc>
                <a:spcPct val="80000"/>
              </a:lnSpc>
              <a:spcBef>
                <a:spcPts val="0"/>
              </a:spcBef>
              <a:spcAft>
                <a:spcPts val="1200"/>
              </a:spcAft>
            </a:pPr>
            <a:r>
              <a:rPr lang="en-US" altLang="zh-TW" sz="3200" dirty="0" smtClean="0">
                <a:latin typeface="Cambria Math" panose="02040503050406030204" pitchFamily="18" charset="0"/>
                <a:ea typeface="Cambria Math" panose="02040503050406030204" pitchFamily="18" charset="0"/>
              </a:rPr>
              <a:t>What is the </a:t>
            </a:r>
            <a:r>
              <a:rPr lang="en-US" altLang="zh-TW" sz="3200" b="1" i="1" dirty="0" smtClean="0">
                <a:latin typeface="Cambria Math" panose="02040503050406030204" pitchFamily="18" charset="0"/>
                <a:ea typeface="Cambria Math" panose="02040503050406030204" pitchFamily="18" charset="0"/>
              </a:rPr>
              <a:t>Science Citation Index</a:t>
            </a:r>
            <a:r>
              <a:rPr lang="en-US" altLang="zh-TW" sz="3200" dirty="0" smtClean="0">
                <a:latin typeface="Cambria Math" panose="02040503050406030204" pitchFamily="18" charset="0"/>
                <a:ea typeface="Cambria Math" panose="02040503050406030204" pitchFamily="18" charset="0"/>
              </a:rPr>
              <a:t>?  What is the </a:t>
            </a:r>
            <a:r>
              <a:rPr lang="en-US" altLang="zh-TW" sz="3200" b="1" i="1" dirty="0" smtClean="0">
                <a:latin typeface="Cambria Math" panose="02040503050406030204" pitchFamily="18" charset="0"/>
                <a:ea typeface="Cambria Math" panose="02040503050406030204" pitchFamily="18" charset="0"/>
              </a:rPr>
              <a:t>Impact Factor</a:t>
            </a:r>
            <a:r>
              <a:rPr lang="en-US" altLang="zh-TW" sz="3200" dirty="0" smtClean="0">
                <a:latin typeface="Cambria Math" panose="02040503050406030204" pitchFamily="18" charset="0"/>
                <a:ea typeface="Cambria Math" panose="02040503050406030204" pitchFamily="18" charset="0"/>
              </a:rPr>
              <a:t>? What is the </a:t>
            </a:r>
            <a:r>
              <a:rPr lang="en-US" altLang="zh-TW" sz="3200" b="1" i="1" dirty="0" smtClean="0">
                <a:latin typeface="Cambria Math" panose="02040503050406030204" pitchFamily="18" charset="0"/>
                <a:ea typeface="Cambria Math" panose="02040503050406030204" pitchFamily="18" charset="0"/>
              </a:rPr>
              <a:t>Open Access </a:t>
            </a:r>
            <a:r>
              <a:rPr lang="en-US" altLang="zh-TW" sz="3200" dirty="0" smtClean="0">
                <a:latin typeface="Cambria Math" panose="02040503050406030204" pitchFamily="18" charset="0"/>
                <a:ea typeface="Cambria Math" panose="02040503050406030204" pitchFamily="18" charset="0"/>
              </a:rPr>
              <a:t>policy?</a:t>
            </a:r>
            <a:endParaRPr lang="en-US" altLang="zh-TW" sz="3200"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26720112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2"/>
          <p:cNvSpPr txBox="1">
            <a:spLocks/>
          </p:cNvSpPr>
          <p:nvPr/>
        </p:nvSpPr>
        <p:spPr bwMode="auto">
          <a:xfrm>
            <a:off x="598906" y="495434"/>
            <a:ext cx="1111504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1" lang="en-US" altLang="zh-TW" sz="3600" b="0" i="0" u="none" strike="noStrike" kern="0" cap="none" spc="0" normalizeH="0" baseline="0" noProof="0" dirty="0" smtClean="0">
                <a:ln>
                  <a:noFill/>
                </a:ln>
                <a:solidFill>
                  <a:srgbClr val="000000"/>
                </a:solidFill>
                <a:effectLst/>
                <a:uLnTx/>
                <a:uFillTx/>
                <a:latin typeface="Times New Roman" panose="02020603050405020304" pitchFamily="18" charset="0"/>
                <a:ea typeface="新細明體"/>
                <a:cs typeface="Times New Roman" panose="02020603050405020304" pitchFamily="18" charset="0"/>
              </a:rPr>
              <a:t>What about </a:t>
            </a:r>
            <a:r>
              <a:rPr kumimoji="1" lang="en-US" altLang="zh-TW" sz="3600" b="0" i="1" u="none" strike="noStrike" kern="0" cap="none" spc="0" normalizeH="0" baseline="0" noProof="0" dirty="0" smtClean="0">
                <a:ln>
                  <a:noFill/>
                </a:ln>
                <a:solidFill>
                  <a:srgbClr val="000000"/>
                </a:solidFill>
                <a:effectLst/>
                <a:uLnTx/>
                <a:uFillTx/>
                <a:latin typeface="Times New Roman" panose="02020603050405020304" pitchFamily="18" charset="0"/>
                <a:ea typeface="新細明體"/>
                <a:cs typeface="Times New Roman" panose="02020603050405020304" pitchFamily="18" charset="0"/>
              </a:rPr>
              <a:t>Nature</a:t>
            </a:r>
            <a:r>
              <a:rPr kumimoji="1" lang="en-US" altLang="zh-TW" sz="3600" b="0" i="0" u="none" strike="noStrike" kern="0" cap="none" spc="0" normalizeH="0" baseline="0" noProof="0" dirty="0" smtClean="0">
                <a:ln>
                  <a:noFill/>
                </a:ln>
                <a:solidFill>
                  <a:srgbClr val="000000"/>
                </a:solidFill>
                <a:effectLst/>
                <a:uLnTx/>
                <a:uFillTx/>
                <a:latin typeface="Times New Roman" panose="02020603050405020304" pitchFamily="18" charset="0"/>
                <a:ea typeface="新細明體"/>
                <a:cs typeface="Times New Roman" panose="02020603050405020304" pitchFamily="18" charset="0"/>
              </a:rPr>
              <a:t>, </a:t>
            </a:r>
            <a:r>
              <a:rPr kumimoji="1" lang="en-US" altLang="zh-TW" sz="3600" b="0" i="1" u="none" strike="noStrike" kern="0" cap="none" spc="0" normalizeH="0" baseline="0" noProof="0" dirty="0" smtClean="0">
                <a:ln>
                  <a:noFill/>
                </a:ln>
                <a:solidFill>
                  <a:srgbClr val="000000"/>
                </a:solidFill>
                <a:effectLst/>
                <a:uLnTx/>
                <a:uFillTx/>
                <a:latin typeface="Times New Roman" panose="02020603050405020304" pitchFamily="18" charset="0"/>
                <a:ea typeface="新細明體"/>
                <a:cs typeface="Times New Roman" panose="02020603050405020304" pitchFamily="18" charset="0"/>
              </a:rPr>
              <a:t>Science</a:t>
            </a:r>
            <a:r>
              <a:rPr kumimoji="1" lang="en-US" altLang="zh-TW" sz="3600" b="0" i="0" u="none" strike="noStrike" kern="0" cap="none" spc="0" normalizeH="0" baseline="0" noProof="0" dirty="0" smtClean="0">
                <a:ln>
                  <a:noFill/>
                </a:ln>
                <a:solidFill>
                  <a:srgbClr val="000000"/>
                </a:solidFill>
                <a:effectLst/>
                <a:uLnTx/>
                <a:uFillTx/>
                <a:latin typeface="Times New Roman" panose="02020603050405020304" pitchFamily="18" charset="0"/>
                <a:ea typeface="新細明體"/>
                <a:cs typeface="Times New Roman" panose="02020603050405020304" pitchFamily="18" charset="0"/>
              </a:rPr>
              <a:t>, </a:t>
            </a:r>
            <a:r>
              <a:rPr kumimoji="1" lang="en-US" altLang="zh-TW" sz="3600" b="0" i="1" u="none" strike="noStrike" kern="0" cap="none" spc="0" normalizeH="0" baseline="0" noProof="0" dirty="0" smtClean="0">
                <a:ln>
                  <a:noFill/>
                </a:ln>
                <a:solidFill>
                  <a:srgbClr val="000000"/>
                </a:solidFill>
                <a:effectLst/>
                <a:uLnTx/>
                <a:uFillTx/>
                <a:latin typeface="Times New Roman" panose="02020603050405020304" pitchFamily="18" charset="0"/>
                <a:ea typeface="新細明體"/>
                <a:cs typeface="Times New Roman" panose="02020603050405020304" pitchFamily="18" charset="0"/>
              </a:rPr>
              <a:t>Ann Rev </a:t>
            </a:r>
            <a:r>
              <a:rPr kumimoji="1" lang="en-US" altLang="zh-TW" sz="3600" b="0" i="1" u="none" strike="noStrike" kern="0" cap="none" spc="0" normalizeH="0" baseline="0" noProof="0" dirty="0" err="1" smtClean="0">
                <a:ln>
                  <a:noFill/>
                </a:ln>
                <a:solidFill>
                  <a:srgbClr val="000000"/>
                </a:solidFill>
                <a:effectLst/>
                <a:uLnTx/>
                <a:uFillTx/>
                <a:latin typeface="Times New Roman" panose="02020603050405020304" pitchFamily="18" charset="0"/>
                <a:ea typeface="新細明體"/>
                <a:cs typeface="Times New Roman" panose="02020603050405020304" pitchFamily="18" charset="0"/>
              </a:rPr>
              <a:t>Astron</a:t>
            </a:r>
            <a:r>
              <a:rPr kumimoji="1" lang="en-US" altLang="zh-TW" sz="3600" b="0" i="1" u="none" strike="noStrike" kern="0" cap="none" spc="0" normalizeH="0" baseline="0" noProof="0" dirty="0" smtClean="0">
                <a:ln>
                  <a:noFill/>
                </a:ln>
                <a:solidFill>
                  <a:srgbClr val="000000"/>
                </a:solidFill>
                <a:effectLst/>
                <a:uLnTx/>
                <a:uFillTx/>
                <a:latin typeface="Times New Roman" panose="02020603050405020304" pitchFamily="18" charset="0"/>
                <a:ea typeface="新細明體"/>
                <a:cs typeface="Times New Roman" panose="02020603050405020304" pitchFamily="18" charset="0"/>
              </a:rPr>
              <a:t> &amp; </a:t>
            </a:r>
            <a:r>
              <a:rPr kumimoji="1" lang="en-US" altLang="zh-TW" sz="3600" b="0" i="1" u="none" strike="noStrike" kern="0" cap="none" spc="0" normalizeH="0" baseline="0" noProof="0" dirty="0" err="1" smtClean="0">
                <a:ln>
                  <a:noFill/>
                </a:ln>
                <a:solidFill>
                  <a:srgbClr val="000000"/>
                </a:solidFill>
                <a:effectLst/>
                <a:uLnTx/>
                <a:uFillTx/>
                <a:latin typeface="Times New Roman" panose="02020603050405020304" pitchFamily="18" charset="0"/>
                <a:ea typeface="新細明體"/>
                <a:cs typeface="Times New Roman" panose="02020603050405020304" pitchFamily="18" charset="0"/>
              </a:rPr>
              <a:t>Astrophy</a:t>
            </a:r>
            <a:r>
              <a:rPr kumimoji="1" lang="en-US" altLang="zh-TW" sz="3600" b="0" i="0" u="none" strike="noStrike" kern="0" cap="none" spc="0" normalizeH="0" baseline="0" noProof="0" dirty="0" smtClean="0">
                <a:ln>
                  <a:noFill/>
                </a:ln>
                <a:solidFill>
                  <a:srgbClr val="000000"/>
                </a:solidFill>
                <a:effectLst/>
                <a:uLnTx/>
                <a:uFillTx/>
                <a:latin typeface="Times New Roman" panose="02020603050405020304" pitchFamily="18" charset="0"/>
                <a:ea typeface="新細明體"/>
                <a:cs typeface="Times New Roman" panose="02020603050405020304" pitchFamily="18" charset="0"/>
              </a:rPr>
              <a: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1" lang="en-US" altLang="zh-TW" sz="3600" b="0" i="0" u="none" strike="noStrike" kern="0" cap="none" spc="0" normalizeH="0" baseline="0" noProof="0" dirty="0" smtClean="0">
                <a:ln>
                  <a:noFill/>
                </a:ln>
                <a:solidFill>
                  <a:srgbClr val="000000"/>
                </a:solidFill>
                <a:effectLst/>
                <a:uLnTx/>
                <a:uFillTx/>
                <a:latin typeface="Times New Roman" panose="02020603050405020304" pitchFamily="18" charset="0"/>
                <a:ea typeface="新細明體"/>
                <a:cs typeface="Times New Roman" panose="02020603050405020304" pitchFamily="18" charset="0"/>
              </a:rPr>
              <a:t>Name 1-2 recently established journals not listed above.</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altLang="zh-TW" sz="3600" b="0" i="0" u="none" strike="noStrike" kern="0" cap="none" spc="0" normalizeH="0" baseline="0" noProof="0" dirty="0" smtClean="0">
              <a:ln>
                <a:noFill/>
              </a:ln>
              <a:solidFill>
                <a:srgbClr val="000000"/>
              </a:solidFill>
              <a:effectLst/>
              <a:uLnTx/>
              <a:uFillTx/>
              <a:latin typeface="Times New Roman" panose="02020603050405020304" pitchFamily="18" charset="0"/>
              <a:ea typeface="新細明體"/>
              <a:cs typeface="Times New Roman" panose="02020603050405020304" pitchFamily="18"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1" lang="en-US" altLang="zh-TW" sz="3600" b="0" i="0" u="none" strike="noStrike" kern="0" cap="none" spc="0" normalizeH="0" baseline="0" noProof="0" dirty="0" smtClean="0">
                <a:ln>
                  <a:noFill/>
                </a:ln>
                <a:solidFill>
                  <a:srgbClr val="000000"/>
                </a:solidFill>
                <a:effectLst/>
                <a:uLnTx/>
                <a:uFillTx/>
                <a:latin typeface="Times New Roman" panose="02020603050405020304" pitchFamily="18" charset="0"/>
                <a:ea typeface="新細明體"/>
                <a:cs typeface="Times New Roman" panose="02020603050405020304" pitchFamily="18" charset="0"/>
              </a:rPr>
              <a:t>Select a personal “model” paper.  </a:t>
            </a:r>
            <a:r>
              <a:rPr lang="en-US" altLang="zh-TW" sz="3600" kern="0" dirty="0" smtClean="0">
                <a:solidFill>
                  <a:srgbClr val="000000"/>
                </a:solidFill>
                <a:latin typeface="Times New Roman" panose="02020603050405020304" pitchFamily="18" charset="0"/>
                <a:ea typeface="新細明體"/>
                <a:cs typeface="Times New Roman" panose="02020603050405020304" pitchFamily="18" charset="0"/>
              </a:rPr>
              <a:t>In one minute, describe its main contents.  In another minute, explain why it is your model paper.</a:t>
            </a:r>
            <a:endParaRPr kumimoji="1" lang="en-US" altLang="zh-TW" sz="3600" b="0" i="0" u="none" strike="noStrike" kern="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endParaRPr>
          </a:p>
        </p:txBody>
      </p:sp>
    </p:spTree>
    <p:extLst>
      <p:ext uri="{BB962C8B-B14F-4D97-AF65-F5344CB8AC3E}">
        <p14:creationId xmlns:p14="http://schemas.microsoft.com/office/powerpoint/2010/main" val="7141430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885524" y="977548"/>
            <a:ext cx="8417329" cy="3046988"/>
          </a:xfrm>
          <a:prstGeom prst="rect">
            <a:avLst/>
          </a:prstGeom>
          <a:noFill/>
        </p:spPr>
        <p:txBody>
          <a:bodyPr wrap="square" rtlCol="0">
            <a:spAutoFit/>
          </a:bodyPr>
          <a:lstStyle/>
          <a:p>
            <a:r>
              <a:rPr lang="en-US" altLang="zh-TW" sz="3200" dirty="0">
                <a:latin typeface="Bookman Old Style" panose="02050604050505020204" pitchFamily="18" charset="0"/>
                <a:ea typeface="Gungsuh" pitchFamily="18" charset="-127"/>
              </a:rPr>
              <a:t>Evolution of a manuscript </a:t>
            </a:r>
            <a:br>
              <a:rPr lang="en-US" altLang="zh-TW" sz="3200" dirty="0">
                <a:latin typeface="Bookman Old Style" panose="02050604050505020204" pitchFamily="18" charset="0"/>
                <a:ea typeface="Gungsuh" pitchFamily="18" charset="-127"/>
              </a:rPr>
            </a:br>
            <a:r>
              <a:rPr lang="en-US" altLang="zh-TW" sz="3200" dirty="0">
                <a:latin typeface="Bookman Old Style" panose="02050604050505020204" pitchFamily="18" charset="0"/>
                <a:ea typeface="Gungsuh" pitchFamily="18" charset="-127"/>
              </a:rPr>
              <a:t>     – An example</a:t>
            </a:r>
          </a:p>
          <a:p>
            <a:endParaRPr lang="en-US" altLang="zh-TW" sz="3200" dirty="0">
              <a:latin typeface="Bookman Old Style" panose="02050604050505020204" pitchFamily="18" charset="0"/>
              <a:ea typeface="Gungsuh" pitchFamily="18" charset="-127"/>
            </a:endParaRPr>
          </a:p>
          <a:p>
            <a:r>
              <a:rPr lang="en-US" altLang="zh-TW" sz="3200" dirty="0">
                <a:latin typeface="Bookman Old Style" panose="02050604050505020204" pitchFamily="18" charset="0"/>
                <a:ea typeface="Gungsuh" pitchFamily="18" charset="-127"/>
              </a:rPr>
              <a:t>  - </a:t>
            </a:r>
            <a:r>
              <a:rPr lang="en-US" altLang="zh-TW" sz="3200" dirty="0">
                <a:latin typeface="Bookman Old Style" panose="02050604050505020204" pitchFamily="18" charset="0"/>
                <a:ea typeface="Gungsuh" pitchFamily="18" charset="-127"/>
                <a:hlinkClick r:id="rId2" action="ppaction://hlinkfile"/>
              </a:rPr>
              <a:t>the draft</a:t>
            </a:r>
            <a:endParaRPr lang="en-US" altLang="zh-TW" sz="3200" dirty="0">
              <a:latin typeface="Bookman Old Style" panose="02050604050505020204" pitchFamily="18" charset="0"/>
              <a:ea typeface="Gungsuh" pitchFamily="18" charset="-127"/>
            </a:endParaRPr>
          </a:p>
          <a:p>
            <a:r>
              <a:rPr lang="en-US" altLang="zh-TW" sz="3200" dirty="0">
                <a:latin typeface="Bookman Old Style" panose="02050604050505020204" pitchFamily="18" charset="0"/>
                <a:ea typeface="Gungsuh" pitchFamily="18" charset="-127"/>
              </a:rPr>
              <a:t>  - </a:t>
            </a:r>
            <a:r>
              <a:rPr lang="en-US" altLang="zh-TW" sz="3200" dirty="0">
                <a:latin typeface="Bookman Old Style" panose="02050604050505020204" pitchFamily="18" charset="0"/>
                <a:ea typeface="Gungsuh" pitchFamily="18" charset="-127"/>
                <a:hlinkClick r:id="rId3" action="ppaction://hlinkfile"/>
              </a:rPr>
              <a:t>a revised version</a:t>
            </a:r>
            <a:endParaRPr lang="en-US" altLang="zh-TW" sz="3200" dirty="0">
              <a:latin typeface="Bookman Old Style" panose="02050604050505020204" pitchFamily="18" charset="0"/>
              <a:ea typeface="Gungsuh" pitchFamily="18" charset="-127"/>
            </a:endParaRPr>
          </a:p>
          <a:p>
            <a:r>
              <a:rPr lang="en-US" altLang="zh-TW" sz="3200" dirty="0">
                <a:latin typeface="Bookman Old Style" panose="02050604050505020204" pitchFamily="18" charset="0"/>
                <a:ea typeface="Gungsuh" pitchFamily="18" charset="-127"/>
              </a:rPr>
              <a:t>  - </a:t>
            </a:r>
            <a:r>
              <a:rPr lang="en-US" altLang="zh-TW" sz="3200" dirty="0">
                <a:latin typeface="Bookman Old Style" panose="02050604050505020204" pitchFamily="18" charset="0"/>
                <a:ea typeface="Gungsuh" pitchFamily="18" charset="-127"/>
                <a:hlinkClick r:id="rId4" action="ppaction://hlinkfile"/>
              </a:rPr>
              <a:t>the final submitted version</a:t>
            </a:r>
            <a:endParaRPr lang="en-US" altLang="zh-TW" sz="3200" dirty="0">
              <a:latin typeface="Bookman Old Style" panose="02050604050505020204" pitchFamily="18" charset="0"/>
              <a:ea typeface="Gungsuh" pitchFamily="18" charset="-127"/>
            </a:endParaRPr>
          </a:p>
        </p:txBody>
      </p:sp>
    </p:spTree>
    <p:extLst>
      <p:ext uri="{BB962C8B-B14F-4D97-AF65-F5344CB8AC3E}">
        <p14:creationId xmlns:p14="http://schemas.microsoft.com/office/powerpoint/2010/main" val="4039677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a:xfrm>
            <a:off x="1981200" y="274638"/>
            <a:ext cx="8229600" cy="922114"/>
          </a:xfrm>
          <a:prstGeom prst="rect">
            <a:avLst/>
          </a:prstGeom>
        </p:spPr>
        <p:txBody>
          <a:bodyPr/>
          <a:lstStyle/>
          <a:p>
            <a:pPr algn="ctr" fontAlgn="base">
              <a:spcBef>
                <a:spcPct val="0"/>
              </a:spcBef>
              <a:spcAft>
                <a:spcPct val="0"/>
              </a:spcAft>
              <a:defRPr/>
            </a:pPr>
            <a:r>
              <a:rPr kumimoji="1" lang="en-US" altLang="zh-TW" sz="4000" b="1" kern="0" dirty="0">
                <a:solidFill>
                  <a:schemeClr val="tx2"/>
                </a:solidFill>
                <a:latin typeface="Bookman Old Style" panose="02050604050505020204" pitchFamily="18" charset="0"/>
                <a:ea typeface="+mj-ea"/>
                <a:cs typeface="+mj-cs"/>
              </a:rPr>
              <a:t>Publication of a Journal Paper</a:t>
            </a:r>
            <a:endParaRPr kumimoji="1" lang="zh-TW" altLang="en-US" sz="4000" b="1" kern="0" dirty="0">
              <a:solidFill>
                <a:schemeClr val="tx2"/>
              </a:solidFill>
              <a:latin typeface="Bookman Old Style" panose="02050604050505020204" pitchFamily="18" charset="0"/>
              <a:ea typeface="+mj-ea"/>
              <a:cs typeface="+mj-cs"/>
            </a:endParaRPr>
          </a:p>
        </p:txBody>
      </p:sp>
      <p:sp>
        <p:nvSpPr>
          <p:cNvPr id="5" name="內容版面配置區 2"/>
          <p:cNvSpPr txBox="1">
            <a:spLocks/>
          </p:cNvSpPr>
          <p:nvPr/>
        </p:nvSpPr>
        <p:spPr>
          <a:xfrm>
            <a:off x="314960" y="1484785"/>
            <a:ext cx="11602720" cy="5200495"/>
          </a:xfrm>
          <a:prstGeom prst="rect">
            <a:avLst/>
          </a:prstGeom>
          <a:ln>
            <a:solidFill>
              <a:schemeClr val="accent1"/>
            </a:solidFill>
          </a:ln>
        </p:spPr>
        <p:txBody>
          <a:bodyPr/>
          <a:lstStyle/>
          <a:p>
            <a:pPr marL="342900" indent="-342900">
              <a:spcBef>
                <a:spcPct val="20000"/>
              </a:spcBef>
              <a:buFontTx/>
              <a:buChar char="•"/>
            </a:pPr>
            <a:r>
              <a:rPr lang="en-US" altLang="zh-TW" sz="3600" kern="0" dirty="0">
                <a:solidFill>
                  <a:srgbClr val="000000"/>
                </a:solidFill>
                <a:latin typeface="Cambria Math" panose="02040503050406030204" pitchFamily="18" charset="0"/>
                <a:ea typeface="Cambria Math" panose="02040503050406030204" pitchFamily="18" charset="0"/>
              </a:rPr>
              <a:t>Typesetting the manuscript </a:t>
            </a:r>
          </a:p>
          <a:p>
            <a:pPr marL="742950" lvl="1" indent="-285750">
              <a:spcBef>
                <a:spcPct val="20000"/>
              </a:spcBef>
              <a:buFontTx/>
              <a:buChar char="–"/>
            </a:pPr>
            <a:r>
              <a:rPr lang="en-US" altLang="zh-TW" sz="3200" kern="0" dirty="0" err="1" smtClean="0">
                <a:solidFill>
                  <a:srgbClr val="000000"/>
                </a:solidFill>
                <a:latin typeface="Book Antiqua" pitchFamily="18" charset="0"/>
                <a:ea typeface="新細明體"/>
              </a:rPr>
              <a:t>LaTex</a:t>
            </a:r>
            <a:r>
              <a:rPr lang="en-US" altLang="zh-TW" sz="3200" kern="0" dirty="0" smtClean="0">
                <a:solidFill>
                  <a:srgbClr val="000000"/>
                </a:solidFill>
                <a:latin typeface="Book Antiqua" pitchFamily="18" charset="0"/>
                <a:ea typeface="新細明體"/>
              </a:rPr>
              <a:t> </a:t>
            </a:r>
            <a:r>
              <a:rPr lang="en-US" altLang="zh-TW" sz="3200" kern="0" dirty="0">
                <a:solidFill>
                  <a:srgbClr val="000000"/>
                </a:solidFill>
                <a:latin typeface="Bradley Hand ITC" panose="03070402050302030203" pitchFamily="66" charset="0"/>
                <a:ea typeface="新細明體"/>
              </a:rPr>
              <a:t>vs</a:t>
            </a:r>
            <a:r>
              <a:rPr lang="en-US" altLang="zh-TW" sz="3200" kern="0" dirty="0">
                <a:solidFill>
                  <a:srgbClr val="000000"/>
                </a:solidFill>
                <a:latin typeface="Book Antiqua" pitchFamily="18" charset="0"/>
                <a:ea typeface="新細明體"/>
              </a:rPr>
              <a:t> Word or other word processors </a:t>
            </a:r>
          </a:p>
          <a:p>
            <a:pPr marL="742950" lvl="1" indent="-285750">
              <a:spcBef>
                <a:spcPct val="20000"/>
              </a:spcBef>
              <a:buFontTx/>
              <a:buChar char="–"/>
            </a:pPr>
            <a:r>
              <a:rPr lang="en-US" altLang="zh-TW" sz="3200" kern="0" dirty="0">
                <a:solidFill>
                  <a:srgbClr val="000000"/>
                </a:solidFill>
                <a:latin typeface="Book Antiqua" pitchFamily="18" charset="0"/>
                <a:ea typeface="新細明體"/>
              </a:rPr>
              <a:t> Text, figures, and tables</a:t>
            </a:r>
            <a:endParaRPr lang="en-US" altLang="zh-TW" sz="3200" kern="0" dirty="0">
              <a:solidFill>
                <a:srgbClr val="000000"/>
              </a:solidFill>
              <a:latin typeface="Arial"/>
              <a:ea typeface="新細明體"/>
            </a:endParaRPr>
          </a:p>
          <a:p>
            <a:pPr marL="342900" indent="-342900">
              <a:spcBef>
                <a:spcPct val="20000"/>
              </a:spcBef>
              <a:buFontTx/>
              <a:buChar char="•"/>
              <a:defRPr/>
            </a:pPr>
            <a:r>
              <a:rPr lang="en-US" altLang="zh-TW" sz="3600" kern="0" dirty="0">
                <a:latin typeface="Cambria Math" panose="02040503050406030204" pitchFamily="18" charset="0"/>
                <a:ea typeface="Cambria Math" panose="02040503050406030204" pitchFamily="18" charset="0"/>
              </a:rPr>
              <a:t>Peer review by referee(s)</a:t>
            </a:r>
          </a:p>
          <a:p>
            <a:pPr marL="342900" indent="-342900">
              <a:spcBef>
                <a:spcPct val="20000"/>
              </a:spcBef>
              <a:buFontTx/>
              <a:buChar char="•"/>
              <a:defRPr/>
            </a:pPr>
            <a:r>
              <a:rPr lang="en-US" altLang="zh-TW" sz="3600" kern="0" dirty="0">
                <a:latin typeface="Cambria Math" panose="02040503050406030204" pitchFamily="18" charset="0"/>
                <a:ea typeface="Cambria Math" panose="02040503050406030204" pitchFamily="18" charset="0"/>
              </a:rPr>
              <a:t>Preprint and </a:t>
            </a:r>
            <a:r>
              <a:rPr lang="en-US" altLang="zh-TW" sz="3600" kern="0" dirty="0" err="1">
                <a:latin typeface="Cambria Math" panose="02040503050406030204" pitchFamily="18" charset="0"/>
                <a:ea typeface="Cambria Math" panose="02040503050406030204" pitchFamily="18" charset="0"/>
              </a:rPr>
              <a:t>astro-ph</a:t>
            </a:r>
            <a:r>
              <a:rPr lang="en-US" altLang="zh-TW" sz="3600" kern="0" dirty="0">
                <a:latin typeface="Cambria Math" panose="02040503050406030204" pitchFamily="18" charset="0"/>
                <a:ea typeface="Cambria Math" panose="02040503050406030204" pitchFamily="18" charset="0"/>
              </a:rPr>
              <a:t> submissions</a:t>
            </a:r>
          </a:p>
          <a:p>
            <a:pPr marL="342900" indent="-342900">
              <a:spcBef>
                <a:spcPct val="20000"/>
              </a:spcBef>
              <a:buFontTx/>
              <a:buChar char="•"/>
              <a:defRPr/>
            </a:pPr>
            <a:r>
              <a:rPr lang="en-US" altLang="zh-TW" sz="3600" kern="0" dirty="0">
                <a:latin typeface="Cambria Math" panose="02040503050406030204" pitchFamily="18" charset="0"/>
                <a:ea typeface="Cambria Math" panose="02040503050406030204" pitchFamily="18" charset="0"/>
              </a:rPr>
              <a:t>Galley </a:t>
            </a:r>
            <a:r>
              <a:rPr lang="en-US" altLang="zh-TW" sz="3600" kern="0" dirty="0" smtClean="0">
                <a:latin typeface="Cambria Math" panose="02040503050406030204" pitchFamily="18" charset="0"/>
                <a:ea typeface="Cambria Math" panose="02040503050406030204" pitchFamily="18" charset="0"/>
              </a:rPr>
              <a:t>proof</a:t>
            </a:r>
            <a:endParaRPr lang="en-US" altLang="zh-TW" sz="3600" kern="0" dirty="0">
              <a:latin typeface="Cambria Math" panose="02040503050406030204" pitchFamily="18" charset="0"/>
              <a:ea typeface="Cambria Math" panose="02040503050406030204" pitchFamily="18" charset="0"/>
            </a:endParaRPr>
          </a:p>
          <a:p>
            <a:pPr marL="342900" indent="-342900">
              <a:spcBef>
                <a:spcPct val="20000"/>
              </a:spcBef>
              <a:buFontTx/>
              <a:buChar char="•"/>
              <a:defRPr/>
            </a:pPr>
            <a:r>
              <a:rPr lang="en-US" altLang="zh-TW" sz="3600" kern="0" dirty="0">
                <a:latin typeface="Cambria Math" panose="02040503050406030204" pitchFamily="18" charset="0"/>
                <a:ea typeface="Cambria Math" panose="02040503050406030204" pitchFamily="18" charset="0"/>
              </a:rPr>
              <a:t>… in preparation; in submission; in press</a:t>
            </a:r>
            <a:br>
              <a:rPr lang="en-US" altLang="zh-TW" sz="3600" kern="0" dirty="0">
                <a:latin typeface="Cambria Math" panose="02040503050406030204" pitchFamily="18" charset="0"/>
                <a:ea typeface="Cambria Math" panose="02040503050406030204" pitchFamily="18" charset="0"/>
              </a:rPr>
            </a:br>
            <a:r>
              <a:rPr lang="en-US" altLang="zh-TW" sz="3600" kern="0" dirty="0">
                <a:latin typeface="Cambria Math" panose="02040503050406030204" pitchFamily="18" charset="0"/>
                <a:ea typeface="Cambria Math" panose="02040503050406030204" pitchFamily="18" charset="0"/>
              </a:rPr>
              <a:t>… private communications</a:t>
            </a:r>
          </a:p>
        </p:txBody>
      </p:sp>
      <p:sp>
        <p:nvSpPr>
          <p:cNvPr id="6" name="Line 6"/>
          <p:cNvSpPr>
            <a:spLocks noChangeShapeType="1"/>
          </p:cNvSpPr>
          <p:nvPr/>
        </p:nvSpPr>
        <p:spPr bwMode="auto">
          <a:xfrm>
            <a:off x="1703389" y="980728"/>
            <a:ext cx="8785225" cy="0"/>
          </a:xfrm>
          <a:prstGeom prst="line">
            <a:avLst/>
          </a:prstGeom>
          <a:noFill/>
          <a:ln w="9525">
            <a:solidFill>
              <a:schemeClr val="tx1"/>
            </a:solidFill>
            <a:round/>
            <a:headEnd/>
            <a:tailEnd/>
          </a:ln>
          <a:effectLst/>
        </p:spPr>
        <p:txBody>
          <a:bodyPr/>
          <a:lstStyle/>
          <a:p>
            <a:endParaRPr lang="zh-TW" altLang="en-US"/>
          </a:p>
        </p:txBody>
      </p:sp>
    </p:spTree>
    <p:extLst>
      <p:ext uri="{BB962C8B-B14F-4D97-AF65-F5344CB8AC3E}">
        <p14:creationId xmlns:p14="http://schemas.microsoft.com/office/powerpoint/2010/main" val="21319101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063552" y="620688"/>
            <a:ext cx="7885384" cy="6124754"/>
          </a:xfrm>
          <a:prstGeom prst="rect">
            <a:avLst/>
          </a:prstGeom>
        </p:spPr>
        <p:txBody>
          <a:bodyPr wrap="square">
            <a:spAutoFit/>
          </a:bodyPr>
          <a:lstStyle/>
          <a:p>
            <a:r>
              <a:rPr lang="en-US" altLang="zh-TW" sz="1400" dirty="0">
                <a:latin typeface="Times New Roman" pitchFamily="18" charset="0"/>
                <a:cs typeface="Times New Roman" pitchFamily="18" charset="0"/>
              </a:rPr>
              <a:t>\</a:t>
            </a:r>
            <a:r>
              <a:rPr lang="en-US" altLang="zh-TW" sz="1400" dirty="0" err="1">
                <a:latin typeface="Times New Roman" pitchFamily="18" charset="0"/>
                <a:cs typeface="Times New Roman" pitchFamily="18" charset="0"/>
              </a:rPr>
              <a:t>documentclass</a:t>
            </a:r>
            <a:r>
              <a:rPr lang="en-US" altLang="zh-TW" sz="1400" dirty="0">
                <a:latin typeface="Times New Roman" pitchFamily="18" charset="0"/>
                <a:cs typeface="Times New Roman" pitchFamily="18" charset="0"/>
              </a:rPr>
              <a:t>[12pt,preprint]{</a:t>
            </a:r>
            <a:r>
              <a:rPr lang="en-US" altLang="zh-TW" sz="1400" dirty="0" err="1">
                <a:latin typeface="Times New Roman" pitchFamily="18" charset="0"/>
                <a:cs typeface="Times New Roman" pitchFamily="18" charset="0"/>
              </a:rPr>
              <a:t>aastex</a:t>
            </a:r>
            <a:r>
              <a:rPr lang="en-US" altLang="zh-TW" sz="1400" dirty="0">
                <a:latin typeface="Times New Roman" pitchFamily="18" charset="0"/>
                <a:cs typeface="Times New Roman" pitchFamily="18" charset="0"/>
              </a:rPr>
              <a:t>}</a:t>
            </a:r>
          </a:p>
          <a:p>
            <a:endParaRPr lang="en-US" altLang="zh-TW" sz="1400" dirty="0">
              <a:latin typeface="Times New Roman" pitchFamily="18" charset="0"/>
              <a:cs typeface="Times New Roman" pitchFamily="18" charset="0"/>
            </a:endParaRPr>
          </a:p>
          <a:p>
            <a:r>
              <a:rPr lang="en-US" altLang="zh-TW" sz="1400" dirty="0">
                <a:latin typeface="Times New Roman" pitchFamily="18" charset="0"/>
                <a:cs typeface="Times New Roman" pitchFamily="18" charset="0"/>
              </a:rPr>
              <a:t>\</a:t>
            </a:r>
            <a:r>
              <a:rPr lang="en-US" altLang="zh-TW" sz="1400" dirty="0" err="1">
                <a:latin typeface="Times New Roman" pitchFamily="18" charset="0"/>
                <a:cs typeface="Times New Roman" pitchFamily="18" charset="0"/>
              </a:rPr>
              <a:t>usepackage</a:t>
            </a:r>
            <a:r>
              <a:rPr lang="en-US" altLang="zh-TW" sz="1400" dirty="0">
                <a:latin typeface="Times New Roman" pitchFamily="18" charset="0"/>
                <a:cs typeface="Times New Roman" pitchFamily="18" charset="0"/>
              </a:rPr>
              <a:t>{</a:t>
            </a:r>
            <a:r>
              <a:rPr lang="en-US" altLang="zh-TW" sz="1400" dirty="0" err="1">
                <a:latin typeface="Times New Roman" pitchFamily="18" charset="0"/>
                <a:cs typeface="Times New Roman" pitchFamily="18" charset="0"/>
              </a:rPr>
              <a:t>graphicx</a:t>
            </a:r>
            <a:r>
              <a:rPr lang="en-US" altLang="zh-TW" sz="1400" dirty="0">
                <a:latin typeface="Times New Roman" pitchFamily="18" charset="0"/>
                <a:cs typeface="Times New Roman" pitchFamily="18" charset="0"/>
              </a:rPr>
              <a:t>}                     \</a:t>
            </a:r>
            <a:r>
              <a:rPr lang="en-US" altLang="zh-TW" sz="1400" dirty="0" err="1">
                <a:latin typeface="Times New Roman" pitchFamily="18" charset="0"/>
                <a:cs typeface="Times New Roman" pitchFamily="18" charset="0"/>
              </a:rPr>
              <a:t>usepackage</a:t>
            </a:r>
            <a:r>
              <a:rPr lang="en-US" altLang="zh-TW" sz="1400" dirty="0">
                <a:latin typeface="Times New Roman" pitchFamily="18" charset="0"/>
                <a:cs typeface="Times New Roman" pitchFamily="18" charset="0"/>
              </a:rPr>
              <a:t>{</a:t>
            </a:r>
            <a:r>
              <a:rPr lang="en-US" altLang="zh-TW" sz="1400" dirty="0" err="1">
                <a:latin typeface="Times New Roman" pitchFamily="18" charset="0"/>
                <a:cs typeface="Times New Roman" pitchFamily="18" charset="0"/>
              </a:rPr>
              <a:t>natbib</a:t>
            </a:r>
            <a:r>
              <a:rPr lang="en-US" altLang="zh-TW" sz="1400" dirty="0">
                <a:latin typeface="Times New Roman" pitchFamily="18" charset="0"/>
                <a:cs typeface="Times New Roman" pitchFamily="18" charset="0"/>
              </a:rPr>
              <a:t>}</a:t>
            </a:r>
          </a:p>
          <a:p>
            <a:endParaRPr lang="en-US" altLang="zh-TW" sz="1400" dirty="0">
              <a:latin typeface="Times New Roman" pitchFamily="18" charset="0"/>
              <a:cs typeface="Times New Roman" pitchFamily="18" charset="0"/>
            </a:endParaRPr>
          </a:p>
          <a:p>
            <a:r>
              <a:rPr lang="en-US" altLang="zh-TW" sz="1400" dirty="0">
                <a:latin typeface="Times New Roman" pitchFamily="18" charset="0"/>
                <a:cs typeface="Times New Roman" pitchFamily="18" charset="0"/>
              </a:rPr>
              <a:t>\</a:t>
            </a:r>
            <a:r>
              <a:rPr lang="en-US" altLang="zh-TW" sz="1400" dirty="0" err="1">
                <a:latin typeface="Times New Roman" pitchFamily="18" charset="0"/>
                <a:cs typeface="Times New Roman" pitchFamily="18" charset="0"/>
              </a:rPr>
              <a:t>slugcomment</a:t>
            </a:r>
            <a:r>
              <a:rPr lang="en-US" altLang="zh-TW" sz="1400" dirty="0">
                <a:latin typeface="Times New Roman" pitchFamily="18" charset="0"/>
                <a:cs typeface="Times New Roman" pitchFamily="18" charset="0"/>
              </a:rPr>
              <a:t>{To be submitted to AJ; today is \today}</a:t>
            </a:r>
          </a:p>
          <a:p>
            <a:endParaRPr lang="en-US" altLang="zh-TW" sz="1400" dirty="0">
              <a:latin typeface="Times New Roman" pitchFamily="18" charset="0"/>
              <a:cs typeface="Times New Roman" pitchFamily="18" charset="0"/>
            </a:endParaRPr>
          </a:p>
          <a:p>
            <a:r>
              <a:rPr lang="en-US" altLang="zh-TW" sz="1400" dirty="0">
                <a:latin typeface="Times New Roman" pitchFamily="18" charset="0"/>
                <a:cs typeface="Times New Roman" pitchFamily="18" charset="0"/>
              </a:rPr>
              <a:t>\begin{document}</a:t>
            </a:r>
          </a:p>
          <a:p>
            <a:endParaRPr lang="en-US" altLang="zh-TW" sz="1400" dirty="0">
              <a:latin typeface="Times New Roman" pitchFamily="18" charset="0"/>
              <a:cs typeface="Times New Roman" pitchFamily="18" charset="0"/>
            </a:endParaRPr>
          </a:p>
          <a:p>
            <a:r>
              <a:rPr lang="en-US" altLang="zh-TW" sz="1400" dirty="0">
                <a:latin typeface="Times New Roman" pitchFamily="18" charset="0"/>
                <a:cs typeface="Times New Roman" pitchFamily="18" charset="0"/>
              </a:rPr>
              <a:t>\title{Typesetting by Latex for Graduate Seminar Course }</a:t>
            </a:r>
          </a:p>
          <a:p>
            <a:r>
              <a:rPr lang="en-US" altLang="zh-TW" sz="1400" dirty="0">
                <a:latin typeface="Times New Roman" pitchFamily="18" charset="0"/>
                <a:cs typeface="Times New Roman" pitchFamily="18" charset="0"/>
              </a:rPr>
              <a:t>\author{ W. P. Chen\</a:t>
            </a:r>
            <a:r>
              <a:rPr lang="en-US" altLang="zh-TW" sz="1400" dirty="0" err="1">
                <a:latin typeface="Times New Roman" pitchFamily="18" charset="0"/>
                <a:cs typeface="Times New Roman" pitchFamily="18" charset="0"/>
              </a:rPr>
              <a:t>altaffilmark</a:t>
            </a:r>
            <a:r>
              <a:rPr lang="en-US" altLang="zh-TW" sz="1400" dirty="0">
                <a:latin typeface="Times New Roman" pitchFamily="18" charset="0"/>
                <a:cs typeface="Times New Roman" pitchFamily="18" charset="0"/>
              </a:rPr>
              <a:t>{1}   }</a:t>
            </a:r>
          </a:p>
          <a:p>
            <a:endParaRPr lang="en-US" altLang="zh-TW" sz="1400" dirty="0">
              <a:latin typeface="Times New Roman" pitchFamily="18" charset="0"/>
              <a:cs typeface="Times New Roman" pitchFamily="18" charset="0"/>
            </a:endParaRPr>
          </a:p>
          <a:p>
            <a:r>
              <a:rPr lang="en-US" altLang="zh-TW" sz="1400" dirty="0">
                <a:latin typeface="Times New Roman" pitchFamily="18" charset="0"/>
                <a:cs typeface="Times New Roman" pitchFamily="18" charset="0"/>
              </a:rPr>
              <a:t>\</a:t>
            </a:r>
            <a:r>
              <a:rPr lang="en-US" altLang="zh-TW" sz="1400" dirty="0" err="1">
                <a:latin typeface="Times New Roman" pitchFamily="18" charset="0"/>
                <a:cs typeface="Times New Roman" pitchFamily="18" charset="0"/>
              </a:rPr>
              <a:t>altaffiltext</a:t>
            </a:r>
            <a:r>
              <a:rPr lang="en-US" altLang="zh-TW" sz="1400" dirty="0">
                <a:latin typeface="Times New Roman" pitchFamily="18" charset="0"/>
                <a:cs typeface="Times New Roman" pitchFamily="18" charset="0"/>
              </a:rPr>
              <a:t>{1}{Institute of Astronomy, National Central University, </a:t>
            </a:r>
            <a:r>
              <a:rPr lang="en-US" altLang="zh-TW" sz="1400" dirty="0" err="1">
                <a:latin typeface="Times New Roman" pitchFamily="18" charset="0"/>
                <a:cs typeface="Times New Roman" pitchFamily="18" charset="0"/>
              </a:rPr>
              <a:t>Jhongli</a:t>
            </a:r>
            <a:r>
              <a:rPr lang="en-US" altLang="zh-TW" sz="1400" dirty="0">
                <a:latin typeface="Times New Roman" pitchFamily="18" charset="0"/>
                <a:cs typeface="Times New Roman" pitchFamily="18" charset="0"/>
              </a:rPr>
              <a:t> 32001, Taiwan}</a:t>
            </a:r>
          </a:p>
          <a:p>
            <a:r>
              <a:rPr lang="en-US" altLang="zh-TW" sz="1400" dirty="0">
                <a:latin typeface="Times New Roman" pitchFamily="18" charset="0"/>
                <a:cs typeface="Times New Roman" pitchFamily="18" charset="0"/>
              </a:rPr>
              <a:t>%</a:t>
            </a:r>
          </a:p>
          <a:p>
            <a:r>
              <a:rPr lang="en-US" altLang="zh-TW" sz="1400" dirty="0">
                <a:latin typeface="Times New Roman" pitchFamily="18" charset="0"/>
                <a:cs typeface="Times New Roman" pitchFamily="18" charset="0"/>
              </a:rPr>
              <a:t>\begin{abstract}</a:t>
            </a:r>
          </a:p>
          <a:p>
            <a:r>
              <a:rPr lang="en-US" altLang="zh-TW" sz="1400" dirty="0">
                <a:latin typeface="Times New Roman" pitchFamily="18" charset="0"/>
                <a:cs typeface="Times New Roman" pitchFamily="18" charset="0"/>
              </a:rPr>
              <a:t>%</a:t>
            </a:r>
          </a:p>
          <a:p>
            <a:r>
              <a:rPr lang="en-US" altLang="zh-TW" sz="1400" dirty="0">
                <a:latin typeface="Times New Roman" pitchFamily="18" charset="0"/>
                <a:cs typeface="Times New Roman" pitchFamily="18" charset="0"/>
              </a:rPr>
              <a:t> This is a sample                         Latex file, to see how professional typesetting is done.</a:t>
            </a:r>
          </a:p>
          <a:p>
            <a:r>
              <a:rPr lang="en-US" altLang="zh-TW" sz="1400" dirty="0">
                <a:latin typeface="Times New Roman" pitchFamily="18" charset="0"/>
                <a:cs typeface="Times New Roman" pitchFamily="18" charset="0"/>
              </a:rPr>
              <a:t> %</a:t>
            </a:r>
          </a:p>
          <a:p>
            <a:r>
              <a:rPr lang="en-US" altLang="zh-TW" sz="1400" dirty="0">
                <a:latin typeface="Times New Roman" pitchFamily="18" charset="0"/>
                <a:cs typeface="Times New Roman" pitchFamily="18" charset="0"/>
              </a:rPr>
              <a:t> \end{abstract}</a:t>
            </a:r>
          </a:p>
          <a:p>
            <a:endParaRPr lang="en-US" altLang="zh-TW" sz="1400" dirty="0">
              <a:latin typeface="Times New Roman" pitchFamily="18" charset="0"/>
              <a:cs typeface="Times New Roman" pitchFamily="18" charset="0"/>
            </a:endParaRPr>
          </a:p>
          <a:p>
            <a:r>
              <a:rPr lang="en-US" altLang="zh-TW" sz="1400" dirty="0">
                <a:latin typeface="Times New Roman" pitchFamily="18" charset="0"/>
                <a:cs typeface="Times New Roman" pitchFamily="18" charset="0"/>
              </a:rPr>
              <a:t> \section{Introduction}</a:t>
            </a:r>
          </a:p>
          <a:p>
            <a:endParaRPr lang="en-US" altLang="zh-TW" sz="1400" dirty="0">
              <a:latin typeface="Times New Roman" pitchFamily="18" charset="0"/>
              <a:cs typeface="Times New Roman" pitchFamily="18" charset="0"/>
            </a:endParaRPr>
          </a:p>
          <a:p>
            <a:r>
              <a:rPr lang="en-US" altLang="zh-TW" sz="1400" dirty="0">
                <a:latin typeface="Times New Roman" pitchFamily="18" charset="0"/>
                <a:cs typeface="Times New Roman" pitchFamily="18" charset="0"/>
              </a:rPr>
              <a:t> So this is how it works. </a:t>
            </a:r>
          </a:p>
          <a:p>
            <a:endParaRPr lang="en-US" altLang="zh-TW" sz="1400" dirty="0">
              <a:latin typeface="Times New Roman" pitchFamily="18" charset="0"/>
              <a:cs typeface="Times New Roman" pitchFamily="18" charset="0"/>
            </a:endParaRPr>
          </a:p>
          <a:p>
            <a:r>
              <a:rPr lang="en-US" altLang="zh-TW" sz="1400" dirty="0">
                <a:latin typeface="Times New Roman" pitchFamily="18" charset="0"/>
                <a:cs typeface="Times New Roman" pitchFamily="18" charset="0"/>
              </a:rPr>
              <a:t>  The original file includes some ``commands'', but the contents are in ASCII.  Latex is</a:t>
            </a:r>
          </a:p>
          <a:p>
            <a:r>
              <a:rPr lang="en-US" altLang="zh-TW" sz="1400" dirty="0">
                <a:latin typeface="Times New Roman" pitchFamily="18" charset="0"/>
                <a:cs typeface="Times New Roman" pitchFamily="18" charset="0"/>
              </a:rPr>
              <a:t>   particularly convenient to effectively produce Greek letters, $\alpha, \beta, \Omega$, and</a:t>
            </a:r>
          </a:p>
          <a:p>
            <a:r>
              <a:rPr lang="en-US" altLang="zh-TW" sz="1400" dirty="0">
                <a:latin typeface="Times New Roman" pitchFamily="18" charset="0"/>
                <a:cs typeface="Times New Roman" pitchFamily="18" charset="0"/>
              </a:rPr>
              <a:t>    math $\int_0^{100} \sin\omega d\omega$.</a:t>
            </a:r>
          </a:p>
          <a:p>
            <a:endParaRPr lang="en-US" altLang="zh-TW" sz="1400" dirty="0">
              <a:latin typeface="Times New Roman" pitchFamily="18" charset="0"/>
              <a:cs typeface="Times New Roman" pitchFamily="18" charset="0"/>
            </a:endParaRPr>
          </a:p>
          <a:p>
            <a:r>
              <a:rPr lang="en-US" altLang="zh-TW" sz="1400" dirty="0">
                <a:latin typeface="Times New Roman" pitchFamily="18" charset="0"/>
                <a:cs typeface="Times New Roman" pitchFamily="18" charset="0"/>
              </a:rPr>
              <a:t> \end{document}</a:t>
            </a:r>
          </a:p>
        </p:txBody>
      </p:sp>
      <p:sp>
        <p:nvSpPr>
          <p:cNvPr id="3" name="矩形 2"/>
          <p:cNvSpPr/>
          <p:nvPr/>
        </p:nvSpPr>
        <p:spPr>
          <a:xfrm>
            <a:off x="562467" y="97468"/>
            <a:ext cx="3002169" cy="523220"/>
          </a:xfrm>
          <a:prstGeom prst="rect">
            <a:avLst/>
          </a:prstGeom>
        </p:spPr>
        <p:txBody>
          <a:bodyPr wrap="none">
            <a:spAutoFit/>
          </a:bodyPr>
          <a:lstStyle/>
          <a:p>
            <a:pPr lvl="0"/>
            <a:r>
              <a:rPr lang="en-US" altLang="zh-TW" sz="2800" u="sng" dirty="0">
                <a:solidFill>
                  <a:srgbClr val="000000"/>
                </a:solidFill>
                <a:latin typeface="Times New Roman" pitchFamily="18" charset="0"/>
                <a:cs typeface="Times New Roman" pitchFamily="18" charset="0"/>
              </a:rPr>
              <a:t>A sample Latex file</a:t>
            </a:r>
          </a:p>
        </p:txBody>
      </p:sp>
    </p:spTree>
    <p:extLst>
      <p:ext uri="{BB962C8B-B14F-4D97-AF65-F5344CB8AC3E}">
        <p14:creationId xmlns:p14="http://schemas.microsoft.com/office/powerpoint/2010/main" val="35914967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p:cNvSpPr txBox="1">
            <a:spLocks noChangeArrowheads="1"/>
          </p:cNvSpPr>
          <p:nvPr/>
        </p:nvSpPr>
        <p:spPr>
          <a:xfrm>
            <a:off x="414452" y="243850"/>
            <a:ext cx="11443872" cy="64745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800"/>
              </a:spcAft>
            </a:pPr>
            <a:r>
              <a:rPr lang="en-US" altLang="zh-TW" sz="3600" b="1" dirty="0" smtClean="0">
                <a:latin typeface="Times New Roman" panose="02020603050405020304" pitchFamily="18" charset="0"/>
                <a:ea typeface="Cambria Math" panose="02040503050406030204" pitchFamily="18" charset="0"/>
                <a:cs typeface="Times New Roman" panose="02020603050405020304" pitchFamily="18" charset="0"/>
              </a:rPr>
              <a:t>To Read</a:t>
            </a:r>
            <a:r>
              <a:rPr lang="en-US" altLang="zh-TW" sz="3600" dirty="0" smtClean="0">
                <a:latin typeface="Times New Roman" panose="02020603050405020304" pitchFamily="18" charset="0"/>
                <a:ea typeface="Cambria Math" panose="02040503050406030204" pitchFamily="18" charset="0"/>
                <a:cs typeface="Times New Roman" panose="02020603050405020304" pitchFamily="18" charset="0"/>
              </a:rPr>
              <a:t> </a:t>
            </a:r>
            <a:br>
              <a:rPr lang="en-US" altLang="zh-TW" sz="3600" dirty="0" smtClean="0">
                <a:latin typeface="Times New Roman" panose="02020603050405020304" pitchFamily="18" charset="0"/>
                <a:ea typeface="Cambria Math" panose="02040503050406030204" pitchFamily="18" charset="0"/>
                <a:cs typeface="Times New Roman" panose="02020603050405020304" pitchFamily="18" charset="0"/>
              </a:rPr>
            </a:br>
            <a:r>
              <a:rPr lang="en-US" altLang="zh-TW" sz="3600" dirty="0" smtClean="0">
                <a:latin typeface="Times New Roman" panose="02020603050405020304" pitchFamily="18" charset="0"/>
                <a:ea typeface="Cambria Math" panose="02040503050406030204" pitchFamily="18" charset="0"/>
                <a:cs typeface="Times New Roman" panose="02020603050405020304" pitchFamily="18" charset="0"/>
              </a:rPr>
              <a:t>   journal papers, news, …, anything</a:t>
            </a:r>
          </a:p>
          <a:p>
            <a:pPr>
              <a:lnSpc>
                <a:spcPct val="100000"/>
              </a:lnSpc>
              <a:spcBef>
                <a:spcPts val="0"/>
              </a:spcBef>
              <a:spcAft>
                <a:spcPts val="1800"/>
              </a:spcAft>
            </a:pPr>
            <a:r>
              <a:rPr lang="en-US" altLang="zh-TW" sz="3600" b="1" dirty="0" smtClean="0">
                <a:latin typeface="Times New Roman" panose="02020603050405020304" pitchFamily="18" charset="0"/>
                <a:ea typeface="Cambria Math" panose="02040503050406030204" pitchFamily="18" charset="0"/>
                <a:cs typeface="Times New Roman" panose="02020603050405020304" pitchFamily="18" charset="0"/>
              </a:rPr>
              <a:t>To Present</a:t>
            </a:r>
            <a:r>
              <a:rPr lang="en-US" altLang="zh-TW" sz="3600" dirty="0" smtClean="0">
                <a:latin typeface="Times New Roman" panose="02020603050405020304" pitchFamily="18" charset="0"/>
                <a:ea typeface="Cambria Math" panose="02040503050406030204" pitchFamily="18" charset="0"/>
                <a:cs typeface="Times New Roman" panose="02020603050405020304" pitchFamily="18" charset="0"/>
              </a:rPr>
              <a:t/>
            </a:r>
            <a:br>
              <a:rPr lang="en-US" altLang="zh-TW" sz="3600" dirty="0" smtClean="0">
                <a:latin typeface="Times New Roman" panose="02020603050405020304" pitchFamily="18" charset="0"/>
                <a:ea typeface="Cambria Math" panose="02040503050406030204" pitchFamily="18" charset="0"/>
                <a:cs typeface="Times New Roman" panose="02020603050405020304" pitchFamily="18" charset="0"/>
              </a:rPr>
            </a:br>
            <a:r>
              <a:rPr lang="en-US" altLang="zh-TW" sz="3600" dirty="0" smtClean="0">
                <a:latin typeface="Times New Roman" panose="02020603050405020304" pitchFamily="18" charset="0"/>
                <a:ea typeface="Cambria Math" panose="02040503050406030204" pitchFamily="18" charset="0"/>
                <a:cs typeface="Times New Roman" panose="02020603050405020304" pitchFamily="18" charset="0"/>
              </a:rPr>
              <a:t>   how to show (what you want to show) by a talk?  </a:t>
            </a:r>
            <a:br>
              <a:rPr lang="en-US" altLang="zh-TW" sz="3600" dirty="0" smtClean="0">
                <a:latin typeface="Times New Roman" panose="02020603050405020304" pitchFamily="18" charset="0"/>
                <a:ea typeface="Cambria Math" panose="02040503050406030204" pitchFamily="18" charset="0"/>
                <a:cs typeface="Times New Roman" panose="02020603050405020304" pitchFamily="18" charset="0"/>
              </a:rPr>
            </a:br>
            <a:r>
              <a:rPr lang="en-US" altLang="zh-TW" sz="3600" dirty="0" smtClean="0">
                <a:latin typeface="Times New Roman" panose="02020603050405020304" pitchFamily="18" charset="0"/>
                <a:ea typeface="Cambria Math" panose="02040503050406030204" pitchFamily="18" charset="0"/>
                <a:cs typeface="Times New Roman" panose="02020603050405020304" pitchFamily="18" charset="0"/>
              </a:rPr>
              <a:t>       By a poster?  Over dinner?  During an elevator ride?</a:t>
            </a:r>
          </a:p>
          <a:p>
            <a:pPr>
              <a:lnSpc>
                <a:spcPct val="100000"/>
              </a:lnSpc>
              <a:spcBef>
                <a:spcPts val="0"/>
              </a:spcBef>
              <a:spcAft>
                <a:spcPts val="1800"/>
              </a:spcAft>
            </a:pPr>
            <a:r>
              <a:rPr lang="en-US" altLang="zh-TW" sz="3600" b="1" dirty="0" smtClean="0">
                <a:latin typeface="Times New Roman" panose="02020603050405020304" pitchFamily="18" charset="0"/>
                <a:ea typeface="Cambria Math" panose="02040503050406030204" pitchFamily="18" charset="0"/>
                <a:cs typeface="Times New Roman" panose="02020603050405020304" pitchFamily="18" charset="0"/>
              </a:rPr>
              <a:t>To Listen </a:t>
            </a:r>
            <a:br>
              <a:rPr lang="en-US" altLang="zh-TW" sz="3600" b="1" dirty="0" smtClean="0">
                <a:latin typeface="Times New Roman" panose="02020603050405020304" pitchFamily="18" charset="0"/>
                <a:ea typeface="Cambria Math" panose="02040503050406030204" pitchFamily="18" charset="0"/>
                <a:cs typeface="Times New Roman" panose="02020603050405020304" pitchFamily="18" charset="0"/>
              </a:rPr>
            </a:br>
            <a:r>
              <a:rPr lang="en-US" altLang="zh-TW" sz="3600" b="1" dirty="0" smtClean="0">
                <a:latin typeface="Times New Roman" panose="02020603050405020304" pitchFamily="18" charset="0"/>
                <a:ea typeface="Cambria Math" panose="02040503050406030204" pitchFamily="18" charset="0"/>
                <a:cs typeface="Times New Roman" panose="02020603050405020304" pitchFamily="18" charset="0"/>
              </a:rPr>
              <a:t>   </a:t>
            </a:r>
            <a:r>
              <a:rPr lang="en-US" altLang="zh-TW" sz="3600" dirty="0" smtClean="0">
                <a:latin typeface="Times New Roman" panose="02020603050405020304" pitchFamily="18" charset="0"/>
                <a:ea typeface="Cambria Math" panose="02040503050406030204" pitchFamily="18" charset="0"/>
                <a:cs typeface="Times New Roman" panose="02020603050405020304" pitchFamily="18" charset="0"/>
              </a:rPr>
              <a:t>how to be an audience</a:t>
            </a:r>
          </a:p>
          <a:p>
            <a:pPr>
              <a:lnSpc>
                <a:spcPct val="100000"/>
              </a:lnSpc>
              <a:spcBef>
                <a:spcPts val="0"/>
              </a:spcBef>
              <a:spcAft>
                <a:spcPts val="1800"/>
              </a:spcAft>
            </a:pPr>
            <a:r>
              <a:rPr lang="en-US" altLang="zh-TW" sz="3600" b="1" dirty="0" smtClean="0">
                <a:latin typeface="Times New Roman" panose="02020603050405020304" pitchFamily="18" charset="0"/>
                <a:ea typeface="Cambria Math" panose="02040503050406030204" pitchFamily="18" charset="0"/>
                <a:cs typeface="Times New Roman" panose="02020603050405020304" pitchFamily="18" charset="0"/>
              </a:rPr>
              <a:t>To Write</a:t>
            </a:r>
            <a:br>
              <a:rPr lang="en-US" altLang="zh-TW" sz="3600" b="1" dirty="0" smtClean="0">
                <a:latin typeface="Times New Roman" panose="02020603050405020304" pitchFamily="18" charset="0"/>
                <a:ea typeface="Cambria Math" panose="02040503050406030204" pitchFamily="18" charset="0"/>
                <a:cs typeface="Times New Roman" panose="02020603050405020304" pitchFamily="18" charset="0"/>
              </a:rPr>
            </a:br>
            <a:r>
              <a:rPr lang="en-US" altLang="zh-TW" sz="3600" b="1" dirty="0" smtClean="0">
                <a:latin typeface="Times New Roman" panose="02020603050405020304" pitchFamily="18" charset="0"/>
                <a:ea typeface="Cambria Math" panose="02040503050406030204" pitchFamily="18" charset="0"/>
                <a:cs typeface="Times New Roman" panose="02020603050405020304" pitchFamily="18" charset="0"/>
              </a:rPr>
              <a:t> </a:t>
            </a:r>
            <a:r>
              <a:rPr lang="en-US" altLang="zh-TW" sz="3600" dirty="0" smtClean="0">
                <a:latin typeface="Times New Roman" panose="02020603050405020304" pitchFamily="18" charset="0"/>
                <a:ea typeface="Cambria Math" panose="02040503050406030204" pitchFamily="18" charset="0"/>
                <a:cs typeface="Times New Roman" panose="02020603050405020304" pitchFamily="18" charset="0"/>
              </a:rPr>
              <a:t>  term papers, conference proceedings,   </a:t>
            </a:r>
            <a:br>
              <a:rPr lang="en-US" altLang="zh-TW" sz="3600" dirty="0" smtClean="0">
                <a:latin typeface="Times New Roman" panose="02020603050405020304" pitchFamily="18" charset="0"/>
                <a:ea typeface="Cambria Math" panose="02040503050406030204" pitchFamily="18" charset="0"/>
                <a:cs typeface="Times New Roman" panose="02020603050405020304" pitchFamily="18" charset="0"/>
              </a:rPr>
            </a:br>
            <a:r>
              <a:rPr lang="en-US" altLang="zh-TW" sz="3600" dirty="0" smtClean="0">
                <a:latin typeface="Times New Roman" panose="02020603050405020304" pitchFamily="18" charset="0"/>
                <a:ea typeface="Cambria Math" panose="02040503050406030204" pitchFamily="18" charset="0"/>
                <a:cs typeface="Times New Roman" panose="02020603050405020304" pitchFamily="18" charset="0"/>
              </a:rPr>
              <a:t>     journal papers</a:t>
            </a:r>
            <a:endParaRPr lang="en-US" altLang="zh-TW" sz="3600" b="1" dirty="0" smtClean="0">
              <a:latin typeface="Times New Roman" panose="02020603050405020304" pitchFamily="18" charset="0"/>
              <a:ea typeface="Cambria Math"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428269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1881159" y="714356"/>
            <a:ext cx="8375235" cy="4968552"/>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1809720" y="5929330"/>
            <a:ext cx="8028384" cy="658412"/>
          </a:xfrm>
          <a:prstGeom prst="rect">
            <a:avLst/>
          </a:prstGeom>
          <a:noFill/>
          <a:ln w="9525">
            <a:noFill/>
            <a:miter lim="800000"/>
            <a:headEnd/>
            <a:tailEnd/>
          </a:ln>
        </p:spPr>
      </p:pic>
      <p:sp>
        <p:nvSpPr>
          <p:cNvPr id="4" name="矩形 3"/>
          <p:cNvSpPr/>
          <p:nvPr/>
        </p:nvSpPr>
        <p:spPr>
          <a:xfrm>
            <a:off x="508723" y="267879"/>
            <a:ext cx="3666966" cy="523220"/>
          </a:xfrm>
          <a:prstGeom prst="rect">
            <a:avLst/>
          </a:prstGeom>
        </p:spPr>
        <p:txBody>
          <a:bodyPr wrap="none">
            <a:spAutoFit/>
          </a:bodyPr>
          <a:lstStyle/>
          <a:p>
            <a:pPr lvl="0"/>
            <a:r>
              <a:rPr lang="en-US" altLang="zh-TW" sz="2800" u="sng" dirty="0">
                <a:solidFill>
                  <a:srgbClr val="000000"/>
                </a:solidFill>
                <a:latin typeface="Times New Roman" pitchFamily="18" charset="0"/>
                <a:cs typeface="Times New Roman" pitchFamily="18" charset="0"/>
              </a:rPr>
              <a:t>Output of the </a:t>
            </a:r>
            <a:r>
              <a:rPr lang="en-US" altLang="zh-TW" sz="2800" u="sng" dirty="0" err="1" smtClean="0">
                <a:solidFill>
                  <a:srgbClr val="000000"/>
                </a:solidFill>
                <a:latin typeface="Times New Roman" pitchFamily="18" charset="0"/>
                <a:cs typeface="Times New Roman" pitchFamily="18" charset="0"/>
              </a:rPr>
              <a:t>LaTex</a:t>
            </a:r>
            <a:r>
              <a:rPr lang="en-US" altLang="zh-TW" sz="2800" u="sng" dirty="0" smtClean="0">
                <a:solidFill>
                  <a:srgbClr val="000000"/>
                </a:solidFill>
                <a:latin typeface="Times New Roman" pitchFamily="18" charset="0"/>
                <a:cs typeface="Times New Roman" pitchFamily="18" charset="0"/>
              </a:rPr>
              <a:t> </a:t>
            </a:r>
            <a:r>
              <a:rPr lang="en-US" altLang="zh-TW" sz="2800" u="sng" dirty="0">
                <a:solidFill>
                  <a:srgbClr val="000000"/>
                </a:solidFill>
                <a:latin typeface="Times New Roman" pitchFamily="18" charset="0"/>
                <a:cs typeface="Times New Roman" pitchFamily="18" charset="0"/>
              </a:rPr>
              <a:t>file</a:t>
            </a:r>
          </a:p>
        </p:txBody>
      </p:sp>
    </p:spTree>
    <p:extLst>
      <p:ext uri="{BB962C8B-B14F-4D97-AF65-F5344CB8AC3E}">
        <p14:creationId xmlns:p14="http://schemas.microsoft.com/office/powerpoint/2010/main" val="35265351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p:cNvSpPr>
            <a:spLocks noChangeArrowheads="1"/>
          </p:cNvSpPr>
          <p:nvPr/>
        </p:nvSpPr>
        <p:spPr bwMode="auto">
          <a:xfrm>
            <a:off x="1097280" y="260351"/>
            <a:ext cx="9102408" cy="6264275"/>
          </a:xfrm>
          <a:prstGeom prst="rect">
            <a:avLst/>
          </a:prstGeom>
          <a:noFill/>
          <a:ln w="9525">
            <a:noFill/>
            <a:miter lim="800000"/>
            <a:headEnd/>
            <a:tailEnd/>
          </a:ln>
          <a:effectLst/>
        </p:spPr>
        <p:txBody>
          <a:bodyPr/>
          <a:lstStyle/>
          <a:p>
            <a:pPr marL="342900" indent="-342900">
              <a:spcBef>
                <a:spcPct val="20000"/>
              </a:spcBef>
            </a:pPr>
            <a:r>
              <a:rPr lang="en-US" altLang="zh-TW" sz="3200" b="1" dirty="0">
                <a:latin typeface="Cambria Math" panose="02040503050406030204" pitchFamily="18" charset="0"/>
                <a:ea typeface="Cambria Math" panose="02040503050406030204" pitchFamily="18" charset="0"/>
              </a:rPr>
              <a:t>Reference Styles</a:t>
            </a:r>
          </a:p>
          <a:p>
            <a:pPr marL="342900" indent="-342900">
              <a:spcBef>
                <a:spcPct val="20000"/>
              </a:spcBef>
            </a:pPr>
            <a:r>
              <a:rPr lang="en-US" altLang="zh-TW" sz="2400" i="1" dirty="0"/>
              <a:t>Nature</a:t>
            </a:r>
          </a:p>
          <a:p>
            <a:pPr marL="342900" indent="-342900">
              <a:spcBef>
                <a:spcPct val="20000"/>
              </a:spcBef>
            </a:pPr>
            <a:endParaRPr lang="en-US" altLang="zh-TW" sz="2400" i="1" dirty="0"/>
          </a:p>
          <a:p>
            <a:pPr marL="342900" indent="-342900">
              <a:spcBef>
                <a:spcPct val="20000"/>
              </a:spcBef>
            </a:pPr>
            <a:endParaRPr lang="en-US" altLang="zh-TW" sz="2400" i="1" dirty="0"/>
          </a:p>
          <a:p>
            <a:pPr marL="342900" indent="-342900">
              <a:spcBef>
                <a:spcPct val="20000"/>
              </a:spcBef>
            </a:pPr>
            <a:endParaRPr lang="en-US" altLang="zh-TW" sz="2400" i="1" dirty="0"/>
          </a:p>
          <a:p>
            <a:pPr marL="342900" indent="-342900">
              <a:spcBef>
                <a:spcPct val="20000"/>
              </a:spcBef>
            </a:pPr>
            <a:r>
              <a:rPr lang="en-US" altLang="zh-TW" sz="2400" i="1" dirty="0"/>
              <a:t>Astrophysical Journal</a:t>
            </a:r>
          </a:p>
          <a:p>
            <a:pPr marL="342900" indent="-342900">
              <a:spcBef>
                <a:spcPct val="20000"/>
              </a:spcBef>
            </a:pPr>
            <a:endParaRPr lang="en-US" altLang="zh-TW" sz="2400" i="1" dirty="0"/>
          </a:p>
          <a:p>
            <a:pPr marL="342900" indent="-342900">
              <a:spcBef>
                <a:spcPct val="20000"/>
              </a:spcBef>
            </a:pPr>
            <a:endParaRPr lang="en-US" altLang="zh-TW" sz="2400" i="1" dirty="0"/>
          </a:p>
          <a:p>
            <a:pPr marL="342900" indent="-342900">
              <a:spcBef>
                <a:spcPct val="20000"/>
              </a:spcBef>
            </a:pPr>
            <a:endParaRPr lang="en-US" altLang="zh-TW" sz="2400" i="1" dirty="0"/>
          </a:p>
          <a:p>
            <a:pPr marL="342900" indent="-342900">
              <a:spcBef>
                <a:spcPct val="20000"/>
              </a:spcBef>
            </a:pPr>
            <a:r>
              <a:rPr lang="en-US" altLang="zh-TW" sz="2400" i="1" dirty="0"/>
              <a:t>Annual Review of Astronomy and Astrophysics</a:t>
            </a:r>
          </a:p>
        </p:txBody>
      </p:sp>
      <p:pic>
        <p:nvPicPr>
          <p:cNvPr id="3077" name="Picture 5"/>
          <p:cNvPicPr>
            <a:picLocks noChangeAspect="1" noChangeArrowheads="1"/>
          </p:cNvPicPr>
          <p:nvPr/>
        </p:nvPicPr>
        <p:blipFill>
          <a:blip r:embed="rId2" cstate="print"/>
          <a:srcRect/>
          <a:stretch>
            <a:fillRect/>
          </a:stretch>
        </p:blipFill>
        <p:spPr bwMode="auto">
          <a:xfrm>
            <a:off x="1846263" y="1386369"/>
            <a:ext cx="8353425" cy="1025525"/>
          </a:xfrm>
          <a:prstGeom prst="rect">
            <a:avLst/>
          </a:prstGeom>
          <a:noFill/>
          <a:ln w="9525">
            <a:noFill/>
            <a:miter lim="800000"/>
            <a:headEnd/>
            <a:tailEnd/>
          </a:ln>
          <a:effectLst/>
        </p:spPr>
      </p:pic>
      <p:pic>
        <p:nvPicPr>
          <p:cNvPr id="3078" name="Picture 6"/>
          <p:cNvPicPr>
            <a:picLocks noChangeAspect="1" noChangeArrowheads="1"/>
          </p:cNvPicPr>
          <p:nvPr/>
        </p:nvPicPr>
        <p:blipFill>
          <a:blip r:embed="rId3" cstate="print"/>
          <a:srcRect/>
          <a:stretch>
            <a:fillRect/>
          </a:stretch>
        </p:blipFill>
        <p:spPr bwMode="auto">
          <a:xfrm>
            <a:off x="1846263" y="3080961"/>
            <a:ext cx="7453313" cy="982662"/>
          </a:xfrm>
          <a:prstGeom prst="rect">
            <a:avLst/>
          </a:prstGeom>
          <a:noFill/>
          <a:ln w="9525">
            <a:noFill/>
            <a:miter lim="800000"/>
            <a:headEnd/>
            <a:tailEnd/>
          </a:ln>
          <a:effectLst/>
        </p:spPr>
      </p:pic>
      <p:pic>
        <p:nvPicPr>
          <p:cNvPr id="3079" name="Picture 7"/>
          <p:cNvPicPr>
            <a:picLocks noChangeAspect="1" noChangeArrowheads="1"/>
          </p:cNvPicPr>
          <p:nvPr/>
        </p:nvPicPr>
        <p:blipFill>
          <a:blip r:embed="rId4" cstate="print"/>
          <a:srcRect/>
          <a:stretch>
            <a:fillRect/>
          </a:stretch>
        </p:blipFill>
        <p:spPr bwMode="auto">
          <a:xfrm>
            <a:off x="1846263" y="4914316"/>
            <a:ext cx="7056437" cy="1058862"/>
          </a:xfrm>
          <a:prstGeom prst="rect">
            <a:avLst/>
          </a:prstGeom>
          <a:noFill/>
          <a:ln w="9525">
            <a:noFill/>
            <a:miter lim="800000"/>
            <a:headEnd/>
            <a:tailEnd/>
          </a:ln>
          <a:effectLst/>
        </p:spPr>
      </p:pic>
      <p:sp>
        <p:nvSpPr>
          <p:cNvPr id="6" name="文字方塊 5"/>
          <p:cNvSpPr txBox="1"/>
          <p:nvPr/>
        </p:nvSpPr>
        <p:spPr>
          <a:xfrm>
            <a:off x="4160356" y="277675"/>
            <a:ext cx="7728559" cy="523220"/>
          </a:xfrm>
          <a:prstGeom prst="rect">
            <a:avLst/>
          </a:prstGeom>
          <a:noFill/>
        </p:spPr>
        <p:txBody>
          <a:bodyPr wrap="square" rtlCol="0">
            <a:spAutoFit/>
          </a:bodyPr>
          <a:lstStyle/>
          <a:p>
            <a:r>
              <a:rPr lang="en-US" altLang="zh-TW" sz="2800" dirty="0" smtClean="0">
                <a:solidFill>
                  <a:srgbClr val="3333CC"/>
                </a:solidFill>
                <a:latin typeface="Cambria Math" panose="02040503050406030204" pitchFamily="18" charset="0"/>
                <a:ea typeface="Cambria Math" panose="02040503050406030204" pitchFamily="18" charset="0"/>
              </a:rPr>
              <a:t>Last (family) name, (middle), first name (initials)</a:t>
            </a:r>
            <a:endParaRPr lang="zh-TW" altLang="en-US" sz="2800" dirty="0">
              <a:solidFill>
                <a:srgbClr val="3333CC"/>
              </a:solidFill>
              <a:latin typeface="Cambria Math" panose="02040503050406030204" pitchFamily="18" charset="0"/>
            </a:endParaRPr>
          </a:p>
        </p:txBody>
      </p:sp>
    </p:spTree>
    <p:extLst>
      <p:ext uri="{BB962C8B-B14F-4D97-AF65-F5344CB8AC3E}">
        <p14:creationId xmlns:p14="http://schemas.microsoft.com/office/powerpoint/2010/main" val="10326856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703513" y="1119334"/>
            <a:ext cx="8707755" cy="5550027"/>
          </a:xfrm>
          <a:prstGeom prst="rect">
            <a:avLst/>
          </a:prstGeom>
          <a:noFill/>
          <a:ln w="9525">
            <a:noFill/>
            <a:miter lim="800000"/>
            <a:headEnd/>
            <a:tailEnd/>
          </a:ln>
        </p:spPr>
      </p:pic>
      <p:sp>
        <p:nvSpPr>
          <p:cNvPr id="3" name="文字方塊 2"/>
          <p:cNvSpPr txBox="1"/>
          <p:nvPr/>
        </p:nvSpPr>
        <p:spPr>
          <a:xfrm>
            <a:off x="731361" y="189633"/>
            <a:ext cx="6624736" cy="584775"/>
          </a:xfrm>
          <a:prstGeom prst="rect">
            <a:avLst/>
          </a:prstGeom>
          <a:noFill/>
        </p:spPr>
        <p:txBody>
          <a:bodyPr wrap="square" rtlCol="0">
            <a:spAutoFit/>
          </a:bodyPr>
          <a:lstStyle/>
          <a:p>
            <a:r>
              <a:rPr lang="en-US" altLang="zh-TW" sz="3200" b="1" dirty="0">
                <a:latin typeface="Times New Roman" pitchFamily="18" charset="0"/>
                <a:cs typeface="Times New Roman" pitchFamily="18" charset="0"/>
              </a:rPr>
              <a:t>A sample </a:t>
            </a:r>
            <a:r>
              <a:rPr lang="en-US" altLang="zh-TW" sz="3200" b="1" dirty="0" err="1">
                <a:latin typeface="Times New Roman" pitchFamily="18" charset="0"/>
                <a:cs typeface="Times New Roman" pitchFamily="18" charset="0"/>
              </a:rPr>
              <a:t>ApJ</a:t>
            </a:r>
            <a:r>
              <a:rPr lang="en-US" altLang="zh-TW" sz="3200" b="1" dirty="0">
                <a:latin typeface="Times New Roman" pitchFamily="18" charset="0"/>
                <a:cs typeface="Times New Roman" pitchFamily="18" charset="0"/>
              </a:rPr>
              <a:t> paper heading …</a:t>
            </a:r>
            <a:endParaRPr lang="zh-TW" altLang="en-US" sz="3200" b="1" dirty="0">
              <a:latin typeface="Times New Roman" pitchFamily="18" charset="0"/>
              <a:cs typeface="Times New Roman" pitchFamily="18" charset="0"/>
            </a:endParaRPr>
          </a:p>
        </p:txBody>
      </p:sp>
      <p:sp>
        <p:nvSpPr>
          <p:cNvPr id="2" name="文字方塊 1"/>
          <p:cNvSpPr txBox="1"/>
          <p:nvPr/>
        </p:nvSpPr>
        <p:spPr>
          <a:xfrm>
            <a:off x="7476088" y="657669"/>
            <a:ext cx="3517032" cy="461665"/>
          </a:xfrm>
          <a:prstGeom prst="rect">
            <a:avLst/>
          </a:prstGeom>
          <a:noFill/>
        </p:spPr>
        <p:txBody>
          <a:bodyPr wrap="square" rtlCol="0">
            <a:spAutoFit/>
          </a:bodyPr>
          <a:lstStyle/>
          <a:p>
            <a:pPr algn="ctr"/>
            <a:r>
              <a:rPr lang="en-US" altLang="zh-TW" sz="2400" dirty="0">
                <a:solidFill>
                  <a:srgbClr val="FF0000"/>
                </a:solidFill>
                <a:latin typeface="Times New Roman" panose="02020603050405020304" pitchFamily="18" charset="0"/>
                <a:cs typeface="Times New Roman" panose="02020603050405020304" pitchFamily="18" charset="0"/>
              </a:rPr>
              <a:t>Digital Object Identifier</a:t>
            </a:r>
            <a:endParaRPr lang="zh-TW" alt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291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2927648" y="44624"/>
            <a:ext cx="6048672" cy="6753974"/>
          </a:xfrm>
          <a:prstGeom prst="rect">
            <a:avLst/>
          </a:prstGeom>
          <a:noFill/>
          <a:ln w="9525">
            <a:noFill/>
            <a:miter lim="800000"/>
            <a:headEnd/>
            <a:tailEnd/>
          </a:ln>
        </p:spPr>
      </p:pic>
    </p:spTree>
    <p:extLst>
      <p:ext uri="{BB962C8B-B14F-4D97-AF65-F5344CB8AC3E}">
        <p14:creationId xmlns:p14="http://schemas.microsoft.com/office/powerpoint/2010/main" val="20594255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703512" y="44625"/>
            <a:ext cx="8493570" cy="2636911"/>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2423592" y="2852937"/>
            <a:ext cx="7056784" cy="3871501"/>
          </a:xfrm>
          <a:prstGeom prst="rect">
            <a:avLst/>
          </a:prstGeom>
          <a:noFill/>
          <a:ln w="9525">
            <a:noFill/>
            <a:miter lim="800000"/>
            <a:headEnd/>
            <a:tailEnd/>
          </a:ln>
        </p:spPr>
      </p:pic>
      <p:sp>
        <p:nvSpPr>
          <p:cNvPr id="4" name="文字方塊 3"/>
          <p:cNvSpPr txBox="1"/>
          <p:nvPr/>
        </p:nvSpPr>
        <p:spPr>
          <a:xfrm>
            <a:off x="6888088" y="3573016"/>
            <a:ext cx="3528392" cy="1077218"/>
          </a:xfrm>
          <a:prstGeom prst="rect">
            <a:avLst/>
          </a:prstGeom>
          <a:noFill/>
        </p:spPr>
        <p:txBody>
          <a:bodyPr wrap="square" rtlCol="0">
            <a:spAutoFit/>
          </a:bodyPr>
          <a:lstStyle/>
          <a:p>
            <a:r>
              <a:rPr lang="en-US" altLang="zh-TW" sz="3200" b="1" dirty="0">
                <a:latin typeface="Times New Roman" pitchFamily="18" charset="0"/>
                <a:cs typeface="Times New Roman" pitchFamily="18" charset="0"/>
              </a:rPr>
              <a:t>A sample online HTML version</a:t>
            </a:r>
            <a:endParaRPr lang="zh-TW" alt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16227979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105025" y="800100"/>
            <a:ext cx="7981950" cy="5257800"/>
          </a:xfrm>
          <a:prstGeom prst="rect">
            <a:avLst/>
          </a:prstGeom>
          <a:noFill/>
          <a:ln w="9525">
            <a:noFill/>
            <a:miter lim="800000"/>
            <a:headEnd/>
            <a:tailEnd/>
          </a:ln>
        </p:spPr>
      </p:pic>
      <p:sp>
        <p:nvSpPr>
          <p:cNvPr id="3" name="文字方塊 2"/>
          <p:cNvSpPr txBox="1"/>
          <p:nvPr/>
        </p:nvSpPr>
        <p:spPr>
          <a:xfrm>
            <a:off x="3575720" y="6165304"/>
            <a:ext cx="4968552" cy="369332"/>
          </a:xfrm>
          <a:prstGeom prst="rect">
            <a:avLst/>
          </a:prstGeom>
          <a:noFill/>
        </p:spPr>
        <p:txBody>
          <a:bodyPr wrap="square" rtlCol="0">
            <a:spAutoFit/>
          </a:bodyPr>
          <a:lstStyle/>
          <a:p>
            <a:pPr algn="ctr"/>
            <a:r>
              <a:rPr lang="en-US" altLang="zh-TW" dirty="0">
                <a:solidFill>
                  <a:srgbClr val="7030A0"/>
                </a:solidFill>
              </a:rPr>
              <a:t>100% cut and paste</a:t>
            </a:r>
            <a:endParaRPr lang="zh-TW" altLang="en-US" dirty="0">
              <a:solidFill>
                <a:srgbClr val="7030A0"/>
              </a:solidFill>
            </a:endParaRPr>
          </a:p>
        </p:txBody>
      </p:sp>
      <p:pic>
        <p:nvPicPr>
          <p:cNvPr id="2051" name="Picture 3"/>
          <p:cNvPicPr>
            <a:picLocks noChangeAspect="1" noChangeArrowheads="1"/>
          </p:cNvPicPr>
          <p:nvPr/>
        </p:nvPicPr>
        <p:blipFill>
          <a:blip r:embed="rId2" cstate="print"/>
          <a:srcRect/>
          <a:stretch>
            <a:fillRect/>
          </a:stretch>
        </p:blipFill>
        <p:spPr bwMode="auto">
          <a:xfrm>
            <a:off x="2105025" y="800100"/>
            <a:ext cx="7981950" cy="5257800"/>
          </a:xfrm>
          <a:prstGeom prst="rect">
            <a:avLst/>
          </a:prstGeom>
          <a:noFill/>
          <a:ln w="9525">
            <a:noFill/>
            <a:miter lim="800000"/>
            <a:headEnd/>
            <a:tailEnd/>
          </a:ln>
        </p:spPr>
      </p:pic>
      <p:sp>
        <p:nvSpPr>
          <p:cNvPr id="5" name="文字方塊 4"/>
          <p:cNvSpPr txBox="1"/>
          <p:nvPr/>
        </p:nvSpPr>
        <p:spPr>
          <a:xfrm>
            <a:off x="596072" y="215325"/>
            <a:ext cx="6624736" cy="584775"/>
          </a:xfrm>
          <a:prstGeom prst="rect">
            <a:avLst/>
          </a:prstGeom>
          <a:noFill/>
        </p:spPr>
        <p:txBody>
          <a:bodyPr wrap="square" rtlCol="0">
            <a:spAutoFit/>
          </a:bodyPr>
          <a:lstStyle/>
          <a:p>
            <a:r>
              <a:rPr lang="en-US" altLang="zh-TW" sz="3200" b="1" dirty="0">
                <a:latin typeface="Times New Roman" pitchFamily="18" charset="0"/>
                <a:cs typeface="Times New Roman" pitchFamily="18" charset="0"/>
              </a:rPr>
              <a:t>A sample A&amp;A paper heading …</a:t>
            </a:r>
            <a:endParaRPr lang="zh-TW" alt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24428847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775520" y="504056"/>
            <a:ext cx="8594430" cy="5661248"/>
          </a:xfrm>
          <a:prstGeom prst="rect">
            <a:avLst/>
          </a:prstGeom>
          <a:noFill/>
          <a:ln w="9525">
            <a:noFill/>
            <a:miter lim="800000"/>
            <a:headEnd/>
            <a:tailEnd/>
          </a:ln>
        </p:spPr>
      </p:pic>
      <p:sp>
        <p:nvSpPr>
          <p:cNvPr id="4" name="文字方塊 3"/>
          <p:cNvSpPr txBox="1"/>
          <p:nvPr/>
        </p:nvSpPr>
        <p:spPr>
          <a:xfrm>
            <a:off x="3575720" y="6165304"/>
            <a:ext cx="4968552" cy="369332"/>
          </a:xfrm>
          <a:prstGeom prst="rect">
            <a:avLst/>
          </a:prstGeom>
          <a:noFill/>
        </p:spPr>
        <p:txBody>
          <a:bodyPr wrap="square" rtlCol="0">
            <a:spAutoFit/>
          </a:bodyPr>
          <a:lstStyle/>
          <a:p>
            <a:pPr algn="ctr"/>
            <a:r>
              <a:rPr lang="en-US" altLang="zh-TW" dirty="0">
                <a:solidFill>
                  <a:srgbClr val="7030A0"/>
                </a:solidFill>
              </a:rPr>
              <a:t>400% cut, paste, and shrink</a:t>
            </a:r>
            <a:endParaRPr lang="zh-TW" altLang="en-US" dirty="0">
              <a:solidFill>
                <a:srgbClr val="7030A0"/>
              </a:solidFill>
            </a:endParaRPr>
          </a:p>
        </p:txBody>
      </p:sp>
      <p:sp>
        <p:nvSpPr>
          <p:cNvPr id="5" name="文字方塊 4"/>
          <p:cNvSpPr txBox="1"/>
          <p:nvPr/>
        </p:nvSpPr>
        <p:spPr>
          <a:xfrm>
            <a:off x="433512" y="211668"/>
            <a:ext cx="7272808" cy="584775"/>
          </a:xfrm>
          <a:prstGeom prst="rect">
            <a:avLst/>
          </a:prstGeom>
          <a:noFill/>
        </p:spPr>
        <p:txBody>
          <a:bodyPr wrap="square" rtlCol="0">
            <a:spAutoFit/>
          </a:bodyPr>
          <a:lstStyle/>
          <a:p>
            <a:r>
              <a:rPr lang="en-US" altLang="zh-TW" sz="3200" b="1" dirty="0" smtClean="0">
                <a:latin typeface="Times New Roman" pitchFamily="18" charset="0"/>
                <a:cs typeface="Times New Roman" pitchFamily="18" charset="0"/>
              </a:rPr>
              <a:t>Ditto …</a:t>
            </a:r>
            <a:endParaRPr lang="zh-TW" altLang="en-US" sz="3200" b="1" dirty="0">
              <a:latin typeface="Times New Roman" pitchFamily="18" charset="0"/>
              <a:cs typeface="Times New Roman" pitchFamily="18" charset="0"/>
            </a:endParaRPr>
          </a:p>
        </p:txBody>
      </p:sp>
      <p:cxnSp>
        <p:nvCxnSpPr>
          <p:cNvPr id="6" name="直線接點 5"/>
          <p:cNvCxnSpPr/>
          <p:nvPr/>
        </p:nvCxnSpPr>
        <p:spPr>
          <a:xfrm>
            <a:off x="1631504" y="4005064"/>
            <a:ext cx="0" cy="792088"/>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 name="直線單箭頭接點 6"/>
          <p:cNvCxnSpPr/>
          <p:nvPr/>
        </p:nvCxnSpPr>
        <p:spPr>
          <a:xfrm>
            <a:off x="1631504" y="4005064"/>
            <a:ext cx="504056" cy="0"/>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8" name="直線單箭頭接點 7"/>
          <p:cNvCxnSpPr/>
          <p:nvPr/>
        </p:nvCxnSpPr>
        <p:spPr>
          <a:xfrm>
            <a:off x="1631504" y="4221088"/>
            <a:ext cx="504056" cy="0"/>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9" name="直線單箭頭接點 8"/>
          <p:cNvCxnSpPr/>
          <p:nvPr/>
        </p:nvCxnSpPr>
        <p:spPr>
          <a:xfrm>
            <a:off x="1631504" y="4797152"/>
            <a:ext cx="504056" cy="0"/>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121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095472" y="948784"/>
            <a:ext cx="8072494" cy="3416320"/>
          </a:xfrm>
          <a:prstGeom prst="rect">
            <a:avLst/>
          </a:prstGeom>
          <a:ln>
            <a:solidFill>
              <a:schemeClr val="accent1">
                <a:lumMod val="75000"/>
              </a:schemeClr>
            </a:solidFill>
          </a:ln>
        </p:spPr>
        <p:txBody>
          <a:bodyPr wrap="square">
            <a:spAutoFit/>
          </a:bodyPr>
          <a:lstStyle/>
          <a:p>
            <a:r>
              <a:rPr lang="en-US" altLang="zh-TW" sz="2400" b="1" dirty="0">
                <a:latin typeface="Bradley Hand ITC" pitchFamily="66" charset="0"/>
              </a:rPr>
              <a:t>Dear Takahashi-san</a:t>
            </a:r>
          </a:p>
          <a:p>
            <a:endParaRPr lang="en-US" altLang="zh-TW" sz="2400" b="1" dirty="0">
              <a:latin typeface="Bradley Hand ITC" pitchFamily="66" charset="0"/>
            </a:endParaRPr>
          </a:p>
          <a:p>
            <a:r>
              <a:rPr lang="en-US" altLang="zh-TW" sz="2400" b="1" dirty="0">
                <a:latin typeface="Bradley Hand ITC" pitchFamily="66" charset="0"/>
              </a:rPr>
              <a:t>I am so concern about the devastations triggering by terrible earthquake and tsunami in Japan.  Everyday, I read news and pray for the things will going well many times. </a:t>
            </a:r>
          </a:p>
          <a:p>
            <a:r>
              <a:rPr lang="en-US" altLang="zh-TW" sz="2400" b="1" dirty="0">
                <a:latin typeface="Bradley Hand ITC" pitchFamily="66" charset="0"/>
              </a:rPr>
              <a:t>GAO is quite close to the </a:t>
            </a:r>
            <a:r>
              <a:rPr lang="en-US" altLang="zh-TW" sz="2400" b="1" dirty="0" err="1">
                <a:latin typeface="Bradley Hand ITC" pitchFamily="66" charset="0"/>
              </a:rPr>
              <a:t>Toyko</a:t>
            </a:r>
            <a:r>
              <a:rPr lang="en-US" altLang="zh-TW" sz="2400" b="1" dirty="0">
                <a:latin typeface="Bradley Hand ITC" pitchFamily="66" charset="0"/>
              </a:rPr>
              <a:t>.  Are people and every things in GAO </a:t>
            </a:r>
            <a:r>
              <a:rPr lang="en-US" altLang="zh-TW" sz="2400" b="1" dirty="0" err="1">
                <a:latin typeface="Bradley Hand ITC" pitchFamily="66" charset="0"/>
              </a:rPr>
              <a:t>allright</a:t>
            </a:r>
            <a:r>
              <a:rPr lang="en-US" altLang="zh-TW" sz="2400" b="1" dirty="0">
                <a:latin typeface="Bradley Hand ITC" pitchFamily="66" charset="0"/>
              </a:rPr>
              <a:t>? </a:t>
            </a:r>
          </a:p>
          <a:p>
            <a:endParaRPr lang="en-US" altLang="zh-TW" sz="2400" b="1" dirty="0">
              <a:latin typeface="Bradley Hand ITC" pitchFamily="66" charset="0"/>
            </a:endParaRPr>
          </a:p>
          <a:p>
            <a:r>
              <a:rPr lang="en-US" altLang="zh-TW" sz="2400" b="1" dirty="0">
                <a:latin typeface="Bradley Hand ITC" pitchFamily="66" charset="0"/>
              </a:rPr>
              <a:t>God Bless you and </a:t>
            </a:r>
            <a:r>
              <a:rPr lang="en-US" altLang="zh-TW" sz="2400" b="1" dirty="0" err="1">
                <a:latin typeface="Bradley Hand ITC" pitchFamily="66" charset="0"/>
              </a:rPr>
              <a:t>eveyone</a:t>
            </a:r>
            <a:r>
              <a:rPr lang="en-US" altLang="zh-TW" sz="2400" b="1" dirty="0">
                <a:latin typeface="Bradley Hand ITC" pitchFamily="66" charset="0"/>
              </a:rPr>
              <a:t> in GAO </a:t>
            </a:r>
            <a:endParaRPr lang="zh-TW" altLang="en-US" sz="2400" b="1" dirty="0">
              <a:latin typeface="Bradley Hand ITC" pitchFamily="66" charset="0"/>
            </a:endParaRPr>
          </a:p>
        </p:txBody>
      </p:sp>
      <p:sp>
        <p:nvSpPr>
          <p:cNvPr id="3" name="矩形 2"/>
          <p:cNvSpPr/>
          <p:nvPr/>
        </p:nvSpPr>
        <p:spPr>
          <a:xfrm>
            <a:off x="3003993" y="163281"/>
            <a:ext cx="6652847" cy="646331"/>
          </a:xfrm>
          <a:prstGeom prst="rect">
            <a:avLst/>
          </a:prstGeom>
        </p:spPr>
        <p:txBody>
          <a:bodyPr wrap="none">
            <a:spAutoFit/>
          </a:bodyPr>
          <a:lstStyle/>
          <a:p>
            <a:pPr lvl="0"/>
            <a:r>
              <a:rPr lang="en-US" altLang="zh-TW" sz="3600" b="1" dirty="0">
                <a:solidFill>
                  <a:srgbClr val="000000"/>
                </a:solidFill>
                <a:latin typeface="Times New Roman" pitchFamily="18" charset="0"/>
                <a:cs typeface="Times New Roman" pitchFamily="18" charset="0"/>
              </a:rPr>
              <a:t>Class Exercise --- A sample letter</a:t>
            </a:r>
          </a:p>
        </p:txBody>
      </p:sp>
      <p:sp>
        <p:nvSpPr>
          <p:cNvPr id="4" name="矩形 3"/>
          <p:cNvSpPr/>
          <p:nvPr/>
        </p:nvSpPr>
        <p:spPr>
          <a:xfrm>
            <a:off x="1881158" y="4643447"/>
            <a:ext cx="8429684" cy="954107"/>
          </a:xfrm>
          <a:prstGeom prst="rect">
            <a:avLst/>
          </a:prstGeom>
        </p:spPr>
        <p:txBody>
          <a:bodyPr wrap="square">
            <a:spAutoFit/>
          </a:bodyPr>
          <a:lstStyle/>
          <a:p>
            <a:pPr lvl="0">
              <a:buFont typeface="Wingdings" pitchFamily="2" charset="2"/>
              <a:buChar char="u"/>
            </a:pPr>
            <a:r>
              <a:rPr lang="en-US" altLang="zh-TW" sz="2800" dirty="0">
                <a:solidFill>
                  <a:srgbClr val="000000"/>
                </a:solidFill>
                <a:latin typeface="Times New Roman" pitchFamily="18" charset="0"/>
                <a:cs typeface="Times New Roman" pitchFamily="18" charset="0"/>
              </a:rPr>
              <a:t>What does this letter try to say? </a:t>
            </a:r>
          </a:p>
          <a:p>
            <a:pPr lvl="0">
              <a:buFont typeface="Wingdings" pitchFamily="2" charset="2"/>
              <a:buChar char="u"/>
            </a:pPr>
            <a:r>
              <a:rPr lang="en-US" altLang="zh-TW" sz="2800" dirty="0">
                <a:solidFill>
                  <a:srgbClr val="000000"/>
                </a:solidFill>
                <a:latin typeface="Times New Roman" pitchFamily="18" charset="0"/>
                <a:cs typeface="Times New Roman" pitchFamily="18" charset="0"/>
              </a:rPr>
              <a:t>What are the problems with it?  </a:t>
            </a:r>
          </a:p>
        </p:txBody>
      </p:sp>
      <p:sp>
        <p:nvSpPr>
          <p:cNvPr id="5" name="矩形 4"/>
          <p:cNvSpPr/>
          <p:nvPr/>
        </p:nvSpPr>
        <p:spPr>
          <a:xfrm>
            <a:off x="2024034" y="5857893"/>
            <a:ext cx="4875053" cy="584775"/>
          </a:xfrm>
          <a:prstGeom prst="rect">
            <a:avLst/>
          </a:prstGeom>
        </p:spPr>
        <p:txBody>
          <a:bodyPr wrap="none">
            <a:spAutoFit/>
          </a:bodyPr>
          <a:lstStyle/>
          <a:p>
            <a:pPr lvl="0"/>
            <a:r>
              <a:rPr lang="en-US" altLang="zh-TW" sz="3200" dirty="0">
                <a:solidFill>
                  <a:srgbClr val="000000"/>
                </a:solidFill>
                <a:latin typeface="Courier New" pitchFamily="49" charset="0"/>
                <a:cs typeface="Courier New" pitchFamily="49" charset="0"/>
              </a:rPr>
              <a:t>Let us </a:t>
            </a:r>
            <a:r>
              <a:rPr lang="en-US" altLang="zh-TW" sz="3200" dirty="0" smtClean="0">
                <a:solidFill>
                  <a:srgbClr val="000000"/>
                </a:solidFill>
                <a:latin typeface="Courier New" pitchFamily="49" charset="0"/>
                <a:cs typeface="Courier New" pitchFamily="49" charset="0"/>
              </a:rPr>
              <a:t>improve </a:t>
            </a:r>
            <a:r>
              <a:rPr lang="en-US" altLang="zh-TW" sz="3200" dirty="0">
                <a:solidFill>
                  <a:srgbClr val="000000"/>
                </a:solidFill>
                <a:latin typeface="Courier New" pitchFamily="49" charset="0"/>
                <a:cs typeface="Courier New" pitchFamily="49" charset="0"/>
              </a:rPr>
              <a:t>it. </a:t>
            </a:r>
          </a:p>
        </p:txBody>
      </p:sp>
    </p:spTree>
    <p:extLst>
      <p:ext uri="{BB962C8B-B14F-4D97-AF65-F5344CB8AC3E}">
        <p14:creationId xmlns:p14="http://schemas.microsoft.com/office/powerpoint/2010/main" val="115758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0" y="0"/>
            <a:ext cx="15498417" cy="8717860"/>
          </a:xfrm>
          <a:prstGeom prst="rect">
            <a:avLst/>
          </a:prstGeom>
        </p:spPr>
      </p:pic>
    </p:spTree>
    <p:extLst>
      <p:ext uri="{BB962C8B-B14F-4D97-AF65-F5344CB8AC3E}">
        <p14:creationId xmlns:p14="http://schemas.microsoft.com/office/powerpoint/2010/main" val="663218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730559" y="461263"/>
            <a:ext cx="8229600" cy="936104"/>
          </a:xfrm>
        </p:spPr>
        <p:txBody>
          <a:bodyPr>
            <a:normAutofit/>
          </a:bodyPr>
          <a:lstStyle/>
          <a:p>
            <a:r>
              <a:rPr lang="en-US" altLang="zh-TW" b="1" dirty="0">
                <a:latin typeface="Bookman Old Style" panose="02050604050505020204" pitchFamily="18" charset="0"/>
                <a:ea typeface="Cambria Math" panose="02040503050406030204" pitchFamily="18" charset="0"/>
              </a:rPr>
              <a:t>Mind the Pronunciation</a:t>
            </a:r>
            <a:endParaRPr lang="zh-TW" altLang="en-US" b="1" dirty="0">
              <a:latin typeface="Bookman Old Style" panose="02050604050505020204" pitchFamily="18" charset="0"/>
            </a:endParaRPr>
          </a:p>
        </p:txBody>
      </p:sp>
      <p:sp>
        <p:nvSpPr>
          <p:cNvPr id="5" name="內容版面配置區 4"/>
          <p:cNvSpPr>
            <a:spLocks noGrp="1"/>
          </p:cNvSpPr>
          <p:nvPr>
            <p:ph idx="1"/>
          </p:nvPr>
        </p:nvSpPr>
        <p:spPr>
          <a:xfrm>
            <a:off x="1176079" y="1607420"/>
            <a:ext cx="9784080" cy="4966636"/>
          </a:xfrm>
        </p:spPr>
        <p:txBody>
          <a:bodyPr>
            <a:noAutofit/>
          </a:bodyPr>
          <a:lstStyle/>
          <a:p>
            <a:pPr marL="0" indent="0">
              <a:lnSpc>
                <a:spcPct val="100000"/>
              </a:lnSpc>
              <a:spcBef>
                <a:spcPts val="0"/>
              </a:spcBef>
              <a:spcAft>
                <a:spcPts val="1800"/>
              </a:spcAft>
              <a:buNone/>
            </a:pPr>
            <a:r>
              <a:rPr lang="en-US" altLang="zh-TW" sz="3600" dirty="0" smtClean="0">
                <a:latin typeface="Cambria Math" panose="02040503050406030204" pitchFamily="18" charset="0"/>
                <a:ea typeface="Cambria Math" panose="02040503050406030204" pitchFamily="18" charset="0"/>
              </a:rPr>
              <a:t>Read out loud and listen to yourself</a:t>
            </a:r>
          </a:p>
          <a:p>
            <a:pPr>
              <a:lnSpc>
                <a:spcPct val="100000"/>
              </a:lnSpc>
              <a:spcBef>
                <a:spcPts val="0"/>
              </a:spcBef>
              <a:spcAft>
                <a:spcPts val="1800"/>
              </a:spcAft>
            </a:pPr>
            <a:r>
              <a:rPr lang="en-US" altLang="zh-TW" sz="3600" dirty="0" smtClean="0">
                <a:latin typeface="Cambria Math" panose="02040503050406030204" pitchFamily="18" charset="0"/>
                <a:ea typeface="Cambria Math" panose="02040503050406030204" pitchFamily="18" charset="0"/>
              </a:rPr>
              <a:t>mor</a:t>
            </a:r>
            <a:r>
              <a:rPr lang="en-US" altLang="zh-TW" sz="3600" u="sng" dirty="0" smtClean="0">
                <a:latin typeface="Cambria Math" panose="02040503050406030204" pitchFamily="18" charset="0"/>
                <a:ea typeface="Cambria Math" panose="02040503050406030204" pitchFamily="18" charset="0"/>
              </a:rPr>
              <a:t>pho</a:t>
            </a:r>
            <a:r>
              <a:rPr lang="en-US" altLang="zh-TW" sz="3600" dirty="0" smtClean="0">
                <a:latin typeface="Cambria Math" panose="02040503050406030204" pitchFamily="18" charset="0"/>
                <a:ea typeface="Cambria Math" panose="02040503050406030204" pitchFamily="18" charset="0"/>
              </a:rPr>
              <a:t>logy</a:t>
            </a:r>
            <a:r>
              <a:rPr lang="en-US" altLang="zh-TW" sz="3600" dirty="0" smtClean="0"/>
              <a:t> </a:t>
            </a:r>
            <a:r>
              <a:rPr lang="en-US" altLang="zh-TW" sz="3600" dirty="0" err="1" smtClean="0">
                <a:latin typeface="Forte" pitchFamily="66" charset="0"/>
              </a:rPr>
              <a:t>vs</a:t>
            </a:r>
            <a:r>
              <a:rPr lang="en-US" altLang="zh-TW" sz="3600" dirty="0" smtClean="0"/>
              <a:t> </a:t>
            </a:r>
            <a:r>
              <a:rPr lang="en-US" altLang="zh-TW" sz="3600" dirty="0" smtClean="0">
                <a:latin typeface="Cambria Math" panose="02040503050406030204" pitchFamily="18" charset="0"/>
                <a:ea typeface="Cambria Math" panose="02040503050406030204" pitchFamily="18" charset="0"/>
              </a:rPr>
              <a:t>morpho</a:t>
            </a:r>
            <a:r>
              <a:rPr lang="en-US" altLang="zh-TW" sz="3600" u="sng" dirty="0" smtClean="0">
                <a:latin typeface="Cambria Math" panose="02040503050406030204" pitchFamily="18" charset="0"/>
                <a:ea typeface="Cambria Math" panose="02040503050406030204" pitchFamily="18" charset="0"/>
              </a:rPr>
              <a:t>lo</a:t>
            </a:r>
            <a:r>
              <a:rPr lang="en-US" altLang="zh-TW" sz="3600" dirty="0" smtClean="0">
                <a:latin typeface="Cambria Math" panose="02040503050406030204" pitchFamily="18" charset="0"/>
                <a:ea typeface="Cambria Math" panose="02040503050406030204" pitchFamily="18" charset="0"/>
              </a:rPr>
              <a:t>gical</a:t>
            </a:r>
          </a:p>
          <a:p>
            <a:pPr>
              <a:lnSpc>
                <a:spcPct val="100000"/>
              </a:lnSpc>
              <a:spcBef>
                <a:spcPts val="0"/>
              </a:spcBef>
              <a:spcAft>
                <a:spcPts val="1800"/>
              </a:spcAft>
            </a:pPr>
            <a:r>
              <a:rPr lang="en-US" altLang="zh-TW" sz="3600" u="sng" dirty="0" smtClean="0">
                <a:latin typeface="Cambria Math" panose="02040503050406030204" pitchFamily="18" charset="0"/>
                <a:ea typeface="Cambria Math" panose="02040503050406030204" pitchFamily="18" charset="0"/>
              </a:rPr>
              <a:t>mo</a:t>
            </a:r>
            <a:r>
              <a:rPr lang="en-US" altLang="zh-TW" sz="3600" dirty="0" smtClean="0">
                <a:latin typeface="Cambria Math" panose="02040503050406030204" pitchFamily="18" charset="0"/>
                <a:ea typeface="Cambria Math" panose="02040503050406030204" pitchFamily="18" charset="0"/>
              </a:rPr>
              <a:t>lecule</a:t>
            </a:r>
            <a:r>
              <a:rPr lang="en-US" altLang="zh-TW" sz="3600" dirty="0" smtClean="0"/>
              <a:t> </a:t>
            </a:r>
            <a:r>
              <a:rPr lang="en-US" altLang="zh-TW" sz="3600" dirty="0" err="1" smtClean="0">
                <a:latin typeface="Forte" pitchFamily="66" charset="0"/>
              </a:rPr>
              <a:t>vs</a:t>
            </a:r>
            <a:r>
              <a:rPr lang="en-US" altLang="zh-TW" sz="3600" dirty="0" smtClean="0"/>
              <a:t> </a:t>
            </a:r>
            <a:r>
              <a:rPr lang="en-US" altLang="zh-TW" sz="3600" dirty="0" smtClean="0">
                <a:latin typeface="Cambria Math" panose="02040503050406030204" pitchFamily="18" charset="0"/>
                <a:ea typeface="Cambria Math" panose="02040503050406030204" pitchFamily="18" charset="0"/>
              </a:rPr>
              <a:t>mo</a:t>
            </a:r>
            <a:r>
              <a:rPr lang="en-US" altLang="zh-TW" sz="3600" u="sng" dirty="0" smtClean="0">
                <a:latin typeface="Cambria Math" panose="02040503050406030204" pitchFamily="18" charset="0"/>
                <a:ea typeface="Cambria Math" panose="02040503050406030204" pitchFamily="18" charset="0"/>
              </a:rPr>
              <a:t>le</a:t>
            </a:r>
            <a:r>
              <a:rPr lang="en-US" altLang="zh-TW" sz="3600" dirty="0" smtClean="0">
                <a:latin typeface="Cambria Math" panose="02040503050406030204" pitchFamily="18" charset="0"/>
                <a:ea typeface="Cambria Math" panose="02040503050406030204" pitchFamily="18" charset="0"/>
              </a:rPr>
              <a:t>cular</a:t>
            </a:r>
          </a:p>
          <a:p>
            <a:pPr>
              <a:lnSpc>
                <a:spcPct val="100000"/>
              </a:lnSpc>
              <a:spcBef>
                <a:spcPts val="0"/>
              </a:spcBef>
              <a:spcAft>
                <a:spcPts val="1800"/>
              </a:spcAft>
            </a:pPr>
            <a:r>
              <a:rPr lang="en-US" altLang="zh-TW" sz="3600" dirty="0" smtClean="0">
                <a:latin typeface="Cambria Math" panose="02040503050406030204" pitchFamily="18" charset="0"/>
                <a:ea typeface="Cambria Math" panose="02040503050406030204" pitchFamily="18" charset="0"/>
              </a:rPr>
              <a:t>a</a:t>
            </a:r>
            <a:r>
              <a:rPr lang="en-US" altLang="zh-TW" sz="3600" u="sng" dirty="0" smtClean="0">
                <a:latin typeface="Cambria Math" panose="02040503050406030204" pitchFamily="18" charset="0"/>
                <a:ea typeface="Cambria Math" panose="02040503050406030204" pitchFamily="18" charset="0"/>
              </a:rPr>
              <a:t>na</a:t>
            </a:r>
            <a:r>
              <a:rPr lang="en-US" altLang="zh-TW" sz="3600" dirty="0" smtClean="0">
                <a:latin typeface="Cambria Math" panose="02040503050406030204" pitchFamily="18" charset="0"/>
                <a:ea typeface="Cambria Math" panose="02040503050406030204" pitchFamily="18" charset="0"/>
              </a:rPr>
              <a:t>lysis</a:t>
            </a:r>
            <a:r>
              <a:rPr lang="en-US" altLang="zh-TW" sz="3600" dirty="0" smtClean="0"/>
              <a:t> </a:t>
            </a:r>
            <a:r>
              <a:rPr lang="en-US" altLang="zh-TW" sz="3600" dirty="0" err="1" smtClean="0">
                <a:latin typeface="Forte" pitchFamily="66" charset="0"/>
              </a:rPr>
              <a:t>vs</a:t>
            </a:r>
            <a:r>
              <a:rPr lang="en-US" altLang="zh-TW" sz="3600" dirty="0" smtClean="0">
                <a:latin typeface="Forte" pitchFamily="66" charset="0"/>
              </a:rPr>
              <a:t> </a:t>
            </a:r>
            <a:r>
              <a:rPr lang="en-US" altLang="zh-TW" sz="3600" u="sng" dirty="0" smtClean="0">
                <a:latin typeface="Cambria Math" panose="02040503050406030204" pitchFamily="18" charset="0"/>
                <a:ea typeface="Cambria Math" panose="02040503050406030204" pitchFamily="18" charset="0"/>
              </a:rPr>
              <a:t>an</a:t>
            </a:r>
            <a:r>
              <a:rPr lang="en-US" altLang="zh-TW" sz="3600" dirty="0" smtClean="0">
                <a:latin typeface="Cambria Math" panose="02040503050406030204" pitchFamily="18" charset="0"/>
                <a:ea typeface="Cambria Math" panose="02040503050406030204" pitchFamily="18" charset="0"/>
              </a:rPr>
              <a:t>alyze/</a:t>
            </a:r>
            <a:r>
              <a:rPr lang="en-US" altLang="zh-TW" sz="3600" dirty="0" err="1" smtClean="0">
                <a:latin typeface="Cambria Math" panose="02040503050406030204" pitchFamily="18" charset="0"/>
                <a:ea typeface="Cambria Math" panose="02040503050406030204" pitchFamily="18" charset="0"/>
              </a:rPr>
              <a:t>analyse</a:t>
            </a:r>
            <a:r>
              <a:rPr lang="en-US" altLang="zh-TW" sz="3600" dirty="0" smtClean="0"/>
              <a:t> </a:t>
            </a:r>
          </a:p>
          <a:p>
            <a:pPr>
              <a:lnSpc>
                <a:spcPct val="100000"/>
              </a:lnSpc>
              <a:spcBef>
                <a:spcPts val="0"/>
              </a:spcBef>
              <a:spcAft>
                <a:spcPts val="1800"/>
              </a:spcAft>
            </a:pPr>
            <a:r>
              <a:rPr lang="en-US" altLang="zh-TW" sz="3600" dirty="0">
                <a:latin typeface="Cambria Math" panose="02040503050406030204" pitchFamily="18" charset="0"/>
                <a:ea typeface="Cambria Math" panose="02040503050406030204" pitchFamily="18" charset="0"/>
              </a:rPr>
              <a:t>s</a:t>
            </a:r>
            <a:r>
              <a:rPr lang="en-US" altLang="zh-TW" sz="3600" u="sng" dirty="0" smtClean="0">
                <a:latin typeface="Cambria Math" panose="02040503050406030204" pitchFamily="18" charset="0"/>
                <a:ea typeface="Cambria Math" panose="02040503050406030204" pitchFamily="18" charset="0"/>
              </a:rPr>
              <a:t>pe</a:t>
            </a:r>
            <a:r>
              <a:rPr lang="en-US" altLang="zh-TW" sz="3600" dirty="0" smtClean="0">
                <a:latin typeface="Cambria Math" panose="02040503050406030204" pitchFamily="18" charset="0"/>
                <a:ea typeface="Cambria Math" panose="02040503050406030204" pitchFamily="18" charset="0"/>
              </a:rPr>
              <a:t>ctra</a:t>
            </a:r>
            <a:r>
              <a:rPr lang="en-US" altLang="zh-TW" sz="3600" dirty="0" smtClean="0"/>
              <a:t> </a:t>
            </a:r>
            <a:r>
              <a:rPr lang="en-US" altLang="zh-TW" sz="3600" dirty="0">
                <a:latin typeface="Forte" pitchFamily="66" charset="0"/>
              </a:rPr>
              <a:t>vs</a:t>
            </a:r>
            <a:r>
              <a:rPr lang="en-US" altLang="zh-TW" sz="3600" dirty="0" smtClean="0"/>
              <a:t> </a:t>
            </a:r>
            <a:r>
              <a:rPr lang="en-US" altLang="zh-TW" sz="3600" dirty="0" smtClean="0">
                <a:latin typeface="Cambria Math" panose="02040503050406030204" pitchFamily="18" charset="0"/>
                <a:ea typeface="Cambria Math" panose="02040503050406030204" pitchFamily="18" charset="0"/>
              </a:rPr>
              <a:t>spec</a:t>
            </a:r>
            <a:r>
              <a:rPr lang="en-US" altLang="zh-TW" sz="3600" u="sng" dirty="0" smtClean="0">
                <a:latin typeface="Cambria Math" panose="02040503050406030204" pitchFamily="18" charset="0"/>
                <a:ea typeface="Cambria Math" panose="02040503050406030204" pitchFamily="18" charset="0"/>
              </a:rPr>
              <a:t>tro</a:t>
            </a:r>
            <a:r>
              <a:rPr lang="en-US" altLang="zh-TW" sz="3600" dirty="0" smtClean="0">
                <a:latin typeface="Cambria Math" panose="02040503050406030204" pitchFamily="18" charset="0"/>
                <a:ea typeface="Cambria Math" panose="02040503050406030204" pitchFamily="18" charset="0"/>
              </a:rPr>
              <a:t>scopy</a:t>
            </a:r>
            <a:r>
              <a:rPr lang="en-US" altLang="zh-TW" sz="3600" dirty="0" smtClean="0"/>
              <a:t> </a:t>
            </a:r>
            <a:r>
              <a:rPr lang="en-US" altLang="zh-TW" sz="3600" dirty="0">
                <a:latin typeface="Forte" pitchFamily="66" charset="0"/>
              </a:rPr>
              <a:t>vs </a:t>
            </a:r>
            <a:r>
              <a:rPr lang="en-US" altLang="zh-TW" sz="3600" dirty="0" smtClean="0">
                <a:latin typeface="Cambria Math" panose="02040503050406030204" pitchFamily="18" charset="0"/>
                <a:ea typeface="Cambria Math" panose="02040503050406030204" pitchFamily="18" charset="0"/>
              </a:rPr>
              <a:t>spectros</a:t>
            </a:r>
            <a:r>
              <a:rPr lang="en-US" altLang="zh-TW" sz="3600" u="sng" dirty="0" smtClean="0">
                <a:latin typeface="Cambria Math" panose="02040503050406030204" pitchFamily="18" charset="0"/>
                <a:ea typeface="Cambria Math" panose="02040503050406030204" pitchFamily="18" charset="0"/>
              </a:rPr>
              <a:t>co</a:t>
            </a:r>
            <a:r>
              <a:rPr lang="en-US" altLang="zh-TW" sz="3600" dirty="0" smtClean="0">
                <a:latin typeface="Cambria Math" panose="02040503050406030204" pitchFamily="18" charset="0"/>
                <a:ea typeface="Cambria Math" panose="02040503050406030204" pitchFamily="18" charset="0"/>
              </a:rPr>
              <a:t>pic</a:t>
            </a:r>
          </a:p>
          <a:p>
            <a:pPr>
              <a:lnSpc>
                <a:spcPct val="100000"/>
              </a:lnSpc>
              <a:spcBef>
                <a:spcPts val="0"/>
              </a:spcBef>
              <a:spcAft>
                <a:spcPts val="1800"/>
              </a:spcAft>
            </a:pPr>
            <a:r>
              <a:rPr lang="en-US" altLang="zh-TW" sz="3600" dirty="0" smtClean="0">
                <a:latin typeface="Cambria Math" panose="02040503050406030204" pitchFamily="18" charset="0"/>
                <a:ea typeface="Cambria Math" panose="02040503050406030204" pitchFamily="18" charset="0"/>
              </a:rPr>
              <a:t>Mag</a:t>
            </a:r>
            <a:r>
              <a:rPr lang="en-US" altLang="zh-TW" sz="3600" u="sng" dirty="0" smtClean="0">
                <a:latin typeface="Cambria Math" panose="02040503050406030204" pitchFamily="18" charset="0"/>
                <a:ea typeface="Cambria Math" panose="02040503050406030204" pitchFamily="18" charset="0"/>
              </a:rPr>
              <a:t>ne</a:t>
            </a:r>
            <a:r>
              <a:rPr lang="en-US" altLang="zh-TW" sz="3600" dirty="0" smtClean="0">
                <a:latin typeface="Cambria Math" panose="02040503050406030204" pitchFamily="18" charset="0"/>
                <a:ea typeface="Cambria Math" panose="02040503050406030204" pitchFamily="18" charset="0"/>
              </a:rPr>
              <a:t>tic </a:t>
            </a:r>
            <a:r>
              <a:rPr lang="en-US" altLang="zh-TW" sz="3600" dirty="0">
                <a:latin typeface="Forte" pitchFamily="66" charset="0"/>
              </a:rPr>
              <a:t>vs </a:t>
            </a:r>
            <a:r>
              <a:rPr lang="en-US" altLang="zh-TW" sz="3600" u="sng" dirty="0" smtClean="0">
                <a:latin typeface="Cambria Math" panose="02040503050406030204" pitchFamily="18" charset="0"/>
                <a:ea typeface="Cambria Math" panose="02040503050406030204" pitchFamily="18" charset="0"/>
              </a:rPr>
              <a:t>ma</a:t>
            </a:r>
            <a:r>
              <a:rPr lang="en-US" altLang="zh-TW" sz="3600" dirty="0" smtClean="0">
                <a:latin typeface="Cambria Math" panose="02040503050406030204" pitchFamily="18" charset="0"/>
                <a:ea typeface="Cambria Math" panose="02040503050406030204" pitchFamily="18" charset="0"/>
              </a:rPr>
              <a:t>gnetism</a:t>
            </a:r>
          </a:p>
        </p:txBody>
      </p:sp>
      <p:cxnSp>
        <p:nvCxnSpPr>
          <p:cNvPr id="9" name="直線接點 8"/>
          <p:cNvCxnSpPr/>
          <p:nvPr/>
        </p:nvCxnSpPr>
        <p:spPr>
          <a:xfrm>
            <a:off x="2055187" y="1257636"/>
            <a:ext cx="856895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07954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14689" y="201497"/>
            <a:ext cx="10515600" cy="1136416"/>
          </a:xfrm>
        </p:spPr>
        <p:txBody>
          <a:bodyPr/>
          <a:lstStyle/>
          <a:p>
            <a:r>
              <a:rPr lang="en-US" altLang="zh-TW" sz="4000" b="1" dirty="0">
                <a:latin typeface="Times New Roman" panose="02020603050405020304" pitchFamily="18" charset="0"/>
                <a:cs typeface="Times New Roman" panose="02020603050405020304" pitchFamily="18" charset="0"/>
              </a:rPr>
              <a:t>How to do a presentation …</a:t>
            </a:r>
          </a:p>
        </p:txBody>
      </p:sp>
      <p:sp>
        <p:nvSpPr>
          <p:cNvPr id="7171" name="Rectangle 3"/>
          <p:cNvSpPr>
            <a:spLocks noGrp="1" noChangeArrowheads="1"/>
          </p:cNvSpPr>
          <p:nvPr>
            <p:ph type="body" idx="1"/>
          </p:nvPr>
        </p:nvSpPr>
        <p:spPr>
          <a:xfrm>
            <a:off x="838200" y="1600201"/>
            <a:ext cx="10625488" cy="4924425"/>
          </a:xfrm>
        </p:spPr>
        <p:txBody>
          <a:bodyPr>
            <a:normAutofit lnSpcReduction="10000"/>
          </a:bodyPr>
          <a:lstStyle/>
          <a:p>
            <a:pPr>
              <a:spcBef>
                <a:spcPts val="0"/>
              </a:spcBef>
              <a:spcAft>
                <a:spcPts val="1800"/>
              </a:spcAft>
              <a:buFontTx/>
              <a:buNone/>
            </a:pPr>
            <a:r>
              <a:rPr lang="en-US" altLang="zh-TW" sz="3600" b="1" dirty="0">
                <a:latin typeface="Times New Roman" pitchFamily="18" charset="0"/>
              </a:rPr>
              <a:t>Why?  What?  To whom?  When?  Where?</a:t>
            </a:r>
          </a:p>
          <a:p>
            <a:pPr>
              <a:spcBef>
                <a:spcPts val="0"/>
              </a:spcBef>
              <a:spcAft>
                <a:spcPts val="1800"/>
              </a:spcAft>
            </a:pPr>
            <a:r>
              <a:rPr lang="en-US" altLang="zh-TW" sz="3600" dirty="0">
                <a:latin typeface="Cambria Math" panose="02040503050406030204" pitchFamily="18" charset="0"/>
                <a:ea typeface="Cambria Math" panose="02040503050406030204" pitchFamily="18" charset="0"/>
              </a:rPr>
              <a:t>Be prepared (to show only 10% of what you know/prepare)</a:t>
            </a:r>
          </a:p>
          <a:p>
            <a:pPr>
              <a:spcBef>
                <a:spcPts val="0"/>
              </a:spcBef>
              <a:spcAft>
                <a:spcPts val="1800"/>
              </a:spcAft>
            </a:pPr>
            <a:r>
              <a:rPr lang="en-US" altLang="zh-TW" sz="3600" dirty="0">
                <a:latin typeface="Cambria Math" panose="02040503050406030204" pitchFamily="18" charset="0"/>
                <a:ea typeface="Cambria Math" panose="02040503050406030204" pitchFamily="18" charset="0"/>
              </a:rPr>
              <a:t>Be confident</a:t>
            </a:r>
          </a:p>
          <a:p>
            <a:pPr>
              <a:spcBef>
                <a:spcPts val="0"/>
              </a:spcBef>
              <a:spcAft>
                <a:spcPts val="1800"/>
              </a:spcAft>
            </a:pPr>
            <a:r>
              <a:rPr lang="en-US" altLang="zh-TW" sz="3600" dirty="0">
                <a:latin typeface="Cambria Math" panose="02040503050406030204" pitchFamily="18" charset="0"/>
                <a:ea typeface="Cambria Math" panose="02040503050406030204" pitchFamily="18" charset="0"/>
              </a:rPr>
              <a:t>Practice efficient language</a:t>
            </a:r>
          </a:p>
          <a:p>
            <a:pPr>
              <a:spcBef>
                <a:spcPts val="0"/>
              </a:spcBef>
              <a:spcAft>
                <a:spcPts val="1800"/>
              </a:spcAft>
            </a:pPr>
            <a:r>
              <a:rPr lang="en-US" altLang="zh-TW" sz="3600" dirty="0">
                <a:latin typeface="Cambria Math" panose="02040503050406030204" pitchFamily="18" charset="0"/>
                <a:ea typeface="Cambria Math" panose="02040503050406030204" pitchFamily="18" charset="0"/>
              </a:rPr>
              <a:t>Use proper media (overhead, slides, PowerPoint; words only, blackboard …)</a:t>
            </a:r>
          </a:p>
          <a:p>
            <a:pPr>
              <a:spcBef>
                <a:spcPts val="0"/>
              </a:spcBef>
              <a:spcAft>
                <a:spcPts val="1800"/>
              </a:spcAft>
            </a:pPr>
            <a:r>
              <a:rPr lang="en-US" altLang="zh-TW" sz="3600" dirty="0">
                <a:latin typeface="Cambria Math" panose="02040503050406030204" pitchFamily="18" charset="0"/>
                <a:ea typeface="Cambria Math" panose="02040503050406030204" pitchFamily="18" charset="0"/>
              </a:rPr>
              <a:t>Write legibly (text &amp; graphics)</a:t>
            </a:r>
          </a:p>
        </p:txBody>
      </p:sp>
    </p:spTree>
    <p:extLst>
      <p:ext uri="{BB962C8B-B14F-4D97-AF65-F5344CB8AC3E}">
        <p14:creationId xmlns:p14="http://schemas.microsoft.com/office/powerpoint/2010/main" val="35008924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3"/>
          <p:cNvSpPr txBox="1">
            <a:spLocks/>
          </p:cNvSpPr>
          <p:nvPr/>
        </p:nvSpPr>
        <p:spPr bwMode="auto">
          <a:xfrm>
            <a:off x="1002694" y="228937"/>
            <a:ext cx="1030224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新細明體" pitchFamily="18" charset="-120"/>
              </a:defRPr>
            </a:lvl2pPr>
            <a:lvl3pPr algn="ctr" rtl="0" fontAlgn="base">
              <a:spcBef>
                <a:spcPct val="0"/>
              </a:spcBef>
              <a:spcAft>
                <a:spcPct val="0"/>
              </a:spcAft>
              <a:defRPr kumimoji="1" sz="4400">
                <a:solidFill>
                  <a:schemeClr val="tx2"/>
                </a:solidFill>
                <a:latin typeface="Arial" charset="0"/>
                <a:ea typeface="新細明體" pitchFamily="18" charset="-120"/>
              </a:defRPr>
            </a:lvl3pPr>
            <a:lvl4pPr algn="ctr" rtl="0" fontAlgn="base">
              <a:spcBef>
                <a:spcPct val="0"/>
              </a:spcBef>
              <a:spcAft>
                <a:spcPct val="0"/>
              </a:spcAft>
              <a:defRPr kumimoji="1" sz="4400">
                <a:solidFill>
                  <a:schemeClr val="tx2"/>
                </a:solidFill>
                <a:latin typeface="Arial" charset="0"/>
                <a:ea typeface="新細明體" pitchFamily="18" charset="-120"/>
              </a:defRPr>
            </a:lvl4pPr>
            <a:lvl5pPr algn="ctr" rtl="0" fontAlgn="base">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a:lstStyle>
          <a:p>
            <a:r>
              <a:rPr lang="en-US" altLang="zh-TW" b="1" dirty="0" smtClean="0">
                <a:solidFill>
                  <a:srgbClr val="000000"/>
                </a:solidFill>
                <a:latin typeface="Times New Roman" panose="02020603050405020304" pitchFamily="18" charset="0"/>
                <a:cs typeface="Times New Roman" panose="02020603050405020304" pitchFamily="18" charset="0"/>
              </a:rPr>
              <a:t>Mind the Sentence Structure/Grammar</a:t>
            </a:r>
            <a:endParaRPr lang="zh-TW" altLang="en-US" b="1" dirty="0">
              <a:solidFill>
                <a:srgbClr val="000000"/>
              </a:solidFill>
              <a:latin typeface="Times New Roman" panose="02020603050405020304" pitchFamily="18" charset="0"/>
              <a:cs typeface="Times New Roman" panose="02020603050405020304" pitchFamily="18" charset="0"/>
            </a:endParaRPr>
          </a:p>
        </p:txBody>
      </p:sp>
      <p:sp>
        <p:nvSpPr>
          <p:cNvPr id="6" name="內容版面配置區 4"/>
          <p:cNvSpPr txBox="1">
            <a:spLocks/>
          </p:cNvSpPr>
          <p:nvPr/>
        </p:nvSpPr>
        <p:spPr bwMode="auto">
          <a:xfrm>
            <a:off x="457201" y="1486236"/>
            <a:ext cx="11003280" cy="1828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r>
              <a:rPr lang="en-US" altLang="zh-TW" sz="3600" dirty="0" smtClean="0">
                <a:solidFill>
                  <a:srgbClr val="000000"/>
                </a:solidFill>
                <a:latin typeface="Cambria Math" panose="02040503050406030204" pitchFamily="18" charset="0"/>
                <a:ea typeface="Cambria Math" panose="02040503050406030204" pitchFamily="18" charset="0"/>
              </a:rPr>
              <a:t>We would like to find out what the dark energy is.</a:t>
            </a:r>
            <a:br>
              <a:rPr lang="en-US" altLang="zh-TW" sz="3600" dirty="0" smtClean="0">
                <a:solidFill>
                  <a:srgbClr val="000000"/>
                </a:solidFill>
                <a:latin typeface="Cambria Math" panose="02040503050406030204" pitchFamily="18" charset="0"/>
                <a:ea typeface="Cambria Math" panose="02040503050406030204" pitchFamily="18" charset="0"/>
              </a:rPr>
            </a:br>
            <a:r>
              <a:rPr lang="en-US" altLang="zh-TW" sz="3600" dirty="0" smtClean="0">
                <a:solidFill>
                  <a:srgbClr val="000000"/>
                </a:solidFill>
                <a:latin typeface="Cambria Math" panose="02040503050406030204" pitchFamily="18" charset="0"/>
                <a:ea typeface="Cambria Math" panose="02040503050406030204" pitchFamily="18" charset="0"/>
              </a:rPr>
              <a:t>You may wonder “What is the dark energy?”</a:t>
            </a:r>
          </a:p>
          <a:p>
            <a:r>
              <a:rPr lang="en-US" altLang="zh-TW" sz="3600" dirty="0">
                <a:latin typeface="Cambria Math" panose="02040503050406030204" pitchFamily="18" charset="0"/>
                <a:ea typeface="Cambria Math" panose="02040503050406030204" pitchFamily="18" charset="0"/>
              </a:rPr>
              <a:t>The value of using multiple databases </a:t>
            </a:r>
            <a:r>
              <a:rPr lang="en-US" altLang="zh-TW" sz="3600" i="1" u="sng" dirty="0">
                <a:latin typeface="Cambria Math" panose="02040503050406030204" pitchFamily="18" charset="0"/>
                <a:ea typeface="Cambria Math" panose="02040503050406030204" pitchFamily="18" charset="0"/>
              </a:rPr>
              <a:t>is </a:t>
            </a:r>
            <a:r>
              <a:rPr lang="en-US" altLang="zh-TW" sz="3600" dirty="0">
                <a:latin typeface="Cambria Math" panose="02040503050406030204" pitchFamily="18" charset="0"/>
                <a:ea typeface="Cambria Math" panose="02040503050406030204" pitchFamily="18" charset="0"/>
              </a:rPr>
              <a:t>consistency.</a:t>
            </a:r>
            <a:endParaRPr lang="zh-TW" altLang="en-US" sz="3600" dirty="0">
              <a:latin typeface="Cambria Math" panose="02040503050406030204" pitchFamily="18" charset="0"/>
            </a:endParaRPr>
          </a:p>
          <a:p>
            <a:endParaRPr lang="zh-TW" altLang="en-US" sz="3600" dirty="0">
              <a:solidFill>
                <a:srgbClr val="000000"/>
              </a:solidFill>
              <a:latin typeface="Cambria Math" panose="02040503050406030204" pitchFamily="18" charset="0"/>
            </a:endParaRPr>
          </a:p>
        </p:txBody>
      </p:sp>
      <p:cxnSp>
        <p:nvCxnSpPr>
          <p:cNvPr id="7" name="直線接點 6"/>
          <p:cNvCxnSpPr/>
          <p:nvPr/>
        </p:nvCxnSpPr>
        <p:spPr>
          <a:xfrm>
            <a:off x="847149" y="1125556"/>
            <a:ext cx="10457785" cy="2252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61775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457200" y="498158"/>
            <a:ext cx="8229600" cy="8429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b="1" dirty="0" smtClean="0">
                <a:latin typeface="Times New Roman" panose="02020603050405020304" pitchFamily="18" charset="0"/>
                <a:cs typeface="Times New Roman" panose="02020603050405020304" pitchFamily="18" charset="0"/>
              </a:rPr>
              <a:t>Anthropomorphism </a:t>
            </a:r>
            <a:r>
              <a:rPr lang="zh-TW" altLang="en-US" b="1" dirty="0" smtClean="0">
                <a:latin typeface="Times New Roman" panose="02020603050405020304" pitchFamily="18" charset="0"/>
                <a:cs typeface="Times New Roman" panose="02020603050405020304" pitchFamily="18" charset="0"/>
              </a:rPr>
              <a:t>（</a:t>
            </a:r>
            <a:r>
              <a:rPr lang="zh-TW" altLang="en-US" b="1" dirty="0" smtClean="0">
                <a:latin typeface="Times New Roman" panose="02020603050405020304" pitchFamily="18" charset="0"/>
                <a:ea typeface="超世紀粗顏楷" pitchFamily="2" charset="-120"/>
                <a:cs typeface="Times New Roman" panose="02020603050405020304" pitchFamily="18" charset="0"/>
              </a:rPr>
              <a:t>擬人</a:t>
            </a:r>
            <a:r>
              <a:rPr lang="zh-TW" altLang="en-US" b="1" dirty="0" smtClean="0">
                <a:latin typeface="Times New Roman" panose="02020603050405020304" pitchFamily="18" charset="0"/>
                <a:cs typeface="Times New Roman" panose="02020603050405020304" pitchFamily="18" charset="0"/>
              </a:rPr>
              <a:t>）</a:t>
            </a:r>
            <a:endParaRPr lang="zh-TW" altLang="en-US" b="1" dirty="0">
              <a:latin typeface="Times New Roman" panose="02020603050405020304" pitchFamily="18" charset="0"/>
              <a:cs typeface="Times New Roman" panose="02020603050405020304" pitchFamily="18" charset="0"/>
            </a:endParaRPr>
          </a:p>
        </p:txBody>
      </p:sp>
      <p:sp>
        <p:nvSpPr>
          <p:cNvPr id="3" name="內容版面配置區 2"/>
          <p:cNvSpPr txBox="1">
            <a:spLocks/>
          </p:cNvSpPr>
          <p:nvPr/>
        </p:nvSpPr>
        <p:spPr>
          <a:xfrm>
            <a:off x="457200" y="1600200"/>
            <a:ext cx="11196320" cy="496316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800"/>
              </a:spcAft>
            </a:pPr>
            <a:r>
              <a:rPr lang="en-US" altLang="zh-TW" sz="3600" dirty="0" smtClean="0">
                <a:latin typeface="Cambria Math" panose="02040503050406030204" pitchFamily="18" charset="0"/>
                <a:ea typeface="Cambria Math" panose="02040503050406030204" pitchFamily="18" charset="0"/>
              </a:rPr>
              <a:t>Experiments/data do not prove or explain; figures/tables do not compare.  They “show” or “indicate”.</a:t>
            </a:r>
          </a:p>
          <a:p>
            <a:pPr>
              <a:spcBef>
                <a:spcPts val="0"/>
              </a:spcBef>
              <a:spcAft>
                <a:spcPts val="1800"/>
              </a:spcAft>
            </a:pPr>
            <a:r>
              <a:rPr lang="en-US" altLang="zh-TW" sz="3200" dirty="0" smtClean="0">
                <a:latin typeface="Cambria Math" panose="02040503050406030204" pitchFamily="18" charset="0"/>
                <a:ea typeface="Cambria Math" panose="02040503050406030204" pitchFamily="18" charset="0"/>
              </a:rPr>
              <a:t>(X)</a:t>
            </a:r>
            <a:r>
              <a:rPr lang="en-US" altLang="zh-TW" sz="3200" i="1" dirty="0" smtClean="0">
                <a:latin typeface="Cambria Math" panose="02040503050406030204" pitchFamily="18" charset="0"/>
                <a:ea typeface="Cambria Math" panose="02040503050406030204" pitchFamily="18" charset="0"/>
              </a:rPr>
              <a:t> This experiment attempts to demonstrate that …</a:t>
            </a:r>
            <a:br>
              <a:rPr lang="en-US" altLang="zh-TW" sz="3200" i="1" dirty="0" smtClean="0">
                <a:latin typeface="Cambria Math" panose="02040503050406030204" pitchFamily="18" charset="0"/>
                <a:ea typeface="Cambria Math" panose="02040503050406030204" pitchFamily="18" charset="0"/>
              </a:rPr>
            </a:br>
            <a:r>
              <a:rPr lang="en-US" altLang="zh-TW" sz="3200" dirty="0" smtClean="0">
                <a:latin typeface="Cambria Math" panose="02040503050406030204" pitchFamily="18" charset="0"/>
                <a:ea typeface="Cambria Math" panose="02040503050406030204" pitchFamily="18" charset="0"/>
              </a:rPr>
              <a:t>(O) </a:t>
            </a:r>
            <a:r>
              <a:rPr lang="en-US" altLang="zh-TW" sz="3200" i="1" dirty="0" smtClean="0">
                <a:latin typeface="Cambria Math" panose="02040503050406030204" pitchFamily="18" charset="0"/>
                <a:ea typeface="Cambria Math" panose="02040503050406030204" pitchFamily="18" charset="0"/>
              </a:rPr>
              <a:t>The purpose of this experiment is to demonstrate that …</a:t>
            </a:r>
          </a:p>
          <a:p>
            <a:pPr>
              <a:spcBef>
                <a:spcPts val="0"/>
              </a:spcBef>
              <a:spcAft>
                <a:spcPts val="1800"/>
              </a:spcAft>
            </a:pPr>
            <a:r>
              <a:rPr lang="en-US" altLang="zh-TW" sz="3200" dirty="0" smtClean="0">
                <a:latin typeface="Cambria Math" panose="02040503050406030204" pitchFamily="18" charset="0"/>
                <a:ea typeface="Cambria Math" panose="02040503050406030204" pitchFamily="18" charset="0"/>
              </a:rPr>
              <a:t>(X) </a:t>
            </a:r>
            <a:r>
              <a:rPr lang="en-US" altLang="zh-TW" sz="3200" i="1" dirty="0" smtClean="0">
                <a:latin typeface="Cambria Math" panose="02040503050406030204" pitchFamily="18" charset="0"/>
                <a:ea typeface="Cambria Math" panose="02040503050406030204" pitchFamily="18" charset="0"/>
              </a:rPr>
              <a:t>The research found that … </a:t>
            </a:r>
            <a:br>
              <a:rPr lang="en-US" altLang="zh-TW" sz="3200" i="1" dirty="0" smtClean="0">
                <a:latin typeface="Cambria Math" panose="02040503050406030204" pitchFamily="18" charset="0"/>
                <a:ea typeface="Cambria Math" panose="02040503050406030204" pitchFamily="18" charset="0"/>
              </a:rPr>
            </a:br>
            <a:r>
              <a:rPr lang="en-US" altLang="zh-TW" sz="3200" dirty="0" smtClean="0">
                <a:latin typeface="Cambria Math" panose="02040503050406030204" pitchFamily="18" charset="0"/>
                <a:ea typeface="Cambria Math" panose="02040503050406030204" pitchFamily="18" charset="0"/>
              </a:rPr>
              <a:t>(O) </a:t>
            </a:r>
            <a:r>
              <a:rPr lang="en-US" altLang="zh-TW" sz="3200" i="1" dirty="0" smtClean="0">
                <a:latin typeface="Cambria Math" panose="02040503050406030204" pitchFamily="18" charset="0"/>
                <a:ea typeface="Cambria Math" panose="02040503050406030204" pitchFamily="18" charset="0"/>
              </a:rPr>
              <a:t>The researchers found that … </a:t>
            </a:r>
          </a:p>
          <a:p>
            <a:pPr>
              <a:spcBef>
                <a:spcPts val="0"/>
              </a:spcBef>
              <a:spcAft>
                <a:spcPts val="1800"/>
              </a:spcAft>
            </a:pPr>
            <a:r>
              <a:rPr lang="en-US" altLang="zh-TW" sz="3200" dirty="0" smtClean="0">
                <a:latin typeface="Cambria Math" panose="02040503050406030204" pitchFamily="18" charset="0"/>
                <a:ea typeface="Cambria Math" panose="02040503050406030204" pitchFamily="18" charset="0"/>
              </a:rPr>
              <a:t>(X) </a:t>
            </a:r>
            <a:r>
              <a:rPr lang="en-US" altLang="zh-TW" sz="3200" i="1" dirty="0" smtClean="0">
                <a:latin typeface="Cambria Math" panose="02040503050406030204" pitchFamily="18" charset="0"/>
                <a:ea typeface="Cambria Math" panose="02040503050406030204" pitchFamily="18" charset="0"/>
              </a:rPr>
              <a:t>Their paper discussed the possible relation of …</a:t>
            </a:r>
            <a:br>
              <a:rPr lang="en-US" altLang="zh-TW" sz="3200" i="1" dirty="0" smtClean="0">
                <a:latin typeface="Cambria Math" panose="02040503050406030204" pitchFamily="18" charset="0"/>
                <a:ea typeface="Cambria Math" panose="02040503050406030204" pitchFamily="18" charset="0"/>
              </a:rPr>
            </a:br>
            <a:r>
              <a:rPr lang="en-US" altLang="zh-TW" sz="3200" dirty="0" smtClean="0">
                <a:latin typeface="Cambria Math" panose="02040503050406030204" pitchFamily="18" charset="0"/>
                <a:ea typeface="Cambria Math" panose="02040503050406030204" pitchFamily="18" charset="0"/>
              </a:rPr>
              <a:t>(O) </a:t>
            </a:r>
            <a:r>
              <a:rPr lang="en-US" altLang="zh-TW" sz="3200" i="1" dirty="0" smtClean="0">
                <a:latin typeface="Cambria Math" panose="02040503050406030204" pitchFamily="18" charset="0"/>
                <a:ea typeface="Cambria Math" panose="02040503050406030204" pitchFamily="18" charset="0"/>
              </a:rPr>
              <a:t>Lin et al. (2013) discussed the possible relation of …</a:t>
            </a:r>
          </a:p>
          <a:p>
            <a:pPr>
              <a:spcBef>
                <a:spcPts val="0"/>
              </a:spcBef>
              <a:spcAft>
                <a:spcPts val="1800"/>
              </a:spcAft>
            </a:pPr>
            <a:endParaRPr lang="zh-TW" altLang="en-US" sz="3600" dirty="0">
              <a:latin typeface="Cambria Math" panose="02040503050406030204" pitchFamily="18" charset="0"/>
            </a:endParaRPr>
          </a:p>
        </p:txBody>
      </p:sp>
    </p:spTree>
    <p:extLst>
      <p:ext uri="{BB962C8B-B14F-4D97-AF65-F5344CB8AC3E}">
        <p14:creationId xmlns:p14="http://schemas.microsoft.com/office/powerpoint/2010/main" val="3246465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p:cNvSpPr txBox="1"/>
          <p:nvPr/>
        </p:nvSpPr>
        <p:spPr>
          <a:xfrm>
            <a:off x="179512" y="116632"/>
            <a:ext cx="11606088" cy="1015663"/>
          </a:xfrm>
          <a:prstGeom prst="rect">
            <a:avLst/>
          </a:prstGeom>
          <a:noFill/>
        </p:spPr>
        <p:txBody>
          <a:bodyPr wrap="square" rtlCol="0">
            <a:spAutoFit/>
          </a:bodyPr>
          <a:lstStyle/>
          <a:p>
            <a:pPr fontAlgn="base">
              <a:spcBef>
                <a:spcPct val="0"/>
              </a:spcBef>
              <a:spcAft>
                <a:spcPct val="0"/>
              </a:spcAft>
            </a:pPr>
            <a:r>
              <a:rPr kumimoji="1" lang="en-US" altLang="zh-TW" sz="3200" b="1" dirty="0" smtClean="0">
                <a:solidFill>
                  <a:srgbClr val="000000"/>
                </a:solidFill>
                <a:latin typeface="Times New Roman" panose="02020603050405020304" pitchFamily="18" charset="0"/>
                <a:ea typeface="Gungsuh" pitchFamily="18" charset="-127"/>
                <a:cs typeface="Times New Roman" panose="02020603050405020304" pitchFamily="18" charset="0"/>
              </a:rPr>
              <a:t>Nicknames in English </a:t>
            </a:r>
            <a:r>
              <a:rPr kumimoji="1" lang="en-US" altLang="zh-TW" sz="2800" dirty="0" smtClean="0">
                <a:solidFill>
                  <a:srgbClr val="000000"/>
                </a:solidFill>
                <a:latin typeface="Cambria Math" panose="02040503050406030204" pitchFamily="18" charset="0"/>
                <a:ea typeface="Cambria Math" panose="02040503050406030204" pitchFamily="18" charset="0"/>
              </a:rPr>
              <a:t>--- you probably have seen these, but do not use them unless you know the person very well.</a:t>
            </a:r>
            <a:endParaRPr kumimoji="1" lang="zh-TW" altLang="en-US" dirty="0">
              <a:solidFill>
                <a:srgbClr val="000000"/>
              </a:solidFill>
              <a:latin typeface="Cambria Math" panose="02040503050406030204" pitchFamily="18" charset="0"/>
            </a:endParaRPr>
          </a:p>
        </p:txBody>
      </p:sp>
      <p:graphicFrame>
        <p:nvGraphicFramePr>
          <p:cNvPr id="8" name="表格 7"/>
          <p:cNvGraphicFramePr>
            <a:graphicFrameLocks noGrp="1"/>
          </p:cNvGraphicFramePr>
          <p:nvPr>
            <p:extLst>
              <p:ext uri="{D42A27DB-BD31-4B8C-83A1-F6EECF244321}">
                <p14:modId xmlns:p14="http://schemas.microsoft.com/office/powerpoint/2010/main" val="3704538917"/>
              </p:ext>
            </p:extLst>
          </p:nvPr>
        </p:nvGraphicFramePr>
        <p:xfrm>
          <a:off x="839912" y="1118236"/>
          <a:ext cx="2726248" cy="5678539"/>
        </p:xfrm>
        <a:graphic>
          <a:graphicData uri="http://schemas.openxmlformats.org/drawingml/2006/table">
            <a:tbl>
              <a:tblPr firstRow="1" bandRow="1"/>
              <a:tblGrid>
                <a:gridCol w="1156590">
                  <a:extLst>
                    <a:ext uri="{9D8B030D-6E8A-4147-A177-3AD203B41FA5}">
                      <a16:colId xmlns:a16="http://schemas.microsoft.com/office/drawing/2014/main" val="20000"/>
                    </a:ext>
                  </a:extLst>
                </a:gridCol>
                <a:gridCol w="1569658">
                  <a:extLst>
                    <a:ext uri="{9D8B030D-6E8A-4147-A177-3AD203B41FA5}">
                      <a16:colId xmlns:a16="http://schemas.microsoft.com/office/drawing/2014/main" val="20001"/>
                    </a:ext>
                  </a:extLst>
                </a:gridCol>
              </a:tblGrid>
              <a:tr h="258914">
                <a:tc gridSpan="2">
                  <a:txBody>
                    <a:bodyPr/>
                    <a:lstStyle>
                      <a:lvl1pPr marL="0" algn="l" defTabSz="914400" rtl="0" eaLnBrk="1" latinLnBrk="0" hangingPunct="1">
                        <a:defRPr sz="1800" b="1" kern="1200">
                          <a:solidFill>
                            <a:schemeClr val="lt1"/>
                          </a:solidFill>
                          <a:latin typeface="Arial"/>
                          <a:ea typeface="新細明體"/>
                        </a:defRPr>
                      </a:lvl1pPr>
                      <a:lvl2pPr marL="457200" algn="l" defTabSz="914400" rtl="0" eaLnBrk="1" latinLnBrk="0" hangingPunct="1">
                        <a:defRPr sz="1800" b="1" kern="1200">
                          <a:solidFill>
                            <a:schemeClr val="lt1"/>
                          </a:solidFill>
                          <a:latin typeface="Arial"/>
                          <a:ea typeface="新細明體"/>
                        </a:defRPr>
                      </a:lvl2pPr>
                      <a:lvl3pPr marL="914400" algn="l" defTabSz="914400" rtl="0" eaLnBrk="1" latinLnBrk="0" hangingPunct="1">
                        <a:defRPr sz="1800" b="1" kern="1200">
                          <a:solidFill>
                            <a:schemeClr val="lt1"/>
                          </a:solidFill>
                          <a:latin typeface="Arial"/>
                          <a:ea typeface="新細明體"/>
                        </a:defRPr>
                      </a:lvl3pPr>
                      <a:lvl4pPr marL="1371600" algn="l" defTabSz="914400" rtl="0" eaLnBrk="1" latinLnBrk="0" hangingPunct="1">
                        <a:defRPr sz="1800" b="1" kern="1200">
                          <a:solidFill>
                            <a:schemeClr val="lt1"/>
                          </a:solidFill>
                          <a:latin typeface="Arial"/>
                          <a:ea typeface="新細明體"/>
                        </a:defRPr>
                      </a:lvl4pPr>
                      <a:lvl5pPr marL="1828800" algn="l" defTabSz="914400" rtl="0" eaLnBrk="1" latinLnBrk="0" hangingPunct="1">
                        <a:defRPr sz="1800" b="1" kern="1200">
                          <a:solidFill>
                            <a:schemeClr val="lt1"/>
                          </a:solidFill>
                          <a:latin typeface="Arial"/>
                          <a:ea typeface="新細明體"/>
                        </a:defRPr>
                      </a:lvl5pPr>
                      <a:lvl6pPr marL="2286000" algn="l" defTabSz="914400" rtl="0" eaLnBrk="1" latinLnBrk="0" hangingPunct="1">
                        <a:defRPr sz="1800" b="1" kern="1200">
                          <a:solidFill>
                            <a:schemeClr val="lt1"/>
                          </a:solidFill>
                          <a:latin typeface="Arial"/>
                          <a:ea typeface="新細明體"/>
                        </a:defRPr>
                      </a:lvl6pPr>
                      <a:lvl7pPr marL="2743200" algn="l" defTabSz="914400" rtl="0" eaLnBrk="1" latinLnBrk="0" hangingPunct="1">
                        <a:defRPr sz="1800" b="1" kern="1200">
                          <a:solidFill>
                            <a:schemeClr val="lt1"/>
                          </a:solidFill>
                          <a:latin typeface="Arial"/>
                          <a:ea typeface="新細明體"/>
                        </a:defRPr>
                      </a:lvl7pPr>
                      <a:lvl8pPr marL="3200400" algn="l" defTabSz="914400" rtl="0" eaLnBrk="1" latinLnBrk="0" hangingPunct="1">
                        <a:defRPr sz="1800" b="1" kern="1200">
                          <a:solidFill>
                            <a:schemeClr val="lt1"/>
                          </a:solidFill>
                          <a:latin typeface="Arial"/>
                          <a:ea typeface="新細明體"/>
                        </a:defRPr>
                      </a:lvl8pPr>
                      <a:lvl9pPr marL="3657600" algn="l" defTabSz="914400" rtl="0" eaLnBrk="1" latinLnBrk="0" hangingPunct="1">
                        <a:defRPr sz="1800" b="1" kern="1200">
                          <a:solidFill>
                            <a:schemeClr val="lt1"/>
                          </a:solidFill>
                          <a:latin typeface="Arial"/>
                          <a:ea typeface="新細明體"/>
                        </a:defRPr>
                      </a:lvl9pPr>
                    </a:lstStyle>
                    <a:p>
                      <a:pPr algn="ctr">
                        <a:lnSpc>
                          <a:spcPts val="1200"/>
                        </a:lnSpc>
                        <a:spcBef>
                          <a:spcPts val="0"/>
                        </a:spcBef>
                      </a:pPr>
                      <a:r>
                        <a:rPr lang="en-US" altLang="zh-TW" sz="1400" dirty="0" smtClean="0">
                          <a:solidFill>
                            <a:srgbClr val="0000CC"/>
                          </a:solidFill>
                        </a:rPr>
                        <a:t>MALE</a:t>
                      </a:r>
                      <a:endParaRPr lang="zh-TW" altLang="en-US" sz="1400" dirty="0">
                        <a:solidFill>
                          <a:srgbClr val="0000CC"/>
                        </a:solidFill>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BE0E3"/>
                    </a:solidFill>
                  </a:tcPr>
                </a:tc>
                <a:tc hMerge="1">
                  <a:txBody>
                    <a:bodyPr/>
                    <a:lstStyle/>
                    <a:p>
                      <a:pPr>
                        <a:lnSpc>
                          <a:spcPct val="100000"/>
                        </a:lnSpc>
                      </a:pPr>
                      <a:endParaRPr lang="zh-TW" altLang="en-US" sz="1200" dirty="0"/>
                    </a:p>
                  </a:txBody>
                  <a:tcPr/>
                </a:tc>
                <a:extLst>
                  <a:ext uri="{0D108BD9-81ED-4DB2-BD59-A6C34878D82A}">
                    <a16:rowId xmlns:a16="http://schemas.microsoft.com/office/drawing/2014/main" val="10000"/>
                  </a:ext>
                </a:extLst>
              </a:tr>
              <a:tr h="273807">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lnSpc>
                          <a:spcPts val="1200"/>
                        </a:lnSpc>
                        <a:spcBef>
                          <a:spcPts val="0"/>
                        </a:spcBef>
                      </a:pPr>
                      <a:r>
                        <a:rPr lang="en-US" sz="1400" dirty="0"/>
                        <a:t>Albert</a:t>
                      </a:r>
                    </a:p>
                  </a:txBody>
                  <a:tcPr marL="0" marR="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lnSpc>
                          <a:spcPts val="1200"/>
                        </a:lnSpc>
                        <a:spcBef>
                          <a:spcPts val="0"/>
                        </a:spcBef>
                      </a:pPr>
                      <a:r>
                        <a:rPr lang="en-US" sz="1400"/>
                        <a:t>Al</a:t>
                      </a:r>
                    </a:p>
                  </a:txBody>
                  <a:tcPr marL="0" marR="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val="10001"/>
                  </a:ext>
                </a:extLst>
              </a:tr>
              <a:tr h="305837">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lnSpc>
                          <a:spcPts val="1200"/>
                        </a:lnSpc>
                        <a:spcBef>
                          <a:spcPts val="0"/>
                        </a:spcBef>
                      </a:pPr>
                      <a:r>
                        <a:rPr lang="en-US" sz="1400" dirty="0"/>
                        <a:t>Andrew</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lnSpc>
                          <a:spcPts val="1200"/>
                        </a:lnSpc>
                        <a:spcBef>
                          <a:spcPts val="0"/>
                        </a:spcBef>
                      </a:pPr>
                      <a:r>
                        <a:rPr lang="en-US" sz="1400"/>
                        <a:t>Andy</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02"/>
                  </a:ext>
                </a:extLst>
              </a:tr>
              <a:tr h="305837">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lnSpc>
                          <a:spcPts val="1200"/>
                        </a:lnSpc>
                        <a:spcBef>
                          <a:spcPts val="0"/>
                        </a:spcBef>
                      </a:pPr>
                      <a:r>
                        <a:rPr lang="en-US" sz="1400" dirty="0"/>
                        <a:t>Anthony</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lnSpc>
                          <a:spcPts val="1200"/>
                        </a:lnSpc>
                        <a:spcBef>
                          <a:spcPts val="0"/>
                        </a:spcBef>
                      </a:pPr>
                      <a:r>
                        <a:rPr lang="en-US" sz="1400" dirty="0"/>
                        <a:t>Tony</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val="10003"/>
                  </a:ext>
                </a:extLst>
              </a:tr>
              <a:tr h="305837">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lnSpc>
                          <a:spcPts val="1200"/>
                        </a:lnSpc>
                        <a:spcBef>
                          <a:spcPts val="0"/>
                        </a:spcBef>
                      </a:pPr>
                      <a:r>
                        <a:rPr lang="en-US" sz="1400" dirty="0"/>
                        <a:t>Arthur</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lnSpc>
                          <a:spcPts val="1200"/>
                        </a:lnSpc>
                        <a:spcBef>
                          <a:spcPts val="0"/>
                        </a:spcBef>
                      </a:pPr>
                      <a:r>
                        <a:rPr lang="en-US" sz="1400" dirty="0"/>
                        <a:t>Art, Arty</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04"/>
                  </a:ext>
                </a:extLst>
              </a:tr>
              <a:tr h="305837">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lnSpc>
                          <a:spcPts val="1200"/>
                        </a:lnSpc>
                        <a:spcBef>
                          <a:spcPts val="0"/>
                        </a:spcBef>
                      </a:pPr>
                      <a:r>
                        <a:rPr lang="en-US" sz="1400"/>
                        <a:t>Bernard</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lnSpc>
                          <a:spcPts val="1200"/>
                        </a:lnSpc>
                        <a:spcBef>
                          <a:spcPts val="0"/>
                        </a:spcBef>
                      </a:pPr>
                      <a:r>
                        <a:rPr lang="en-US" sz="1400" dirty="0"/>
                        <a:t>Bernie, Bern</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val="10005"/>
                  </a:ext>
                </a:extLst>
              </a:tr>
              <a:tr h="308333">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lnSpc>
                          <a:spcPts val="1200"/>
                        </a:lnSpc>
                        <a:spcBef>
                          <a:spcPts val="0"/>
                        </a:spcBef>
                      </a:pPr>
                      <a:r>
                        <a:rPr lang="en-US" sz="1400"/>
                        <a:t>Charles</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lnSpc>
                          <a:spcPts val="1200"/>
                        </a:lnSpc>
                        <a:spcBef>
                          <a:spcPts val="0"/>
                        </a:spcBef>
                      </a:pPr>
                      <a:r>
                        <a:rPr lang="en-US" sz="1400" dirty="0"/>
                        <a:t>Charlie, Chuck</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06"/>
                  </a:ext>
                </a:extLst>
              </a:tr>
              <a:tr h="288033">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lnSpc>
                          <a:spcPts val="1200"/>
                        </a:lnSpc>
                        <a:spcBef>
                          <a:spcPts val="0"/>
                        </a:spcBef>
                      </a:pPr>
                      <a:r>
                        <a:rPr lang="en-US" sz="1400"/>
                        <a:t>Christopher</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lnSpc>
                          <a:spcPts val="1200"/>
                        </a:lnSpc>
                        <a:spcBef>
                          <a:spcPts val="0"/>
                        </a:spcBef>
                      </a:pPr>
                      <a:r>
                        <a:rPr lang="en-US" sz="1400"/>
                        <a:t>Chris</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val="10007"/>
                  </a:ext>
                </a:extLst>
              </a:tr>
              <a:tr h="305837">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lnSpc>
                          <a:spcPts val="1200"/>
                        </a:lnSpc>
                        <a:spcBef>
                          <a:spcPts val="0"/>
                        </a:spcBef>
                      </a:pPr>
                      <a:r>
                        <a:rPr lang="en-US" sz="1400"/>
                        <a:t>Daniel</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lnSpc>
                          <a:spcPts val="1200"/>
                        </a:lnSpc>
                        <a:spcBef>
                          <a:spcPts val="0"/>
                        </a:spcBef>
                      </a:pPr>
                      <a:r>
                        <a:rPr lang="en-US" sz="1400"/>
                        <a:t>Dan, Danny</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08"/>
                  </a:ext>
                </a:extLst>
              </a:tr>
              <a:tr h="305837">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lnSpc>
                          <a:spcPts val="1200"/>
                        </a:lnSpc>
                        <a:spcBef>
                          <a:spcPts val="0"/>
                        </a:spcBef>
                      </a:pPr>
                      <a:r>
                        <a:rPr lang="en-US" sz="1400"/>
                        <a:t>Donald</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lnSpc>
                          <a:spcPts val="1200"/>
                        </a:lnSpc>
                        <a:spcBef>
                          <a:spcPts val="0"/>
                        </a:spcBef>
                      </a:pPr>
                      <a:r>
                        <a:rPr lang="en-US" sz="1400"/>
                        <a:t>Don</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val="10009"/>
                  </a:ext>
                </a:extLst>
              </a:tr>
              <a:tr h="305837">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lnSpc>
                          <a:spcPts val="1200"/>
                        </a:lnSpc>
                        <a:spcBef>
                          <a:spcPts val="0"/>
                        </a:spcBef>
                      </a:pPr>
                      <a:r>
                        <a:rPr lang="en-US" sz="1400"/>
                        <a:t>Edward</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lnSpc>
                          <a:spcPts val="1200"/>
                        </a:lnSpc>
                        <a:spcBef>
                          <a:spcPts val="0"/>
                        </a:spcBef>
                      </a:pPr>
                      <a:r>
                        <a:rPr lang="en-US" sz="1400"/>
                        <a:t>Ed, Eddie</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10"/>
                  </a:ext>
                </a:extLst>
              </a:tr>
              <a:tr h="305837">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lnSpc>
                          <a:spcPts val="1200"/>
                        </a:lnSpc>
                        <a:spcBef>
                          <a:spcPts val="0"/>
                        </a:spcBef>
                      </a:pPr>
                      <a:r>
                        <a:rPr lang="en-US" sz="1400"/>
                        <a:t>Eugene</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lnSpc>
                          <a:spcPts val="1200"/>
                        </a:lnSpc>
                        <a:spcBef>
                          <a:spcPts val="0"/>
                        </a:spcBef>
                      </a:pPr>
                      <a:r>
                        <a:rPr lang="en-US" sz="1400"/>
                        <a:t>Gene</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val="10011"/>
                  </a:ext>
                </a:extLst>
              </a:tr>
              <a:tr h="305837">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lnSpc>
                          <a:spcPts val="1200"/>
                        </a:lnSpc>
                        <a:spcBef>
                          <a:spcPts val="0"/>
                        </a:spcBef>
                      </a:pPr>
                      <a:r>
                        <a:rPr lang="en-US" sz="1400"/>
                        <a:t>Francis</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lnSpc>
                          <a:spcPts val="1200"/>
                        </a:lnSpc>
                        <a:spcBef>
                          <a:spcPts val="0"/>
                        </a:spcBef>
                      </a:pPr>
                      <a:r>
                        <a:rPr lang="en-US" sz="1400"/>
                        <a:t>Frank, Fran</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12"/>
                  </a:ext>
                </a:extLst>
              </a:tr>
              <a:tr h="285538">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lnSpc>
                          <a:spcPts val="1200"/>
                        </a:lnSpc>
                        <a:spcBef>
                          <a:spcPts val="0"/>
                        </a:spcBef>
                      </a:pPr>
                      <a:r>
                        <a:rPr lang="en-US" sz="1400"/>
                        <a:t>Frederick</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lnSpc>
                          <a:spcPts val="1200"/>
                        </a:lnSpc>
                        <a:spcBef>
                          <a:spcPts val="0"/>
                        </a:spcBef>
                      </a:pPr>
                      <a:r>
                        <a:rPr lang="en-US" sz="1400"/>
                        <a:t>Fred, Freddy</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val="10013"/>
                  </a:ext>
                </a:extLst>
              </a:tr>
              <a:tr h="288033">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lnSpc>
                          <a:spcPts val="1200"/>
                        </a:lnSpc>
                        <a:spcBef>
                          <a:spcPts val="0"/>
                        </a:spcBef>
                      </a:pPr>
                      <a:r>
                        <a:rPr lang="en-US" sz="1400"/>
                        <a:t>Henry</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lnSpc>
                          <a:spcPts val="1200"/>
                        </a:lnSpc>
                        <a:spcBef>
                          <a:spcPts val="0"/>
                        </a:spcBef>
                      </a:pPr>
                      <a:r>
                        <a:rPr lang="en-US" sz="1400"/>
                        <a:t>Hank</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14"/>
                  </a:ext>
                </a:extLst>
              </a:tr>
              <a:tr h="305837">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lnSpc>
                          <a:spcPts val="1200"/>
                        </a:lnSpc>
                        <a:spcBef>
                          <a:spcPts val="0"/>
                        </a:spcBef>
                      </a:pPr>
                      <a:r>
                        <a:rPr lang="en-US" sz="1400"/>
                        <a:t>Irving</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lnSpc>
                          <a:spcPts val="1200"/>
                        </a:lnSpc>
                        <a:spcBef>
                          <a:spcPts val="0"/>
                        </a:spcBef>
                      </a:pPr>
                      <a:r>
                        <a:rPr lang="en-US" sz="1400"/>
                        <a:t>Irv</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val="10015"/>
                  </a:ext>
                </a:extLst>
              </a:tr>
              <a:tr h="305837">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lnSpc>
                          <a:spcPts val="1200"/>
                        </a:lnSpc>
                        <a:spcBef>
                          <a:spcPts val="0"/>
                        </a:spcBef>
                      </a:pPr>
                      <a:r>
                        <a:rPr lang="en-US" sz="1400"/>
                        <a:t>James</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lnSpc>
                          <a:spcPts val="1200"/>
                        </a:lnSpc>
                        <a:spcBef>
                          <a:spcPts val="0"/>
                        </a:spcBef>
                      </a:pPr>
                      <a:r>
                        <a:rPr lang="en-US" sz="1400"/>
                        <a:t>Jim, Jimmy</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16"/>
                  </a:ext>
                </a:extLst>
              </a:tr>
              <a:tr h="305837">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lnSpc>
                          <a:spcPts val="1200"/>
                        </a:lnSpc>
                        <a:spcBef>
                          <a:spcPts val="0"/>
                        </a:spcBef>
                      </a:pPr>
                      <a:r>
                        <a:rPr lang="en-US" sz="1400"/>
                        <a:t>Joseph</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lnSpc>
                          <a:spcPts val="1200"/>
                        </a:lnSpc>
                        <a:spcBef>
                          <a:spcPts val="0"/>
                        </a:spcBef>
                      </a:pPr>
                      <a:r>
                        <a:rPr lang="en-US" sz="1400"/>
                        <a:t>Joe</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val="10017"/>
                  </a:ext>
                </a:extLst>
              </a:tr>
              <a:tr h="305837">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lnSpc>
                          <a:spcPts val="1200"/>
                        </a:lnSpc>
                        <a:spcBef>
                          <a:spcPts val="0"/>
                        </a:spcBef>
                      </a:pPr>
                      <a:r>
                        <a:rPr lang="en-US" sz="1400" dirty="0"/>
                        <a:t>John</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lnSpc>
                          <a:spcPts val="1200"/>
                        </a:lnSpc>
                        <a:spcBef>
                          <a:spcPts val="0"/>
                        </a:spcBef>
                      </a:pPr>
                      <a:r>
                        <a:rPr lang="en-US" sz="1400" dirty="0"/>
                        <a:t>Jack, Jacky</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18"/>
                  </a:ext>
                </a:extLst>
              </a:tr>
            </a:tbl>
          </a:graphicData>
        </a:graphic>
      </p:graphicFrame>
      <p:graphicFrame>
        <p:nvGraphicFramePr>
          <p:cNvPr id="9" name="表格 8"/>
          <p:cNvGraphicFramePr>
            <a:graphicFrameLocks noGrp="1"/>
          </p:cNvGraphicFramePr>
          <p:nvPr>
            <p:extLst>
              <p:ext uri="{D42A27DB-BD31-4B8C-83A1-F6EECF244321}">
                <p14:modId xmlns:p14="http://schemas.microsoft.com/office/powerpoint/2010/main" val="3472358936"/>
              </p:ext>
            </p:extLst>
          </p:nvPr>
        </p:nvGraphicFramePr>
        <p:xfrm>
          <a:off x="4507822" y="1232805"/>
          <a:ext cx="2736304" cy="5563970"/>
        </p:xfrm>
        <a:graphic>
          <a:graphicData uri="http://schemas.openxmlformats.org/drawingml/2006/table">
            <a:tbl>
              <a:tblPr firstRow="1" bandRow="1"/>
              <a:tblGrid>
                <a:gridCol w="1008112">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tblGrid>
              <a:tr h="0">
                <a:tc gridSpan="2">
                  <a:txBody>
                    <a:bodyPr/>
                    <a:lstStyle>
                      <a:lvl1pPr marL="0" algn="l" defTabSz="914400" rtl="0" eaLnBrk="1" latinLnBrk="0" hangingPunct="1">
                        <a:defRPr sz="1800" b="1" kern="1200">
                          <a:solidFill>
                            <a:schemeClr val="lt1"/>
                          </a:solidFill>
                          <a:latin typeface="Arial"/>
                          <a:ea typeface="新細明體"/>
                        </a:defRPr>
                      </a:lvl1pPr>
                      <a:lvl2pPr marL="457200" algn="l" defTabSz="914400" rtl="0" eaLnBrk="1" latinLnBrk="0" hangingPunct="1">
                        <a:defRPr sz="1800" b="1" kern="1200">
                          <a:solidFill>
                            <a:schemeClr val="lt1"/>
                          </a:solidFill>
                          <a:latin typeface="Arial"/>
                          <a:ea typeface="新細明體"/>
                        </a:defRPr>
                      </a:lvl2pPr>
                      <a:lvl3pPr marL="914400" algn="l" defTabSz="914400" rtl="0" eaLnBrk="1" latinLnBrk="0" hangingPunct="1">
                        <a:defRPr sz="1800" b="1" kern="1200">
                          <a:solidFill>
                            <a:schemeClr val="lt1"/>
                          </a:solidFill>
                          <a:latin typeface="Arial"/>
                          <a:ea typeface="新細明體"/>
                        </a:defRPr>
                      </a:lvl3pPr>
                      <a:lvl4pPr marL="1371600" algn="l" defTabSz="914400" rtl="0" eaLnBrk="1" latinLnBrk="0" hangingPunct="1">
                        <a:defRPr sz="1800" b="1" kern="1200">
                          <a:solidFill>
                            <a:schemeClr val="lt1"/>
                          </a:solidFill>
                          <a:latin typeface="Arial"/>
                          <a:ea typeface="新細明體"/>
                        </a:defRPr>
                      </a:lvl4pPr>
                      <a:lvl5pPr marL="1828800" algn="l" defTabSz="914400" rtl="0" eaLnBrk="1" latinLnBrk="0" hangingPunct="1">
                        <a:defRPr sz="1800" b="1" kern="1200">
                          <a:solidFill>
                            <a:schemeClr val="lt1"/>
                          </a:solidFill>
                          <a:latin typeface="Arial"/>
                          <a:ea typeface="新細明體"/>
                        </a:defRPr>
                      </a:lvl5pPr>
                      <a:lvl6pPr marL="2286000" algn="l" defTabSz="914400" rtl="0" eaLnBrk="1" latinLnBrk="0" hangingPunct="1">
                        <a:defRPr sz="1800" b="1" kern="1200">
                          <a:solidFill>
                            <a:schemeClr val="lt1"/>
                          </a:solidFill>
                          <a:latin typeface="Arial"/>
                          <a:ea typeface="新細明體"/>
                        </a:defRPr>
                      </a:lvl6pPr>
                      <a:lvl7pPr marL="2743200" algn="l" defTabSz="914400" rtl="0" eaLnBrk="1" latinLnBrk="0" hangingPunct="1">
                        <a:defRPr sz="1800" b="1" kern="1200">
                          <a:solidFill>
                            <a:schemeClr val="lt1"/>
                          </a:solidFill>
                          <a:latin typeface="Arial"/>
                          <a:ea typeface="新細明體"/>
                        </a:defRPr>
                      </a:lvl7pPr>
                      <a:lvl8pPr marL="3200400" algn="l" defTabSz="914400" rtl="0" eaLnBrk="1" latinLnBrk="0" hangingPunct="1">
                        <a:defRPr sz="1800" b="1" kern="1200">
                          <a:solidFill>
                            <a:schemeClr val="lt1"/>
                          </a:solidFill>
                          <a:latin typeface="Arial"/>
                          <a:ea typeface="新細明體"/>
                        </a:defRPr>
                      </a:lvl8pPr>
                      <a:lvl9pPr marL="3657600" algn="l" defTabSz="914400" rtl="0" eaLnBrk="1" latinLnBrk="0" hangingPunct="1">
                        <a:defRPr sz="1800" b="1" kern="1200">
                          <a:solidFill>
                            <a:schemeClr val="lt1"/>
                          </a:solidFill>
                          <a:latin typeface="Arial"/>
                          <a:ea typeface="新細明體"/>
                        </a:defRPr>
                      </a:lvl9pPr>
                    </a:lstStyle>
                    <a:p>
                      <a:pPr algn="ctr">
                        <a:lnSpc>
                          <a:spcPts val="1200"/>
                        </a:lnSpc>
                        <a:spcBef>
                          <a:spcPts val="0"/>
                        </a:spcBef>
                      </a:pPr>
                      <a:endParaRPr lang="zh-TW" altLang="en-US" sz="1400" dirty="0">
                        <a:solidFill>
                          <a:srgbClr val="0000CC"/>
                        </a:solidFill>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BE0E3"/>
                    </a:solidFill>
                  </a:tcPr>
                </a:tc>
                <a:tc hMerge="1">
                  <a:txBody>
                    <a:bodyPr/>
                    <a:lstStyle/>
                    <a:p>
                      <a:pPr>
                        <a:lnSpc>
                          <a:spcPct val="100000"/>
                        </a:lnSpc>
                      </a:pPr>
                      <a:endParaRPr lang="zh-TW" altLang="en-US" sz="1200" dirty="0"/>
                    </a:p>
                  </a:txBody>
                  <a:tcPr/>
                </a:tc>
                <a:extLst>
                  <a:ext uri="{0D108BD9-81ED-4DB2-BD59-A6C34878D82A}">
                    <a16:rowId xmlns:a16="http://schemas.microsoft.com/office/drawing/2014/main" val="10000"/>
                  </a:ext>
                </a:extLst>
              </a:tr>
              <a:tr h="257866">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lnSpc>
                          <a:spcPts val="1200"/>
                        </a:lnSpc>
                        <a:spcBef>
                          <a:spcPts val="0"/>
                        </a:spcBef>
                      </a:pPr>
                      <a:r>
                        <a:rPr lang="en-US" sz="1400" dirty="0"/>
                        <a:t>Lawrence</a:t>
                      </a:r>
                    </a:p>
                  </a:txBody>
                  <a:tcPr marL="0" marR="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lnSpc>
                          <a:spcPts val="1200"/>
                        </a:lnSpc>
                        <a:spcBef>
                          <a:spcPts val="0"/>
                        </a:spcBef>
                      </a:pPr>
                      <a:r>
                        <a:rPr lang="en-US" sz="1400" dirty="0"/>
                        <a:t>Larry</a:t>
                      </a:r>
                    </a:p>
                  </a:txBody>
                  <a:tcPr marL="0" marR="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val="10001"/>
                  </a:ext>
                </a:extLst>
              </a:tr>
              <a:tr h="288032">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dirty="0"/>
                        <a:t>Leonard</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Leo</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02"/>
                  </a:ext>
                </a:extLst>
              </a:tr>
              <a:tr h="288032">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Nathan</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dirty="0"/>
                        <a:t>Nat, Nate</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val="10003"/>
                  </a:ext>
                </a:extLst>
              </a:tr>
              <a:tr h="288032">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Nicholas</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Nick</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04"/>
                  </a:ext>
                </a:extLst>
              </a:tr>
              <a:tr h="288032">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Patrick</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Pat</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val="10005"/>
                  </a:ext>
                </a:extLst>
              </a:tr>
              <a:tr h="216024">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Peter</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Pete</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06"/>
                  </a:ext>
                </a:extLst>
              </a:tr>
              <a:tr h="271264">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Raymond</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dirty="0"/>
                        <a:t>Ray</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val="10007"/>
                  </a:ext>
                </a:extLst>
              </a:tr>
              <a:tr h="288032">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Richard</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Dick, Rick</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08"/>
                  </a:ext>
                </a:extLst>
              </a:tr>
              <a:tr h="288032">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Robert</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Bob, Bobby, Rob</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val="10009"/>
                  </a:ext>
                </a:extLst>
              </a:tr>
              <a:tr h="288032">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Ronald</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Ron, Ronny</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10"/>
                  </a:ext>
                </a:extLst>
              </a:tr>
              <a:tr h="288032">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Russell</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Russ</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val="10011"/>
                  </a:ext>
                </a:extLst>
              </a:tr>
              <a:tr h="288032">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dirty="0"/>
                        <a:t>Samuel</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Sam, Sammy</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12"/>
                  </a:ext>
                </a:extLst>
              </a:tr>
              <a:tr h="271264">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Stephan</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Steve</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val="10013"/>
                  </a:ext>
                </a:extLst>
              </a:tr>
              <a:tr h="271264">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Stuart</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Stu</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14"/>
                  </a:ext>
                </a:extLst>
              </a:tr>
              <a:tr h="288032">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Theodore</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Ted, Teddy</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val="10015"/>
                  </a:ext>
                </a:extLst>
              </a:tr>
              <a:tr h="288032">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Thomas</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Tom, Thom, Tommy</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16"/>
                  </a:ext>
                </a:extLst>
              </a:tr>
              <a:tr h="288032">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Timothy</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Tim, Timmy</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val="10017"/>
                  </a:ext>
                </a:extLst>
              </a:tr>
              <a:tr h="288032">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Walter</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Walt, Wally</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18"/>
                  </a:ext>
                </a:extLst>
              </a:tr>
              <a:tr h="288032">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dirty="0"/>
                        <a:t>William</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dirty="0"/>
                        <a:t>Bill, Billy, Will, Willy</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val="10019"/>
                  </a:ext>
                </a:extLst>
              </a:tr>
            </a:tbl>
          </a:graphicData>
        </a:graphic>
      </p:graphicFrame>
      <p:graphicFrame>
        <p:nvGraphicFramePr>
          <p:cNvPr id="10" name="表格 9"/>
          <p:cNvGraphicFramePr>
            <a:graphicFrameLocks noGrp="1"/>
          </p:cNvGraphicFramePr>
          <p:nvPr>
            <p:extLst>
              <p:ext uri="{D42A27DB-BD31-4B8C-83A1-F6EECF244321}">
                <p14:modId xmlns:p14="http://schemas.microsoft.com/office/powerpoint/2010/main" val="3786514335"/>
              </p:ext>
            </p:extLst>
          </p:nvPr>
        </p:nvGraphicFramePr>
        <p:xfrm>
          <a:off x="8007452" y="742085"/>
          <a:ext cx="2497988" cy="6054690"/>
        </p:xfrm>
        <a:graphic>
          <a:graphicData uri="http://schemas.openxmlformats.org/drawingml/2006/table">
            <a:tbl>
              <a:tblPr firstRow="1" bandRow="1"/>
              <a:tblGrid>
                <a:gridCol w="874296">
                  <a:extLst>
                    <a:ext uri="{9D8B030D-6E8A-4147-A177-3AD203B41FA5}">
                      <a16:colId xmlns:a16="http://schemas.microsoft.com/office/drawing/2014/main" val="20000"/>
                    </a:ext>
                  </a:extLst>
                </a:gridCol>
                <a:gridCol w="1623692">
                  <a:extLst>
                    <a:ext uri="{9D8B030D-6E8A-4147-A177-3AD203B41FA5}">
                      <a16:colId xmlns:a16="http://schemas.microsoft.com/office/drawing/2014/main" val="20001"/>
                    </a:ext>
                  </a:extLst>
                </a:gridCol>
              </a:tblGrid>
              <a:tr h="235406">
                <a:tc gridSpan="2">
                  <a:txBody>
                    <a:bodyPr/>
                    <a:lstStyle>
                      <a:lvl1pPr marL="0" algn="l" defTabSz="914400" rtl="0" eaLnBrk="1" latinLnBrk="0" hangingPunct="1">
                        <a:defRPr sz="1800" b="1" kern="1200">
                          <a:solidFill>
                            <a:schemeClr val="lt1"/>
                          </a:solidFill>
                          <a:latin typeface="Arial"/>
                          <a:ea typeface="新細明體"/>
                        </a:defRPr>
                      </a:lvl1pPr>
                      <a:lvl2pPr marL="457200" algn="l" defTabSz="914400" rtl="0" eaLnBrk="1" latinLnBrk="0" hangingPunct="1">
                        <a:defRPr sz="1800" b="1" kern="1200">
                          <a:solidFill>
                            <a:schemeClr val="lt1"/>
                          </a:solidFill>
                          <a:latin typeface="Arial"/>
                          <a:ea typeface="新細明體"/>
                        </a:defRPr>
                      </a:lvl2pPr>
                      <a:lvl3pPr marL="914400" algn="l" defTabSz="914400" rtl="0" eaLnBrk="1" latinLnBrk="0" hangingPunct="1">
                        <a:defRPr sz="1800" b="1" kern="1200">
                          <a:solidFill>
                            <a:schemeClr val="lt1"/>
                          </a:solidFill>
                          <a:latin typeface="Arial"/>
                          <a:ea typeface="新細明體"/>
                        </a:defRPr>
                      </a:lvl3pPr>
                      <a:lvl4pPr marL="1371600" algn="l" defTabSz="914400" rtl="0" eaLnBrk="1" latinLnBrk="0" hangingPunct="1">
                        <a:defRPr sz="1800" b="1" kern="1200">
                          <a:solidFill>
                            <a:schemeClr val="lt1"/>
                          </a:solidFill>
                          <a:latin typeface="Arial"/>
                          <a:ea typeface="新細明體"/>
                        </a:defRPr>
                      </a:lvl4pPr>
                      <a:lvl5pPr marL="1828800" algn="l" defTabSz="914400" rtl="0" eaLnBrk="1" latinLnBrk="0" hangingPunct="1">
                        <a:defRPr sz="1800" b="1" kern="1200">
                          <a:solidFill>
                            <a:schemeClr val="lt1"/>
                          </a:solidFill>
                          <a:latin typeface="Arial"/>
                          <a:ea typeface="新細明體"/>
                        </a:defRPr>
                      </a:lvl5pPr>
                      <a:lvl6pPr marL="2286000" algn="l" defTabSz="914400" rtl="0" eaLnBrk="1" latinLnBrk="0" hangingPunct="1">
                        <a:defRPr sz="1800" b="1" kern="1200">
                          <a:solidFill>
                            <a:schemeClr val="lt1"/>
                          </a:solidFill>
                          <a:latin typeface="Arial"/>
                          <a:ea typeface="新細明體"/>
                        </a:defRPr>
                      </a:lvl6pPr>
                      <a:lvl7pPr marL="2743200" algn="l" defTabSz="914400" rtl="0" eaLnBrk="1" latinLnBrk="0" hangingPunct="1">
                        <a:defRPr sz="1800" b="1" kern="1200">
                          <a:solidFill>
                            <a:schemeClr val="lt1"/>
                          </a:solidFill>
                          <a:latin typeface="Arial"/>
                          <a:ea typeface="新細明體"/>
                        </a:defRPr>
                      </a:lvl7pPr>
                      <a:lvl8pPr marL="3200400" algn="l" defTabSz="914400" rtl="0" eaLnBrk="1" latinLnBrk="0" hangingPunct="1">
                        <a:defRPr sz="1800" b="1" kern="1200">
                          <a:solidFill>
                            <a:schemeClr val="lt1"/>
                          </a:solidFill>
                          <a:latin typeface="Arial"/>
                          <a:ea typeface="新細明體"/>
                        </a:defRPr>
                      </a:lvl8pPr>
                      <a:lvl9pPr marL="3657600" algn="l" defTabSz="914400" rtl="0" eaLnBrk="1" latinLnBrk="0" hangingPunct="1">
                        <a:defRPr sz="1800" b="1" kern="1200">
                          <a:solidFill>
                            <a:schemeClr val="lt1"/>
                          </a:solidFill>
                          <a:latin typeface="Arial"/>
                          <a:ea typeface="新細明體"/>
                        </a:defRPr>
                      </a:lvl9pPr>
                    </a:lstStyle>
                    <a:p>
                      <a:pPr algn="ctr">
                        <a:lnSpc>
                          <a:spcPts val="1200"/>
                        </a:lnSpc>
                        <a:spcBef>
                          <a:spcPts val="0"/>
                        </a:spcBef>
                      </a:pPr>
                      <a:r>
                        <a:rPr lang="en-US" altLang="zh-TW" sz="1400" dirty="0" smtClean="0">
                          <a:solidFill>
                            <a:srgbClr val="0000CC"/>
                          </a:solidFill>
                        </a:rPr>
                        <a:t>FEMALE</a:t>
                      </a:r>
                      <a:endParaRPr lang="zh-TW" altLang="en-US" sz="1400" dirty="0">
                        <a:solidFill>
                          <a:srgbClr val="0000CC"/>
                        </a:solidFill>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BE0E3"/>
                    </a:solidFill>
                  </a:tcPr>
                </a:tc>
                <a:tc hMerge="1">
                  <a:txBody>
                    <a:bodyPr/>
                    <a:lstStyle/>
                    <a:p>
                      <a:pPr>
                        <a:lnSpc>
                          <a:spcPct val="100000"/>
                        </a:lnSpc>
                      </a:pPr>
                      <a:endParaRPr lang="zh-TW" altLang="en-US" sz="1200" dirty="0"/>
                    </a:p>
                  </a:txBody>
                  <a:tcPr/>
                </a:tc>
                <a:extLst>
                  <a:ext uri="{0D108BD9-81ED-4DB2-BD59-A6C34878D82A}">
                    <a16:rowId xmlns:a16="http://schemas.microsoft.com/office/drawing/2014/main" val="10000"/>
                  </a:ext>
                </a:extLst>
              </a:tr>
              <a:tr h="248947">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dirty="0" err="1" smtClean="0"/>
                        <a:t>Amanda</a:t>
                      </a:r>
                      <a:r>
                        <a:rPr lang="en-US" altLang="zh-TW" sz="1400" dirty="0" err="1" smtClean="0"/>
                        <a:t>pr</a:t>
                      </a:r>
                      <a:endParaRPr lang="en-US" sz="1400" dirty="0"/>
                    </a:p>
                  </a:txBody>
                  <a:tcPr marL="0" marR="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Mandy</a:t>
                      </a:r>
                    </a:p>
                  </a:txBody>
                  <a:tcPr marL="0" marR="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val="10001"/>
                  </a:ext>
                </a:extLst>
              </a:tr>
              <a:tr h="248947">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Catherine</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dirty="0" smtClean="0"/>
                        <a:t>Cathy, </a:t>
                      </a:r>
                      <a:r>
                        <a:rPr lang="en-US" sz="1400" dirty="0" err="1"/>
                        <a:t>Cath</a:t>
                      </a:r>
                      <a:endParaRPr lang="en-US" sz="1400" dirty="0"/>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02"/>
                  </a:ext>
                </a:extLst>
              </a:tr>
              <a:tr h="248947">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Christine</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Chris, Chrissy</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val="10003"/>
                  </a:ext>
                </a:extLst>
              </a:tr>
              <a:tr h="278070">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Cynthia</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Cindy, Cynth</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04"/>
                  </a:ext>
                </a:extLst>
              </a:tr>
              <a:tr h="278070">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Deborah</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Deb, Debbie</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val="10005"/>
                  </a:ext>
                </a:extLst>
              </a:tr>
              <a:tr h="278070">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Elizabeth</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Betty, Beth, Liz, Bess</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06"/>
                  </a:ext>
                </a:extLst>
              </a:tr>
              <a:tr h="278070">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Florence</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Flo</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val="10007"/>
                  </a:ext>
                </a:extLst>
              </a:tr>
              <a:tr h="208553">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Frances</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Fran, Francie</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08"/>
                  </a:ext>
                </a:extLst>
              </a:tr>
              <a:tr h="261882">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Janet</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dirty="0"/>
                        <a:t>Jan</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val="10009"/>
                  </a:ext>
                </a:extLst>
              </a:tr>
              <a:tr h="278070">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Katherine</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Kathy, Kate</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10"/>
                  </a:ext>
                </a:extLst>
              </a:tr>
              <a:tr h="278070">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Janice</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Jan</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val="10011"/>
                  </a:ext>
                </a:extLst>
              </a:tr>
              <a:tr h="278070">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dirty="0"/>
                        <a:t>Nancy</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Nan</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12"/>
                  </a:ext>
                </a:extLst>
              </a:tr>
              <a:tr h="278070">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Pamela</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Pam</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val="10013"/>
                  </a:ext>
                </a:extLst>
              </a:tr>
              <a:tr h="278070">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Patricia</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Pat</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14"/>
                  </a:ext>
                </a:extLst>
              </a:tr>
              <a:tr h="285255">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Roberta</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Bobbie</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val="10015"/>
                  </a:ext>
                </a:extLst>
              </a:tr>
              <a:tr h="261882">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Sophia</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Sophie</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16"/>
                  </a:ext>
                </a:extLst>
              </a:tr>
              <a:tr h="278070">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Susan</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Sue, Suzie</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val="10017"/>
                  </a:ext>
                </a:extLst>
              </a:tr>
              <a:tr h="278070">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Teresa</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dirty="0"/>
                        <a:t>Terry</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18"/>
                  </a:ext>
                </a:extLst>
              </a:tr>
              <a:tr h="278070">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Valerie</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Val</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val="10019"/>
                  </a:ext>
                </a:extLst>
              </a:tr>
              <a:tr h="278070">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Veronica</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Ronnie</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20"/>
                  </a:ext>
                </a:extLst>
              </a:tr>
              <a:tr h="278070">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a:t>Yvonne</a:t>
                      </a:r>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l"/>
                      <a:r>
                        <a:rPr lang="en-US" sz="1400" dirty="0" err="1"/>
                        <a:t>Vonna</a:t>
                      </a:r>
                      <a:endParaRPr lang="en-US" sz="1400" dirty="0"/>
                    </a:p>
                  </a:txBody>
                  <a:tcPr marL="0" marR="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val="10021"/>
                  </a:ext>
                </a:extLst>
              </a:tr>
            </a:tbl>
          </a:graphicData>
        </a:graphic>
      </p:graphicFrame>
    </p:spTree>
    <p:extLst>
      <p:ext uri="{BB962C8B-B14F-4D97-AF65-F5344CB8AC3E}">
        <p14:creationId xmlns:p14="http://schemas.microsoft.com/office/powerpoint/2010/main" val="21663240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2611800" y="2849776"/>
            <a:ext cx="6336704" cy="769441"/>
          </a:xfrm>
          <a:prstGeom prst="rect">
            <a:avLst/>
          </a:prstGeom>
          <a:noFill/>
        </p:spPr>
        <p:txBody>
          <a:bodyPr wrap="square" rtlCol="0">
            <a:spAutoFit/>
          </a:bodyPr>
          <a:lstStyle/>
          <a:p>
            <a:pPr algn="ctr"/>
            <a:r>
              <a:rPr lang="en-US" altLang="zh-TW" sz="4400" dirty="0" smtClean="0">
                <a:latin typeface="Times New Roman" panose="02020603050405020304" pitchFamily="18" charset="0"/>
                <a:cs typeface="Times New Roman" panose="02020603050405020304" pitchFamily="18" charset="0"/>
              </a:rPr>
              <a:t>My Model paper …</a:t>
            </a:r>
            <a:endParaRPr lang="zh-TW" alt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63180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fil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7856" y="207172"/>
            <a:ext cx="8552944" cy="650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47961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8178" y="81340"/>
            <a:ext cx="5580111" cy="673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32636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7284" y="84536"/>
            <a:ext cx="5430965" cy="665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22973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a:spLocks/>
          </p:cNvSpPr>
          <p:nvPr/>
        </p:nvSpPr>
        <p:spPr bwMode="auto">
          <a:xfrm>
            <a:off x="1745193" y="44624"/>
            <a:ext cx="8229600"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新細明體" pitchFamily="18" charset="-120"/>
              </a:defRPr>
            </a:lvl2pPr>
            <a:lvl3pPr algn="ctr" rtl="0" fontAlgn="base">
              <a:spcBef>
                <a:spcPct val="0"/>
              </a:spcBef>
              <a:spcAft>
                <a:spcPct val="0"/>
              </a:spcAft>
              <a:defRPr kumimoji="1" sz="4400">
                <a:solidFill>
                  <a:schemeClr val="tx2"/>
                </a:solidFill>
                <a:latin typeface="Arial" charset="0"/>
                <a:ea typeface="新細明體" pitchFamily="18" charset="-120"/>
              </a:defRPr>
            </a:lvl3pPr>
            <a:lvl4pPr algn="ctr" rtl="0" fontAlgn="base">
              <a:spcBef>
                <a:spcPct val="0"/>
              </a:spcBef>
              <a:spcAft>
                <a:spcPct val="0"/>
              </a:spcAft>
              <a:defRPr kumimoji="1" sz="4400">
                <a:solidFill>
                  <a:schemeClr val="tx2"/>
                </a:solidFill>
                <a:latin typeface="Arial" charset="0"/>
                <a:ea typeface="新細明體" pitchFamily="18" charset="-120"/>
              </a:defRPr>
            </a:lvl4pPr>
            <a:lvl5pPr algn="ctr" rtl="0" fontAlgn="base">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4400" b="1" i="0" u="none" strike="noStrike" kern="0" cap="none" spc="0" normalizeH="0" baseline="0" noProof="0" dirty="0" smtClean="0">
                <a:ln>
                  <a:noFill/>
                </a:ln>
                <a:solidFill>
                  <a:srgbClr val="000000"/>
                </a:solidFill>
                <a:effectLst/>
                <a:uLnTx/>
                <a:uFillTx/>
                <a:latin typeface="Times New Roman" panose="02020603050405020304" pitchFamily="18" charset="0"/>
                <a:ea typeface="新細明體"/>
                <a:cs typeface="Times New Roman" panose="02020603050405020304" pitchFamily="18" charset="0"/>
              </a:rPr>
              <a:t>Paper Structure</a:t>
            </a:r>
            <a:endParaRPr kumimoji="1" lang="zh-TW" altLang="en-US" sz="4400" b="1" i="0" u="none" strike="noStrike" kern="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endParaRPr>
          </a:p>
        </p:txBody>
      </p:sp>
      <p:sp>
        <p:nvSpPr>
          <p:cNvPr id="7" name="內容版面配置區 2"/>
          <p:cNvSpPr txBox="1">
            <a:spLocks/>
          </p:cNvSpPr>
          <p:nvPr/>
        </p:nvSpPr>
        <p:spPr bwMode="auto">
          <a:xfrm>
            <a:off x="194392" y="980728"/>
            <a:ext cx="4341604" cy="56886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1" lang="en-US" altLang="zh-TW" sz="3200" b="0" i="0" u="none" strike="noStrike" kern="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rPr>
              <a:t>Title </a:t>
            </a:r>
            <a:r>
              <a:rPr kumimoji="1" lang="en-US" altLang="zh-TW" sz="2400" b="0" i="0" u="none" strike="noStrike" kern="0" cap="none" spc="0" normalizeH="0" baseline="0" noProof="0" dirty="0" smtClean="0">
                <a:ln>
                  <a:noFill/>
                </a:ln>
                <a:solidFill>
                  <a:srgbClr val="DAEDEF">
                    <a:lumMod val="50000"/>
                  </a:srgbClr>
                </a:solidFill>
                <a:effectLst/>
                <a:uLnTx/>
                <a:uFillTx/>
                <a:latin typeface="Cambria Math" panose="02040503050406030204" pitchFamily="18" charset="0"/>
                <a:ea typeface="Cambria Math" panose="02040503050406030204" pitchFamily="18" charset="0"/>
              </a:rPr>
              <a:t>= face</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1" lang="en-US" altLang="zh-TW" sz="3200" b="0" i="0" u="none" strike="noStrike" kern="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rPr>
              <a:t>Abstract </a:t>
            </a:r>
            <a:r>
              <a:rPr kumimoji="1" lang="en-US" altLang="zh-TW" sz="2400" b="0" i="0" u="none" strike="noStrike" kern="0" cap="none" spc="0" normalizeH="0" baseline="0" noProof="0" dirty="0" smtClean="0">
                <a:ln>
                  <a:noFill/>
                </a:ln>
                <a:solidFill>
                  <a:srgbClr val="DAEDEF">
                    <a:lumMod val="50000"/>
                  </a:srgbClr>
                </a:solidFill>
                <a:effectLst/>
                <a:uLnTx/>
                <a:uFillTx/>
                <a:latin typeface="Cambria Math" panose="02040503050406030204" pitchFamily="18" charset="0"/>
                <a:ea typeface="Cambria Math" panose="02040503050406030204" pitchFamily="18" charset="0"/>
              </a:rPr>
              <a:t>= heart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1" lang="en-US" altLang="zh-TW" sz="3200" b="0" i="0" u="none" strike="noStrike" kern="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rPr>
              <a:t>Key Words </a:t>
            </a:r>
            <a:r>
              <a:rPr kumimoji="1" lang="en-US" altLang="zh-TW" sz="2400" b="0" i="0" u="none" strike="noStrike" kern="0" cap="none" spc="0" normalizeH="0" baseline="0" noProof="0" dirty="0" smtClean="0">
                <a:ln>
                  <a:noFill/>
                </a:ln>
                <a:solidFill>
                  <a:srgbClr val="DAEDEF">
                    <a:lumMod val="50000"/>
                  </a:srgbClr>
                </a:solidFill>
                <a:effectLst/>
                <a:uLnTx/>
                <a:uFillTx/>
                <a:latin typeface="Cambria Math" panose="02040503050406030204" pitchFamily="18" charset="0"/>
                <a:ea typeface="Cambria Math" panose="02040503050406030204" pitchFamily="18" charset="0"/>
              </a:rPr>
              <a:t>= address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1" lang="en-US" altLang="zh-TW" sz="3200" b="0" i="0" u="none" strike="noStrike" kern="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rPr>
              <a:t>Headings </a:t>
            </a:r>
            <a:r>
              <a:rPr kumimoji="1" lang="en-US" altLang="zh-TW" sz="2400" b="0" i="0" u="none" strike="noStrike" kern="0" cap="none" spc="0" normalizeH="0" baseline="0" noProof="0" dirty="0" smtClean="0">
                <a:ln>
                  <a:noFill/>
                </a:ln>
                <a:solidFill>
                  <a:srgbClr val="DAEDEF">
                    <a:lumMod val="50000"/>
                  </a:srgbClr>
                </a:solidFill>
                <a:effectLst/>
                <a:uLnTx/>
                <a:uFillTx/>
                <a:latin typeface="Cambria Math" panose="02040503050406030204" pitchFamily="18" charset="0"/>
                <a:ea typeface="Cambria Math" panose="02040503050406030204" pitchFamily="18" charset="0"/>
              </a:rPr>
              <a:t>= skeleton</a:t>
            </a:r>
            <a:endParaRPr kumimoji="1" lang="en-US" altLang="zh-TW" sz="2000" b="0" i="0" u="none" strike="noStrike" kern="0" cap="none" spc="0" normalizeH="0" baseline="0" noProof="0" dirty="0" smtClean="0">
              <a:ln>
                <a:noFill/>
              </a:ln>
              <a:solidFill>
                <a:srgbClr val="DAEDEF">
                  <a:lumMod val="50000"/>
                </a:srgbClr>
              </a:solidFill>
              <a:effectLst/>
              <a:uLnTx/>
              <a:uFillTx/>
              <a:latin typeface="Cambria Math" panose="02040503050406030204" pitchFamily="18" charset="0"/>
              <a:ea typeface="Cambria Math" panose="02040503050406030204" pitchFamily="18"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1" lang="en-US" altLang="zh-TW" sz="3200" b="0" i="0" u="none" strike="noStrike" kern="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rPr>
              <a:t>Introduction </a:t>
            </a:r>
            <a:r>
              <a:rPr kumimoji="1" lang="en-US" altLang="zh-TW" sz="2400" b="0" i="0" u="none" strike="noStrike" kern="0" cap="none" spc="0" normalizeH="0" baseline="0" noProof="0" dirty="0" smtClean="0">
                <a:ln>
                  <a:noFill/>
                </a:ln>
                <a:solidFill>
                  <a:srgbClr val="DAEDEF">
                    <a:lumMod val="50000"/>
                  </a:srgbClr>
                </a:solidFill>
                <a:effectLst/>
                <a:uLnTx/>
                <a:uFillTx/>
                <a:latin typeface="Cambria Math" panose="02040503050406030204" pitchFamily="18" charset="0"/>
                <a:ea typeface="Cambria Math" panose="02040503050406030204" pitchFamily="18" charset="0"/>
              </a:rPr>
              <a:t>= hands</a:t>
            </a:r>
            <a:endParaRPr kumimoji="1" lang="en-US" altLang="zh-TW" sz="2000" b="0" i="0" u="none" strike="noStrike" kern="0" cap="none" spc="0" normalizeH="0" baseline="0" noProof="0" dirty="0" smtClean="0">
              <a:ln>
                <a:noFill/>
              </a:ln>
              <a:solidFill>
                <a:srgbClr val="DAEDEF">
                  <a:lumMod val="50000"/>
                </a:srgbClr>
              </a:solidFill>
              <a:effectLst/>
              <a:uLnTx/>
              <a:uFillTx/>
              <a:latin typeface="Cambria Math" panose="02040503050406030204" pitchFamily="18" charset="0"/>
              <a:ea typeface="Cambria Math" panose="02040503050406030204" pitchFamily="18"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1" lang="en-US" altLang="zh-TW" sz="3200" b="0" i="0" u="none" strike="noStrike" kern="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rPr>
              <a:t>Data and Analysis </a:t>
            </a:r>
            <a:endParaRPr kumimoji="1" lang="en-US" altLang="zh-TW" sz="2000" b="0" i="0" u="none" strike="noStrike" kern="0" cap="none" spc="0" normalizeH="0" baseline="0" noProof="0" dirty="0" smtClean="0">
              <a:ln>
                <a:noFill/>
              </a:ln>
              <a:solidFill>
                <a:srgbClr val="DAEDEF">
                  <a:lumMod val="50000"/>
                </a:srgbClr>
              </a:solidFill>
              <a:effectLst/>
              <a:uLnTx/>
              <a:uFillTx/>
              <a:latin typeface="Cambria Math" panose="02040503050406030204" pitchFamily="18" charset="0"/>
              <a:ea typeface="Cambria Math" panose="02040503050406030204" pitchFamily="18"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1" lang="en-US" altLang="zh-TW" sz="3200" b="0" i="0" u="none" strike="noStrike" kern="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rPr>
              <a:t>Discussion </a:t>
            </a:r>
            <a:br>
              <a:rPr kumimoji="1" lang="en-US" altLang="zh-TW" sz="3200" b="0" i="0" u="none" strike="noStrike" kern="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rPr>
            </a:br>
            <a:r>
              <a:rPr kumimoji="1" lang="en-US" altLang="zh-TW" sz="3200" b="0" i="0" u="none" strike="noStrike" kern="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rPr>
              <a:t>Visuals </a:t>
            </a:r>
            <a:r>
              <a:rPr kumimoji="1" lang="en-US" altLang="zh-TW" sz="2400" b="0" i="0" u="none" strike="noStrike" kern="0" cap="none" spc="0" normalizeH="0" baseline="0" noProof="0" dirty="0" smtClean="0">
                <a:ln>
                  <a:noFill/>
                </a:ln>
                <a:solidFill>
                  <a:srgbClr val="DAEDEF">
                    <a:lumMod val="50000"/>
                  </a:srgbClr>
                </a:solidFill>
                <a:effectLst/>
                <a:uLnTx/>
                <a:uFillTx/>
                <a:latin typeface="Cambria Math" panose="02040503050406030204" pitchFamily="18" charset="0"/>
                <a:ea typeface="Cambria Math" panose="02040503050406030204" pitchFamily="18" charset="0"/>
              </a:rPr>
              <a:t>= voice</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1" lang="en-US" altLang="zh-TW" sz="3200" b="0" i="0" u="none" strike="noStrike" kern="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rPr>
              <a:t>Conclusion </a:t>
            </a:r>
            <a:r>
              <a:rPr kumimoji="1" lang="en-US" altLang="zh-TW" sz="2400" b="0" i="0" u="none" strike="noStrike" kern="0" cap="none" spc="0" normalizeH="0" baseline="0" noProof="0" dirty="0" smtClean="0">
                <a:ln>
                  <a:noFill/>
                </a:ln>
                <a:solidFill>
                  <a:srgbClr val="DAEDEF">
                    <a:lumMod val="50000"/>
                  </a:srgbClr>
                </a:solidFill>
                <a:effectLst/>
                <a:uLnTx/>
                <a:uFillTx/>
                <a:latin typeface="Cambria Math" panose="02040503050406030204" pitchFamily="18" charset="0"/>
                <a:ea typeface="Cambria Math" panose="02040503050406030204" pitchFamily="18" charset="0"/>
              </a:rPr>
              <a:t>= smile</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1" lang="en-US" altLang="zh-TW" sz="3200" b="0" i="0" u="none" strike="noStrike" kern="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rPr>
              <a:t>References </a:t>
            </a:r>
            <a:endParaRPr kumimoji="1" lang="en-US" altLang="zh-TW" sz="2000" b="0" i="0" u="none" strike="noStrike" kern="0" cap="none" spc="0" normalizeH="0" baseline="0" noProof="0" dirty="0">
              <a:ln>
                <a:noFill/>
              </a:ln>
              <a:solidFill>
                <a:srgbClr val="DAEDEF">
                  <a:lumMod val="50000"/>
                </a:srgbClr>
              </a:solidFill>
              <a:effectLst/>
              <a:uLnTx/>
              <a:uFillTx/>
              <a:latin typeface="Cambria Math" panose="02040503050406030204" pitchFamily="18" charset="0"/>
              <a:ea typeface="Cambria Math" panose="02040503050406030204" pitchFamily="18" charset="0"/>
            </a:endParaRPr>
          </a:p>
        </p:txBody>
      </p:sp>
      <p:pic>
        <p:nvPicPr>
          <p:cNvPr id="8" name="Picture 2" descr="http://qvectors.net/downloads/images/fullpreview/Vector-Tree-by-DragonAr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3990" y="1460627"/>
            <a:ext cx="4800841" cy="4800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638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a:spLocks/>
          </p:cNvSpPr>
          <p:nvPr/>
        </p:nvSpPr>
        <p:spPr>
          <a:xfrm>
            <a:off x="457200" y="274638"/>
            <a:ext cx="8229600" cy="7060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b="1" dirty="0" smtClean="0">
                <a:latin typeface="Times New Roman" panose="02020603050405020304" pitchFamily="18" charset="0"/>
                <a:cs typeface="Times New Roman" panose="02020603050405020304" pitchFamily="18" charset="0"/>
              </a:rPr>
              <a:t>Sketch a Writing Plan</a:t>
            </a:r>
            <a:endParaRPr lang="zh-TW" altLang="en-US" b="1" dirty="0">
              <a:latin typeface="Times New Roman" panose="02020603050405020304" pitchFamily="18" charset="0"/>
              <a:cs typeface="Times New Roman" panose="02020603050405020304" pitchFamily="18" charset="0"/>
            </a:endParaRPr>
          </a:p>
        </p:txBody>
      </p:sp>
      <p:sp>
        <p:nvSpPr>
          <p:cNvPr id="4" name="內容版面配置區 2"/>
          <p:cNvSpPr txBox="1">
            <a:spLocks/>
          </p:cNvSpPr>
          <p:nvPr/>
        </p:nvSpPr>
        <p:spPr>
          <a:xfrm>
            <a:off x="341696" y="1081248"/>
            <a:ext cx="11439625" cy="5560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US" altLang="zh-TW" sz="3600" dirty="0" smtClean="0">
                <a:latin typeface="Times New Roman" panose="02020603050405020304" pitchFamily="18" charset="0"/>
                <a:cs typeface="Times New Roman" panose="02020603050405020304" pitchFamily="18" charset="0"/>
              </a:rPr>
              <a:t>(A rough title, clear contents</a:t>
            </a:r>
            <a:r>
              <a:rPr lang="en-US" altLang="zh-TW" sz="3600" dirty="0" smtClean="0">
                <a:latin typeface="Times New Roman" panose="02020603050405020304" pitchFamily="18" charset="0"/>
                <a:cs typeface="Times New Roman" panose="02020603050405020304" pitchFamily="18" charset="0"/>
              </a:rPr>
              <a:t>)</a:t>
            </a:r>
          </a:p>
          <a:p>
            <a:pPr>
              <a:spcBef>
                <a:spcPts val="0"/>
              </a:spcBef>
              <a:spcAft>
                <a:spcPts val="1200"/>
              </a:spcAft>
            </a:pPr>
            <a:r>
              <a:rPr lang="en-US" altLang="zh-TW" sz="3600" dirty="0" smtClean="0">
                <a:latin typeface="Times New Roman" panose="02020603050405020304" pitchFamily="18" charset="0"/>
                <a:cs typeface="Times New Roman" panose="02020603050405020304" pitchFamily="18" charset="0"/>
              </a:rPr>
              <a:t>Figures first </a:t>
            </a:r>
            <a:r>
              <a:rPr lang="en-US" altLang="zh-TW" i="1" dirty="0" smtClean="0">
                <a:latin typeface="Times New Roman" panose="02020603050405020304" pitchFamily="18" charset="0"/>
                <a:cs typeface="Times New Roman" panose="02020603050405020304" pitchFamily="18" charset="0"/>
              </a:rPr>
              <a:t>(what is the story?)</a:t>
            </a:r>
            <a:endParaRPr lang="en-US" altLang="zh-TW" i="1" dirty="0" smtClean="0">
              <a:latin typeface="Times New Roman" panose="02020603050405020304" pitchFamily="18" charset="0"/>
              <a:cs typeface="Times New Roman" panose="02020603050405020304" pitchFamily="18" charset="0"/>
            </a:endParaRPr>
          </a:p>
          <a:p>
            <a:pPr>
              <a:spcBef>
                <a:spcPts val="0"/>
              </a:spcBef>
              <a:spcAft>
                <a:spcPts val="1200"/>
              </a:spcAft>
            </a:pPr>
            <a:r>
              <a:rPr lang="en-US" altLang="zh-TW" sz="3600" dirty="0" smtClean="0">
                <a:latin typeface="Times New Roman" panose="02020603050405020304" pitchFamily="18" charset="0"/>
                <a:cs typeface="Times New Roman" panose="02020603050405020304" pitchFamily="18" charset="0"/>
              </a:rPr>
              <a:t>Section headings, subsections …</a:t>
            </a:r>
          </a:p>
          <a:p>
            <a:pPr>
              <a:spcBef>
                <a:spcPts val="0"/>
              </a:spcBef>
              <a:spcAft>
                <a:spcPts val="1200"/>
              </a:spcAft>
            </a:pPr>
            <a:r>
              <a:rPr lang="en-US" altLang="zh-TW" sz="3600" dirty="0" smtClean="0">
                <a:latin typeface="Times New Roman" panose="02020603050405020304" pitchFamily="18" charset="0"/>
                <a:cs typeface="Times New Roman" panose="02020603050405020304" pitchFamily="18" charset="0"/>
              </a:rPr>
              <a:t> … then </a:t>
            </a:r>
            <a:r>
              <a:rPr lang="en-US" altLang="zh-TW" sz="3600" dirty="0" smtClean="0">
                <a:latin typeface="Times New Roman" panose="02020603050405020304" pitchFamily="18" charset="0"/>
                <a:cs typeface="Times New Roman" panose="02020603050405020304" pitchFamily="18" charset="0"/>
              </a:rPr>
              <a:t>to each paragraph, </a:t>
            </a:r>
            <a:r>
              <a:rPr lang="en-US" altLang="zh-TW" sz="3600" dirty="0" smtClean="0">
                <a:latin typeface="Times New Roman" panose="02020603050405020304" pitchFamily="18" charset="0"/>
                <a:cs typeface="Times New Roman" panose="02020603050405020304" pitchFamily="18" charset="0"/>
              </a:rPr>
              <a:t>each </a:t>
            </a:r>
            <a:r>
              <a:rPr lang="en-US" altLang="zh-TW" sz="3600" dirty="0" smtClean="0">
                <a:latin typeface="Times New Roman" panose="02020603050405020304" pitchFamily="18" charset="0"/>
                <a:cs typeface="Times New Roman" panose="02020603050405020304" pitchFamily="18" charset="0"/>
              </a:rPr>
              <a:t>sentence</a:t>
            </a:r>
          </a:p>
          <a:p>
            <a:pPr>
              <a:spcBef>
                <a:spcPts val="0"/>
              </a:spcBef>
              <a:spcAft>
                <a:spcPts val="1200"/>
              </a:spcAft>
            </a:pPr>
            <a:r>
              <a:rPr lang="en-US" altLang="zh-TW" sz="3600" dirty="0" smtClean="0">
                <a:latin typeface="Times New Roman" panose="02020603050405020304" pitchFamily="18" charset="0"/>
                <a:cs typeface="Times New Roman" panose="02020603050405020304" pitchFamily="18" charset="0"/>
              </a:rPr>
              <a:t>Once concept/issue per paragraph.</a:t>
            </a:r>
          </a:p>
          <a:p>
            <a:pPr>
              <a:spcBef>
                <a:spcPts val="0"/>
              </a:spcBef>
              <a:spcAft>
                <a:spcPts val="1200"/>
              </a:spcAft>
            </a:pPr>
            <a:r>
              <a:rPr lang="en-US" altLang="zh-TW" sz="3600" dirty="0" smtClean="0">
                <a:latin typeface="Times New Roman" panose="02020603050405020304" pitchFamily="18" charset="0"/>
                <a:cs typeface="Times New Roman" panose="02020603050405020304" pitchFamily="18" charset="0"/>
              </a:rPr>
              <a:t>Mind the overall structure of the article</a:t>
            </a:r>
            <a:r>
              <a:rPr lang="en-US" altLang="zh-TW" sz="3600" dirty="0" smtClean="0">
                <a:latin typeface="Times New Roman" panose="02020603050405020304" pitchFamily="18" charset="0"/>
                <a:cs typeface="Times New Roman" panose="02020603050405020304" pitchFamily="18" charset="0"/>
              </a:rPr>
              <a:t>.</a:t>
            </a:r>
            <a:br>
              <a:rPr lang="en-US" altLang="zh-TW" sz="3600" dirty="0" smtClean="0">
                <a:latin typeface="Times New Roman" panose="02020603050405020304" pitchFamily="18" charset="0"/>
                <a:cs typeface="Times New Roman" panose="02020603050405020304" pitchFamily="18" charset="0"/>
              </a:rPr>
            </a:br>
            <a:r>
              <a:rPr lang="en-US" altLang="zh-TW" sz="3200" dirty="0" smtClean="0">
                <a:latin typeface="Times New Roman" panose="02020603050405020304" pitchFamily="18" charset="0"/>
                <a:cs typeface="Times New Roman" panose="02020603050405020304" pitchFamily="18" charset="0"/>
              </a:rPr>
              <a:t>       </a:t>
            </a:r>
            <a:r>
              <a:rPr lang="en-US" altLang="zh-TW" i="1" dirty="0" smtClean="0">
                <a:latin typeface="Times New Roman" panose="02020603050405020304" pitchFamily="18" charset="0"/>
                <a:cs typeface="Times New Roman" panose="02020603050405020304" pitchFamily="18" charset="0"/>
              </a:rPr>
              <a:t>Introduction</a:t>
            </a:r>
            <a:r>
              <a:rPr lang="en-US" altLang="zh-TW" i="1" dirty="0" smtClean="0">
                <a:latin typeface="Times New Roman" panose="02020603050405020304" pitchFamily="18" charset="0"/>
                <a:cs typeface="Times New Roman" panose="02020603050405020304" pitchFamily="18" charset="0"/>
              </a:rPr>
              <a:t>, Observations and Data Analysis, Results </a:t>
            </a:r>
            <a:br>
              <a:rPr lang="en-US" altLang="zh-TW" i="1" dirty="0" smtClean="0">
                <a:latin typeface="Times New Roman" panose="02020603050405020304" pitchFamily="18" charset="0"/>
                <a:cs typeface="Times New Roman" panose="02020603050405020304" pitchFamily="18" charset="0"/>
              </a:rPr>
            </a:br>
            <a:r>
              <a:rPr lang="en-US" altLang="zh-TW" i="1" dirty="0" smtClean="0">
                <a:latin typeface="Times New Roman" panose="02020603050405020304" pitchFamily="18" charset="0"/>
                <a:cs typeface="Times New Roman" panose="02020603050405020304" pitchFamily="18" charset="0"/>
              </a:rPr>
              <a:t>       and Discussions, Conclusions</a:t>
            </a:r>
          </a:p>
          <a:p>
            <a:pPr>
              <a:spcBef>
                <a:spcPts val="0"/>
              </a:spcBef>
              <a:spcAft>
                <a:spcPts val="1200"/>
              </a:spcAft>
            </a:pPr>
            <a:r>
              <a:rPr lang="en-US" altLang="zh-TW" sz="3600" dirty="0" smtClean="0">
                <a:latin typeface="Times New Roman" panose="02020603050405020304" pitchFamily="18" charset="0"/>
                <a:cs typeface="Times New Roman" panose="02020603050405020304" pitchFamily="18" charset="0"/>
              </a:rPr>
              <a:t>Then tackle a sentence at a time.</a:t>
            </a:r>
            <a:endParaRPr lang="zh-TW" alt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74185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2706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14689" y="201497"/>
            <a:ext cx="10515600" cy="1136416"/>
          </a:xfrm>
        </p:spPr>
        <p:txBody>
          <a:bodyPr/>
          <a:lstStyle/>
          <a:p>
            <a:r>
              <a:rPr lang="en-US" altLang="zh-TW" sz="4000" b="1" dirty="0">
                <a:solidFill>
                  <a:schemeClr val="bg1"/>
                </a:solidFill>
                <a:latin typeface="Times New Roman" panose="02020603050405020304" pitchFamily="18" charset="0"/>
                <a:cs typeface="Times New Roman" panose="02020603050405020304" pitchFamily="18" charset="0"/>
              </a:rPr>
              <a:t>How to do a presentation …</a:t>
            </a:r>
          </a:p>
        </p:txBody>
      </p:sp>
      <p:sp>
        <p:nvSpPr>
          <p:cNvPr id="7171" name="Rectangle 3"/>
          <p:cNvSpPr>
            <a:spLocks noGrp="1" noChangeArrowheads="1"/>
          </p:cNvSpPr>
          <p:nvPr>
            <p:ph type="body" idx="1"/>
          </p:nvPr>
        </p:nvSpPr>
        <p:spPr>
          <a:xfrm>
            <a:off x="838200" y="1513841"/>
            <a:ext cx="10625488" cy="5010786"/>
          </a:xfrm>
        </p:spPr>
        <p:txBody>
          <a:bodyPr>
            <a:normAutofit lnSpcReduction="10000"/>
          </a:bodyPr>
          <a:lstStyle/>
          <a:p>
            <a:pPr>
              <a:spcBef>
                <a:spcPts val="0"/>
              </a:spcBef>
              <a:spcAft>
                <a:spcPts val="1800"/>
              </a:spcAft>
              <a:buFontTx/>
              <a:buNone/>
            </a:pPr>
            <a:r>
              <a:rPr lang="en-US" altLang="zh-TW" sz="3600" b="1" dirty="0">
                <a:solidFill>
                  <a:schemeClr val="bg1"/>
                </a:solidFill>
                <a:latin typeface="Times New Roman" pitchFamily="18" charset="0"/>
              </a:rPr>
              <a:t>Why?  What?  To whom?  When?  Where?</a:t>
            </a:r>
          </a:p>
          <a:p>
            <a:pPr>
              <a:spcBef>
                <a:spcPts val="0"/>
              </a:spcBef>
              <a:spcAft>
                <a:spcPts val="1800"/>
              </a:spcAft>
            </a:pPr>
            <a:r>
              <a:rPr lang="en-US" altLang="zh-TW" sz="3600" dirty="0">
                <a:solidFill>
                  <a:schemeClr val="bg1"/>
                </a:solidFill>
                <a:latin typeface="Cambria Math" panose="02040503050406030204" pitchFamily="18" charset="0"/>
                <a:ea typeface="Cambria Math" panose="02040503050406030204" pitchFamily="18" charset="0"/>
              </a:rPr>
              <a:t>Be prepared (to show only 10% of what you know/prepare)</a:t>
            </a:r>
          </a:p>
          <a:p>
            <a:pPr>
              <a:spcBef>
                <a:spcPts val="0"/>
              </a:spcBef>
              <a:spcAft>
                <a:spcPts val="1800"/>
              </a:spcAft>
            </a:pPr>
            <a:r>
              <a:rPr lang="en-US" altLang="zh-TW" sz="3600" dirty="0">
                <a:solidFill>
                  <a:schemeClr val="bg1"/>
                </a:solidFill>
                <a:latin typeface="Cambria Math" panose="02040503050406030204" pitchFamily="18" charset="0"/>
                <a:ea typeface="Cambria Math" panose="02040503050406030204" pitchFamily="18" charset="0"/>
              </a:rPr>
              <a:t>Be confident</a:t>
            </a:r>
          </a:p>
          <a:p>
            <a:pPr>
              <a:spcBef>
                <a:spcPts val="0"/>
              </a:spcBef>
              <a:spcAft>
                <a:spcPts val="1800"/>
              </a:spcAft>
            </a:pPr>
            <a:r>
              <a:rPr lang="en-US" altLang="zh-TW" sz="3600" dirty="0">
                <a:solidFill>
                  <a:schemeClr val="bg1"/>
                </a:solidFill>
                <a:latin typeface="Cambria Math" panose="02040503050406030204" pitchFamily="18" charset="0"/>
                <a:ea typeface="Cambria Math" panose="02040503050406030204" pitchFamily="18" charset="0"/>
              </a:rPr>
              <a:t>Practice efficient language</a:t>
            </a:r>
          </a:p>
          <a:p>
            <a:pPr>
              <a:spcBef>
                <a:spcPts val="0"/>
              </a:spcBef>
              <a:spcAft>
                <a:spcPts val="1800"/>
              </a:spcAft>
            </a:pPr>
            <a:r>
              <a:rPr lang="en-US" altLang="zh-TW" sz="3600" dirty="0">
                <a:solidFill>
                  <a:schemeClr val="bg1"/>
                </a:solidFill>
                <a:latin typeface="Cambria Math" panose="02040503050406030204" pitchFamily="18" charset="0"/>
                <a:ea typeface="Cambria Math" panose="02040503050406030204" pitchFamily="18" charset="0"/>
              </a:rPr>
              <a:t>Use proper media (overhead, slides, PowerPoint; words only, blackboard …)</a:t>
            </a:r>
          </a:p>
          <a:p>
            <a:pPr>
              <a:spcBef>
                <a:spcPts val="0"/>
              </a:spcBef>
              <a:spcAft>
                <a:spcPts val="1800"/>
              </a:spcAft>
            </a:pPr>
            <a:r>
              <a:rPr lang="en-US" altLang="zh-TW" sz="3600" dirty="0">
                <a:solidFill>
                  <a:schemeClr val="bg1"/>
                </a:solidFill>
                <a:latin typeface="Cambria Math" panose="02040503050406030204" pitchFamily="18" charset="0"/>
                <a:ea typeface="Cambria Math" panose="02040503050406030204" pitchFamily="18" charset="0"/>
              </a:rPr>
              <a:t>Write legibly (text &amp; graphics)</a:t>
            </a:r>
          </a:p>
        </p:txBody>
      </p:sp>
    </p:spTree>
    <p:extLst>
      <p:ext uri="{BB962C8B-B14F-4D97-AF65-F5344CB8AC3E}">
        <p14:creationId xmlns:p14="http://schemas.microsoft.com/office/powerpoint/2010/main" val="20202809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0168" y="188640"/>
            <a:ext cx="4104456" cy="6452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845" y="620688"/>
            <a:ext cx="4365274" cy="414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66566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4808" y="75992"/>
            <a:ext cx="3723323" cy="6632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2024" y="356027"/>
            <a:ext cx="3957638" cy="607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1771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bwMode="auto">
          <a:xfrm>
            <a:off x="1564640" y="33559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新細明體" pitchFamily="18" charset="-120"/>
              </a:defRPr>
            </a:lvl2pPr>
            <a:lvl3pPr algn="ctr" rtl="0" fontAlgn="base">
              <a:spcBef>
                <a:spcPct val="0"/>
              </a:spcBef>
              <a:spcAft>
                <a:spcPct val="0"/>
              </a:spcAft>
              <a:defRPr kumimoji="1" sz="4400">
                <a:solidFill>
                  <a:schemeClr val="tx2"/>
                </a:solidFill>
                <a:latin typeface="Arial" charset="0"/>
                <a:ea typeface="新細明體" pitchFamily="18" charset="-120"/>
              </a:defRPr>
            </a:lvl3pPr>
            <a:lvl4pPr algn="ctr" rtl="0" fontAlgn="base">
              <a:spcBef>
                <a:spcPct val="0"/>
              </a:spcBef>
              <a:spcAft>
                <a:spcPct val="0"/>
              </a:spcAft>
              <a:defRPr kumimoji="1" sz="4400">
                <a:solidFill>
                  <a:schemeClr val="tx2"/>
                </a:solidFill>
                <a:latin typeface="Arial" charset="0"/>
                <a:ea typeface="新細明體" pitchFamily="18" charset="-120"/>
              </a:defRPr>
            </a:lvl4pPr>
            <a:lvl5pPr algn="ctr" rtl="0" fontAlgn="base">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4400" b="1" i="0" u="none" strike="noStrike" kern="0" cap="none" spc="0" normalizeH="0" baseline="0" noProof="0" dirty="0" smtClean="0">
                <a:ln>
                  <a:noFill/>
                </a:ln>
                <a:solidFill>
                  <a:srgbClr val="000000"/>
                </a:solidFill>
                <a:effectLst/>
                <a:uLnTx/>
                <a:uFillTx/>
                <a:latin typeface="Times New Roman" panose="02020603050405020304" pitchFamily="18" charset="0"/>
                <a:ea typeface="新細明體"/>
                <a:cs typeface="Times New Roman" panose="02020603050405020304" pitchFamily="18" charset="0"/>
              </a:rPr>
              <a:t>Title --- How to select one </a:t>
            </a:r>
            <a:endParaRPr kumimoji="1" lang="zh-TW" altLang="en-US" sz="4400" b="1" i="0" u="none" strike="noStrike" kern="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endParaRPr>
          </a:p>
        </p:txBody>
      </p:sp>
      <p:sp>
        <p:nvSpPr>
          <p:cNvPr id="6" name="內容版面配置區 2"/>
          <p:cNvSpPr txBox="1">
            <a:spLocks/>
          </p:cNvSpPr>
          <p:nvPr/>
        </p:nvSpPr>
        <p:spPr bwMode="auto">
          <a:xfrm>
            <a:off x="611560" y="1711856"/>
            <a:ext cx="10462840" cy="409391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l" defTabSz="914400" rtl="0" eaLnBrk="1" fontAlgn="base" latinLnBrk="0" hangingPunct="1">
              <a:lnSpc>
                <a:spcPct val="100000"/>
              </a:lnSpc>
              <a:spcBef>
                <a:spcPts val="0"/>
              </a:spcBef>
              <a:spcAft>
                <a:spcPts val="1800"/>
              </a:spcAft>
              <a:buClrTx/>
              <a:buSzTx/>
              <a:buFontTx/>
              <a:buNone/>
              <a:tabLst/>
              <a:defRPr/>
            </a:pPr>
            <a:r>
              <a:rPr kumimoji="1" lang="en-US" altLang="zh-TW" sz="3600" b="0" i="0" u="none" strike="noStrike" kern="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rPr>
              <a:t>Try alternative titles … </a:t>
            </a:r>
          </a:p>
          <a:p>
            <a:pPr marL="342900" marR="0" lvl="0" indent="-342900" algn="l" defTabSz="914400" rtl="0" eaLnBrk="1" fontAlgn="base" latinLnBrk="0" hangingPunct="1">
              <a:lnSpc>
                <a:spcPct val="100000"/>
              </a:lnSpc>
              <a:spcBef>
                <a:spcPts val="0"/>
              </a:spcBef>
              <a:spcAft>
                <a:spcPts val="1800"/>
              </a:spcAft>
              <a:buClrTx/>
              <a:buSzTx/>
              <a:buFontTx/>
              <a:buChar char="•"/>
              <a:tabLst/>
              <a:defRPr/>
            </a:pPr>
            <a:r>
              <a:rPr kumimoji="1" lang="en-US" altLang="zh-TW" sz="3600" b="0" i="0" u="none" strike="noStrike" kern="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rPr>
              <a:t>What are the differences</a:t>
            </a:r>
          </a:p>
          <a:p>
            <a:pPr marL="342900" marR="0" lvl="0" indent="-342900" algn="l" defTabSz="914400" rtl="0" eaLnBrk="1" fontAlgn="base" latinLnBrk="0" hangingPunct="1">
              <a:lnSpc>
                <a:spcPct val="100000"/>
              </a:lnSpc>
              <a:spcBef>
                <a:spcPts val="0"/>
              </a:spcBef>
              <a:spcAft>
                <a:spcPts val="1800"/>
              </a:spcAft>
              <a:buClrTx/>
              <a:buSzTx/>
              <a:buFontTx/>
              <a:buChar char="•"/>
              <a:tabLst/>
              <a:defRPr/>
            </a:pPr>
            <a:r>
              <a:rPr kumimoji="1" lang="en-US" altLang="zh-TW" sz="3600" b="0" i="0" u="none" strike="noStrike" kern="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rPr>
              <a:t>Pair elimination</a:t>
            </a:r>
          </a:p>
          <a:p>
            <a:pPr marL="342900" marR="0" lvl="0" indent="-342900" algn="l" defTabSz="914400" rtl="0" eaLnBrk="1" fontAlgn="base" latinLnBrk="0" hangingPunct="1">
              <a:lnSpc>
                <a:spcPct val="100000"/>
              </a:lnSpc>
              <a:spcBef>
                <a:spcPts val="0"/>
              </a:spcBef>
              <a:spcAft>
                <a:spcPts val="1800"/>
              </a:spcAft>
              <a:buClrTx/>
              <a:buSzTx/>
              <a:buFontTx/>
              <a:buChar char="•"/>
              <a:tabLst/>
              <a:defRPr/>
            </a:pPr>
            <a:r>
              <a:rPr kumimoji="1" lang="en-US" altLang="zh-TW" sz="3600" b="0" i="0" u="none" strike="noStrike" kern="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rPr>
              <a:t>The best one should be tempting and informative</a:t>
            </a:r>
          </a:p>
          <a:p>
            <a:pPr marL="342900" marR="0" lvl="0" indent="-342900" algn="l" defTabSz="914400" rtl="0" eaLnBrk="1" fontAlgn="base" latinLnBrk="0" hangingPunct="1">
              <a:lnSpc>
                <a:spcPct val="100000"/>
              </a:lnSpc>
              <a:spcBef>
                <a:spcPts val="0"/>
              </a:spcBef>
              <a:spcAft>
                <a:spcPts val="1800"/>
              </a:spcAft>
              <a:buClrTx/>
              <a:buSzTx/>
              <a:buFontTx/>
              <a:buChar char="•"/>
              <a:tabLst/>
              <a:defRPr/>
            </a:pPr>
            <a:r>
              <a:rPr kumimoji="1" lang="en-US" altLang="zh-TW" sz="3600" b="0" i="0" u="none" strike="noStrike" kern="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rPr>
              <a:t>Author’s contribution should come first</a:t>
            </a:r>
          </a:p>
        </p:txBody>
      </p:sp>
    </p:spTree>
    <p:extLst>
      <p:ext uri="{BB962C8B-B14F-4D97-AF65-F5344CB8AC3E}">
        <p14:creationId xmlns:p14="http://schemas.microsoft.com/office/powerpoint/2010/main" val="32363343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flipH="1">
            <a:off x="2542919" y="1424540"/>
            <a:ext cx="7188221" cy="769441"/>
          </a:xfrm>
          <a:prstGeom prst="rect">
            <a:avLst/>
          </a:prstGeom>
          <a:noFill/>
        </p:spPr>
        <p:txBody>
          <a:bodyPr wrap="square" rtlCol="0">
            <a:spAutoFit/>
          </a:bodyPr>
          <a:lstStyle/>
          <a:p>
            <a:r>
              <a:rPr lang="en-US" altLang="zh-TW" sz="4400" dirty="0" smtClean="0"/>
              <a:t>wenpchen@ms21.hinet.net</a:t>
            </a:r>
            <a:endParaRPr lang="zh-TW" altLang="en-US" sz="4400" dirty="0"/>
          </a:p>
        </p:txBody>
      </p:sp>
    </p:spTree>
    <p:extLst>
      <p:ext uri="{BB962C8B-B14F-4D97-AF65-F5344CB8AC3E}">
        <p14:creationId xmlns:p14="http://schemas.microsoft.com/office/powerpoint/2010/main" val="20679607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bwMode="auto">
          <a:xfrm>
            <a:off x="1463040" y="2238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新細明體" pitchFamily="18" charset="-120"/>
              </a:defRPr>
            </a:lvl2pPr>
            <a:lvl3pPr algn="ctr" rtl="0" fontAlgn="base">
              <a:spcBef>
                <a:spcPct val="0"/>
              </a:spcBef>
              <a:spcAft>
                <a:spcPct val="0"/>
              </a:spcAft>
              <a:defRPr kumimoji="1" sz="4400">
                <a:solidFill>
                  <a:schemeClr val="tx2"/>
                </a:solidFill>
                <a:latin typeface="Arial" charset="0"/>
                <a:ea typeface="新細明體" pitchFamily="18" charset="-120"/>
              </a:defRPr>
            </a:lvl3pPr>
            <a:lvl4pPr algn="ctr" rtl="0" fontAlgn="base">
              <a:spcBef>
                <a:spcPct val="0"/>
              </a:spcBef>
              <a:spcAft>
                <a:spcPct val="0"/>
              </a:spcAft>
              <a:defRPr kumimoji="1" sz="4400">
                <a:solidFill>
                  <a:schemeClr val="tx2"/>
                </a:solidFill>
                <a:latin typeface="Arial" charset="0"/>
                <a:ea typeface="新細明體" pitchFamily="18" charset="-120"/>
              </a:defRPr>
            </a:lvl4pPr>
            <a:lvl5pPr algn="ctr" rtl="0" fontAlgn="base">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4400" b="1" i="0" u="none" strike="noStrike" kern="0" cap="none" spc="0" normalizeH="0" baseline="0" noProof="0" smtClean="0">
                <a:ln>
                  <a:noFill/>
                </a:ln>
                <a:solidFill>
                  <a:srgbClr val="000000"/>
                </a:solidFill>
                <a:effectLst/>
                <a:uLnTx/>
                <a:uFillTx/>
                <a:latin typeface="Times New Roman" panose="02020603050405020304" pitchFamily="18" charset="0"/>
                <a:ea typeface="新細明體"/>
                <a:cs typeface="Times New Roman" panose="02020603050405020304" pitchFamily="18" charset="0"/>
              </a:rPr>
              <a:t>Title (cont.)</a:t>
            </a:r>
            <a:endParaRPr kumimoji="1" lang="zh-TW" altLang="en-US" sz="4400" b="1" i="0" u="none" strike="noStrike" kern="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endParaRPr>
          </a:p>
        </p:txBody>
      </p:sp>
      <p:sp>
        <p:nvSpPr>
          <p:cNvPr id="6" name="內容版面配置區 2"/>
          <p:cNvSpPr txBox="1">
            <a:spLocks/>
          </p:cNvSpPr>
          <p:nvPr/>
        </p:nvSpPr>
        <p:spPr bwMode="auto">
          <a:xfrm>
            <a:off x="457200" y="1600200"/>
            <a:ext cx="1114552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342900" marR="0" lvl="0" indent="-342900" algn="l" defTabSz="914400" rtl="0" eaLnBrk="1" fontAlgn="base" latinLnBrk="0" hangingPunct="1">
              <a:lnSpc>
                <a:spcPct val="100000"/>
              </a:lnSpc>
              <a:spcBef>
                <a:spcPts val="0"/>
              </a:spcBef>
              <a:spcAft>
                <a:spcPts val="1800"/>
              </a:spcAft>
              <a:buClrTx/>
              <a:buSzTx/>
              <a:buFontTx/>
              <a:buChar char="•"/>
              <a:tabLst/>
              <a:defRPr/>
            </a:pPr>
            <a:r>
              <a:rPr kumimoji="1" lang="en-US" altLang="zh-TW" sz="3600" b="0" i="0" u="none" strike="noStrike" kern="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rPr>
              <a:t>The title is not read; it is scanned, within 2 seconds at most</a:t>
            </a:r>
          </a:p>
          <a:p>
            <a:pPr marL="342900" marR="0" lvl="0" indent="-342900" algn="l" defTabSz="914400" rtl="0" eaLnBrk="1" fontAlgn="base" latinLnBrk="0" hangingPunct="1">
              <a:lnSpc>
                <a:spcPct val="100000"/>
              </a:lnSpc>
              <a:spcBef>
                <a:spcPts val="0"/>
              </a:spcBef>
              <a:spcAft>
                <a:spcPts val="1800"/>
              </a:spcAft>
              <a:buClrTx/>
              <a:buSzTx/>
              <a:buFontTx/>
              <a:buChar char="•"/>
              <a:tabLst/>
              <a:defRPr/>
            </a:pPr>
            <a:r>
              <a:rPr kumimoji="1" lang="en-US" altLang="zh-TW" sz="3600" b="0" i="0" u="none" strike="noStrike" kern="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rPr>
              <a:t>A long easily understood title </a:t>
            </a:r>
            <a:r>
              <a:rPr kumimoji="1" lang="en-US" altLang="zh-TW" sz="3600" b="0" i="0" u="none" strike="noStrike" kern="0" cap="none" spc="0" normalizeH="0" baseline="0" noProof="0" dirty="0" smtClean="0">
                <a:ln>
                  <a:noFill/>
                </a:ln>
                <a:solidFill>
                  <a:srgbClr val="000000"/>
                </a:solidFill>
                <a:effectLst/>
                <a:uLnTx/>
                <a:uFillTx/>
                <a:latin typeface="Bradley Hand ITC" pitchFamily="66" charset="0"/>
                <a:ea typeface="新細明體"/>
                <a:cs typeface="+mn-cs"/>
              </a:rPr>
              <a:t>is better than </a:t>
            </a:r>
            <a:r>
              <a:rPr kumimoji="1" lang="en-US" altLang="zh-TW" sz="3600" b="0" i="0" u="none" strike="noStrike" kern="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rPr>
              <a:t>a short one with nouns to be unpacked</a:t>
            </a:r>
            <a:r>
              <a:rPr kumimoji="1" lang="en-US" altLang="zh-TW" sz="3600" b="0" i="0" u="none" strike="noStrike" kern="0" cap="none" spc="0" normalizeH="0" baseline="0" noProof="0" dirty="0" smtClean="0">
                <a:ln>
                  <a:noFill/>
                </a:ln>
                <a:solidFill>
                  <a:srgbClr val="000000"/>
                </a:solidFill>
                <a:effectLst/>
                <a:uLnTx/>
                <a:uFillTx/>
                <a:latin typeface="Arial"/>
                <a:ea typeface="新細明體"/>
                <a:cs typeface="+mn-cs"/>
              </a:rPr>
              <a:t>, </a:t>
            </a:r>
            <a:r>
              <a:rPr kumimoji="1" lang="en-US" altLang="zh-TW" sz="3600" b="0" i="0" u="none" strike="noStrike" kern="0" cap="none" spc="0" normalizeH="0" baseline="0" noProof="0" dirty="0" smtClean="0">
                <a:ln>
                  <a:noFill/>
                </a:ln>
                <a:solidFill>
                  <a:srgbClr val="000000"/>
                </a:solidFill>
                <a:effectLst/>
                <a:uLnTx/>
                <a:uFillTx/>
                <a:latin typeface="Bradley Hand ITC" pitchFamily="66" charset="0"/>
                <a:ea typeface="新細明體"/>
                <a:cs typeface="+mn-cs"/>
              </a:rPr>
              <a:t>which in turn is better than </a:t>
            </a:r>
            <a:r>
              <a:rPr kumimoji="1" lang="en-US" altLang="zh-TW" sz="3600" b="0" i="0" u="none" strike="noStrike" kern="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rPr>
              <a:t>an ambiguous one</a:t>
            </a:r>
          </a:p>
          <a:p>
            <a:pPr marL="342900" marR="0" lvl="0" indent="-342900" algn="l" defTabSz="914400" rtl="0" eaLnBrk="1" fontAlgn="base" latinLnBrk="0" hangingPunct="1">
              <a:lnSpc>
                <a:spcPct val="100000"/>
              </a:lnSpc>
              <a:spcBef>
                <a:spcPts val="0"/>
              </a:spcBef>
              <a:spcAft>
                <a:spcPts val="1800"/>
              </a:spcAft>
              <a:buClrTx/>
              <a:buSzTx/>
              <a:buFontTx/>
              <a:buChar char="•"/>
              <a:tabLst/>
              <a:defRPr/>
            </a:pPr>
            <a:r>
              <a:rPr kumimoji="1" lang="en-US" altLang="zh-TW" sz="3600" b="0" i="0" u="none" strike="noStrike" kern="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rPr>
              <a:t>An old or popular subject </a:t>
            </a:r>
            <a:r>
              <a:rPr kumimoji="1" lang="en-US" altLang="zh-TW" sz="3600" b="0" i="0" u="none" strike="noStrike" kern="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sym typeface="Wingdings" pitchFamily="2" charset="2"/>
              </a:rPr>
              <a:t> a longer title in order to specify the contribution</a:t>
            </a:r>
            <a:r>
              <a:rPr kumimoji="1" lang="en-US" altLang="zh-TW" sz="3600" b="0" i="0" u="none" strike="noStrike" kern="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rPr>
              <a:t> </a:t>
            </a:r>
            <a:endParaRPr kumimoji="1" lang="en-US" altLang="zh-TW" sz="3600" b="0" i="0" u="none" strike="noStrike" kern="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22262008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bwMode="auto">
          <a:xfrm>
            <a:off x="1399600" y="213678"/>
            <a:ext cx="8712968"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新細明體" pitchFamily="18" charset="-120"/>
              </a:defRPr>
            </a:lvl2pPr>
            <a:lvl3pPr algn="ctr" rtl="0" fontAlgn="base">
              <a:spcBef>
                <a:spcPct val="0"/>
              </a:spcBef>
              <a:spcAft>
                <a:spcPct val="0"/>
              </a:spcAft>
              <a:defRPr kumimoji="1" sz="4400">
                <a:solidFill>
                  <a:schemeClr val="tx2"/>
                </a:solidFill>
                <a:latin typeface="Arial" charset="0"/>
                <a:ea typeface="新細明體" pitchFamily="18" charset="-120"/>
              </a:defRPr>
            </a:lvl3pPr>
            <a:lvl4pPr algn="ctr" rtl="0" fontAlgn="base">
              <a:spcBef>
                <a:spcPct val="0"/>
              </a:spcBef>
              <a:spcAft>
                <a:spcPct val="0"/>
              </a:spcAft>
              <a:defRPr kumimoji="1" sz="4400">
                <a:solidFill>
                  <a:schemeClr val="tx2"/>
                </a:solidFill>
                <a:latin typeface="Arial" charset="0"/>
                <a:ea typeface="新細明體" pitchFamily="18" charset="-120"/>
              </a:defRPr>
            </a:lvl4pPr>
            <a:lvl5pPr algn="ctr" rtl="0" fontAlgn="base">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b="1" i="0" u="none" strike="noStrike" kern="0" cap="none" spc="0" normalizeH="0" baseline="0" noProof="0" smtClean="0">
                <a:ln>
                  <a:noFill/>
                </a:ln>
                <a:solidFill>
                  <a:srgbClr val="0000CC"/>
                </a:solidFill>
                <a:effectLst/>
                <a:uLnTx/>
                <a:uFillTx/>
                <a:latin typeface="Times New Roman" panose="02020603050405020304" pitchFamily="18" charset="0"/>
                <a:ea typeface="新細明體"/>
                <a:cs typeface="Times New Roman" panose="02020603050405020304" pitchFamily="18" charset="0"/>
              </a:rPr>
              <a:t>Six Techniques to improve titles</a:t>
            </a:r>
            <a:endParaRPr kumimoji="1" lang="zh-TW" altLang="en-US" b="1" i="0" u="none" strike="noStrike" kern="0" cap="none" spc="0" normalizeH="0" baseline="0" noProof="0" dirty="0">
              <a:ln>
                <a:noFill/>
              </a:ln>
              <a:solidFill>
                <a:srgbClr val="0000CC"/>
              </a:solidFill>
              <a:effectLst/>
              <a:uLnTx/>
              <a:uFillTx/>
              <a:latin typeface="Times New Roman" panose="02020603050405020304" pitchFamily="18" charset="0"/>
              <a:ea typeface="新細明體"/>
              <a:cs typeface="Times New Roman" panose="02020603050405020304" pitchFamily="18" charset="0"/>
            </a:endParaRPr>
          </a:p>
        </p:txBody>
      </p:sp>
      <p:sp>
        <p:nvSpPr>
          <p:cNvPr id="6" name="內容版面配置區 2"/>
          <p:cNvSpPr txBox="1">
            <a:spLocks/>
          </p:cNvSpPr>
          <p:nvPr/>
        </p:nvSpPr>
        <p:spPr bwMode="auto">
          <a:xfrm>
            <a:off x="904240" y="1651000"/>
            <a:ext cx="96520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514350" marR="0" lvl="0" indent="-514350" algn="l" defTabSz="914400" rtl="0" eaLnBrk="1" fontAlgn="base" latinLnBrk="0" hangingPunct="1">
              <a:lnSpc>
                <a:spcPct val="100000"/>
              </a:lnSpc>
              <a:spcBef>
                <a:spcPts val="1200"/>
              </a:spcBef>
              <a:spcAft>
                <a:spcPts val="1200"/>
              </a:spcAft>
              <a:buClrTx/>
              <a:buSzTx/>
              <a:buFontTx/>
              <a:buAutoNum type="arabicPeriod"/>
              <a:tabLst/>
              <a:defRPr/>
            </a:pPr>
            <a:r>
              <a:rPr kumimoji="1" lang="en-US" altLang="zh-TW" sz="3600" b="1" i="0" u="none" strike="noStrike" kern="0" cap="none" spc="0" normalizeH="0" baseline="0" noProof="0" dirty="0" smtClean="0">
                <a:ln>
                  <a:noFill/>
                </a:ln>
                <a:solidFill>
                  <a:srgbClr val="663300"/>
                </a:solidFill>
                <a:effectLst/>
                <a:uLnTx/>
                <a:uFillTx/>
                <a:latin typeface="Times New Roman" panose="02020603050405020304" pitchFamily="18" charset="0"/>
                <a:ea typeface="Cambria Math" panose="02040503050406030204" pitchFamily="18" charset="0"/>
                <a:cs typeface="Times New Roman" panose="02020603050405020304" pitchFamily="18" charset="0"/>
              </a:rPr>
              <a:t>Placement of Contribution First</a:t>
            </a:r>
          </a:p>
          <a:p>
            <a:pPr marL="400050" marR="0" lvl="1" indent="0" algn="l" defTabSz="914400" rtl="0" eaLnBrk="1" fontAlgn="base" latinLnBrk="0" hangingPunct="1">
              <a:lnSpc>
                <a:spcPct val="100000"/>
              </a:lnSpc>
              <a:spcBef>
                <a:spcPts val="1200"/>
              </a:spcBef>
              <a:spcAft>
                <a:spcPts val="1200"/>
              </a:spcAft>
              <a:buClrTx/>
              <a:buSzTx/>
              <a:buFontTx/>
              <a:buNone/>
              <a:tabLst/>
              <a:defRPr/>
            </a:pPr>
            <a:r>
              <a:rPr kumimoji="1" lang="en-US" altLang="zh-TW" sz="3600" b="0" i="0" u="none" strike="noStrike" kern="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rPr>
              <a:t>For a full sentence, the new information usually appears at the end and the old information at the beginning.</a:t>
            </a:r>
          </a:p>
          <a:p>
            <a:pPr marL="400050" marR="0" lvl="1" indent="0" algn="l" defTabSz="914400" rtl="0" eaLnBrk="1" fontAlgn="base" latinLnBrk="0" hangingPunct="1">
              <a:lnSpc>
                <a:spcPct val="100000"/>
              </a:lnSpc>
              <a:spcBef>
                <a:spcPts val="1200"/>
              </a:spcBef>
              <a:spcAft>
                <a:spcPts val="1200"/>
              </a:spcAft>
              <a:buClrTx/>
              <a:buSzTx/>
              <a:buFontTx/>
              <a:buNone/>
              <a:tabLst/>
              <a:defRPr/>
            </a:pPr>
            <a:r>
              <a:rPr kumimoji="1" lang="en-US" altLang="zh-TW" sz="3600" b="0" i="0" u="none" strike="noStrike" kern="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rPr>
              <a:t>In a </a:t>
            </a:r>
            <a:r>
              <a:rPr kumimoji="1" lang="en-US" altLang="zh-TW" sz="3600" b="0" i="0" u="none" strike="noStrike" kern="0" cap="none" spc="0" normalizeH="0" baseline="0" noProof="0" dirty="0" err="1" smtClean="0">
                <a:ln>
                  <a:noFill/>
                </a:ln>
                <a:solidFill>
                  <a:srgbClr val="000000"/>
                </a:solidFill>
                <a:effectLst/>
                <a:uLnTx/>
                <a:uFillTx/>
                <a:latin typeface="Cambria Math" panose="02040503050406030204" pitchFamily="18" charset="0"/>
                <a:ea typeface="Cambria Math" panose="02040503050406030204" pitchFamily="18" charset="0"/>
              </a:rPr>
              <a:t>verbless</a:t>
            </a:r>
            <a:r>
              <a:rPr kumimoji="1" lang="en-US" altLang="zh-TW" sz="3600" b="0" i="0" u="none" strike="noStrike" kern="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rPr>
              <a:t> title, however, the situation is reversed.</a:t>
            </a:r>
          </a:p>
        </p:txBody>
      </p:sp>
    </p:spTree>
    <p:extLst>
      <p:ext uri="{BB962C8B-B14F-4D97-AF65-F5344CB8AC3E}">
        <p14:creationId xmlns:p14="http://schemas.microsoft.com/office/powerpoint/2010/main" val="9796326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2"/>
          <p:cNvSpPr txBox="1">
            <a:spLocks/>
          </p:cNvSpPr>
          <p:nvPr/>
        </p:nvSpPr>
        <p:spPr>
          <a:xfrm>
            <a:off x="711199" y="279401"/>
            <a:ext cx="10790989" cy="4525963"/>
          </a:xfrm>
          <a:prstGeom prst="rect">
            <a:avLst/>
          </a:prstGeom>
        </p:spPr>
        <p:txBody>
          <a:bodyPr/>
          <a:lst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spcBef>
                <a:spcPts val="1200"/>
              </a:spcBef>
              <a:spcAft>
                <a:spcPts val="1200"/>
              </a:spcAft>
              <a:buNone/>
            </a:pPr>
            <a:r>
              <a:rPr lang="en-US" altLang="zh-TW" sz="3600" b="1" dirty="0">
                <a:solidFill>
                  <a:srgbClr val="663300"/>
                </a:solidFill>
                <a:latin typeface="Times New Roman" panose="02020603050405020304" pitchFamily="18" charset="0"/>
                <a:ea typeface="Cambria Math" panose="02040503050406030204" pitchFamily="18" charset="0"/>
                <a:cs typeface="Times New Roman" panose="02020603050405020304" pitchFamily="18" charset="0"/>
              </a:rPr>
              <a:t>2. Using Verbal Forms</a:t>
            </a:r>
          </a:p>
          <a:p>
            <a:pPr marL="400050" lvl="1" indent="0">
              <a:spcBef>
                <a:spcPts val="1200"/>
              </a:spcBef>
              <a:spcAft>
                <a:spcPts val="1200"/>
              </a:spcAft>
              <a:buNone/>
            </a:pPr>
            <a:r>
              <a:rPr lang="en-US" altLang="zh-TW" sz="3600" dirty="0">
                <a:latin typeface="Cambria Math" panose="02040503050406030204" pitchFamily="18" charset="0"/>
                <a:ea typeface="Cambria Math" panose="02040503050406030204" pitchFamily="18" charset="0"/>
              </a:rPr>
              <a:t>A verb gives energy.</a:t>
            </a:r>
            <a:r>
              <a:rPr lang="zh-TW" altLang="en-US" sz="3600" dirty="0">
                <a:latin typeface="Cambria Math" panose="02040503050406030204" pitchFamily="18" charset="0"/>
              </a:rPr>
              <a:t> </a:t>
            </a:r>
            <a:r>
              <a:rPr lang="zh-TW" altLang="en-US" sz="3600" dirty="0" smtClean="0">
                <a:latin typeface="Cambria Math" panose="02040503050406030204" pitchFamily="18" charset="0"/>
              </a:rPr>
              <a:t> </a:t>
            </a:r>
            <a:r>
              <a:rPr lang="en-US" altLang="zh-TW" sz="3600" dirty="0" smtClean="0">
                <a:latin typeface="Cambria Math" panose="02040503050406030204" pitchFamily="18" charset="0"/>
                <a:ea typeface="Cambria Math" panose="02040503050406030204" pitchFamily="18" charset="0"/>
              </a:rPr>
              <a:t>So </a:t>
            </a:r>
            <a:r>
              <a:rPr lang="en-US" altLang="zh-TW" sz="3600" dirty="0">
                <a:latin typeface="Cambria Math" panose="02040503050406030204" pitchFamily="18" charset="0"/>
                <a:ea typeface="Cambria Math" panose="02040503050406030204" pitchFamily="18" charset="0"/>
              </a:rPr>
              <a:t>use gerunds </a:t>
            </a:r>
            <a:r>
              <a:rPr lang="zh-TW" altLang="en-US" sz="3600" dirty="0">
                <a:latin typeface="Cambria Math" panose="02040503050406030204" pitchFamily="18" charset="0"/>
              </a:rPr>
              <a:t>（</a:t>
            </a:r>
            <a:r>
              <a:rPr lang="zh-TW" altLang="en-US" sz="3600" dirty="0">
                <a:latin typeface="超世紀特明體一標準" panose="02000000000000000000" pitchFamily="2" charset="-120"/>
                <a:ea typeface="超世紀特明體一標準" panose="02000000000000000000" pitchFamily="2" charset="-120"/>
              </a:rPr>
              <a:t>動名詞</a:t>
            </a:r>
            <a:r>
              <a:rPr lang="zh-TW" altLang="en-US" sz="3600" dirty="0">
                <a:latin typeface="Cambria Math" panose="02040503050406030204" pitchFamily="18" charset="0"/>
              </a:rPr>
              <a:t>）</a:t>
            </a:r>
            <a:r>
              <a:rPr lang="en-US" altLang="zh-TW" sz="3600" dirty="0">
                <a:latin typeface="Cambria Math" panose="02040503050406030204" pitchFamily="18" charset="0"/>
                <a:ea typeface="Cambria Math" panose="02040503050406030204" pitchFamily="18" charset="0"/>
              </a:rPr>
              <a:t>or infinitives </a:t>
            </a:r>
            <a:r>
              <a:rPr lang="zh-TW" altLang="en-US" sz="3600" dirty="0">
                <a:latin typeface="Cambria Math" panose="02040503050406030204" pitchFamily="18" charset="0"/>
              </a:rPr>
              <a:t>（</a:t>
            </a:r>
            <a:r>
              <a:rPr lang="zh-TW" altLang="en-US" sz="3600" dirty="0">
                <a:latin typeface="超世紀特明體一標準" panose="02000000000000000000" pitchFamily="2" charset="-120"/>
                <a:ea typeface="超世紀特明體一標準" panose="02000000000000000000" pitchFamily="2" charset="-120"/>
              </a:rPr>
              <a:t>不定詞</a:t>
            </a:r>
            <a:r>
              <a:rPr lang="zh-TW" altLang="en-US" sz="3600" dirty="0">
                <a:latin typeface="Cambria Math" panose="02040503050406030204" pitchFamily="18" charset="0"/>
              </a:rPr>
              <a:t>）</a:t>
            </a:r>
            <a:r>
              <a:rPr lang="en-US" altLang="zh-TW" sz="3600" dirty="0">
                <a:latin typeface="Cambria Math" panose="02040503050406030204" pitchFamily="18" charset="0"/>
                <a:ea typeface="Cambria Math" panose="02040503050406030204" pitchFamily="18" charset="0"/>
              </a:rPr>
              <a:t>to energize your title.</a:t>
            </a:r>
          </a:p>
          <a:p>
            <a:pPr marL="400050" lvl="1" indent="0">
              <a:spcBef>
                <a:spcPts val="1200"/>
              </a:spcBef>
              <a:spcAft>
                <a:spcPts val="1200"/>
              </a:spcAft>
              <a:buNone/>
            </a:pPr>
            <a:r>
              <a:rPr lang="en-US" altLang="zh-TW" sz="3600" dirty="0">
                <a:latin typeface="Cambria Math" panose="02040503050406030204" pitchFamily="18" charset="0"/>
                <a:ea typeface="Cambria Math" panose="02040503050406030204" pitchFamily="18" charset="0"/>
              </a:rPr>
              <a:t>For example: </a:t>
            </a:r>
            <a:br>
              <a:rPr lang="en-US" altLang="zh-TW" sz="3600" dirty="0">
                <a:latin typeface="Cambria Math" panose="02040503050406030204" pitchFamily="18" charset="0"/>
                <a:ea typeface="Cambria Math" panose="02040503050406030204" pitchFamily="18" charset="0"/>
              </a:rPr>
            </a:br>
            <a:r>
              <a:rPr lang="en-US" altLang="zh-TW" sz="3600" b="1" dirty="0" smtClean="0">
                <a:latin typeface="Cambria Math" pitchFamily="18" charset="0"/>
                <a:ea typeface="Cambria Math" pitchFamily="18" charset="0"/>
              </a:rPr>
              <a:t>Deep Learning</a:t>
            </a:r>
            <a:r>
              <a:rPr lang="en-US" altLang="zh-TW" sz="3600" b="1" dirty="0">
                <a:latin typeface="Cambria Math" pitchFamily="18" charset="0"/>
                <a:ea typeface="Cambria Math" pitchFamily="18" charset="0"/>
              </a:rPr>
              <a:t>: Understanding </a:t>
            </a:r>
            <a:r>
              <a:rPr lang="en-US" altLang="zh-TW" sz="3600" b="1" dirty="0" smtClean="0">
                <a:latin typeface="Cambria Math" pitchFamily="18" charset="0"/>
                <a:ea typeface="Cambria Math" pitchFamily="18" charset="0"/>
              </a:rPr>
              <a:t>Astronomical </a:t>
            </a:r>
            <a:r>
              <a:rPr lang="en-US" altLang="zh-TW" sz="3600" b="1" dirty="0">
                <a:latin typeface="Cambria Math" pitchFamily="18" charset="0"/>
                <a:ea typeface="Cambria Math" pitchFamily="18" charset="0"/>
              </a:rPr>
              <a:t>Data</a:t>
            </a:r>
          </a:p>
        </p:txBody>
      </p:sp>
    </p:spTree>
    <p:extLst>
      <p:ext uri="{BB962C8B-B14F-4D97-AF65-F5344CB8AC3E}">
        <p14:creationId xmlns:p14="http://schemas.microsoft.com/office/powerpoint/2010/main" val="924253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2"/>
          <p:cNvSpPr txBox="1">
            <a:spLocks/>
          </p:cNvSpPr>
          <p:nvPr/>
        </p:nvSpPr>
        <p:spPr>
          <a:xfrm>
            <a:off x="690879" y="280968"/>
            <a:ext cx="11128943" cy="3701008"/>
          </a:xfrm>
          <a:prstGeom prst="rect">
            <a:avLst/>
          </a:prstGeom>
        </p:spPr>
        <p:txBody>
          <a:bodyPr/>
          <a:lst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spcBef>
                <a:spcPts val="1200"/>
              </a:spcBef>
              <a:spcAft>
                <a:spcPts val="1200"/>
              </a:spcAft>
              <a:buNone/>
            </a:pPr>
            <a:r>
              <a:rPr lang="en-US" altLang="zh-TW" sz="3600" b="1" dirty="0">
                <a:solidFill>
                  <a:srgbClr val="663300"/>
                </a:solidFill>
                <a:latin typeface="Times New Roman" panose="02020603050405020304" pitchFamily="18" charset="0"/>
                <a:ea typeface="Cambria Math" panose="02040503050406030204" pitchFamily="18" charset="0"/>
                <a:cs typeface="Times New Roman" panose="02020603050405020304" pitchFamily="18" charset="0"/>
              </a:rPr>
              <a:t>3. Using Adjectives or Numbers to </a:t>
            </a:r>
            <a:r>
              <a:rPr lang="en-US" altLang="zh-TW" sz="3600" b="1" dirty="0" smtClean="0">
                <a:solidFill>
                  <a:srgbClr val="663300"/>
                </a:solidFill>
                <a:latin typeface="Times New Roman" panose="02020603050405020304" pitchFamily="18" charset="0"/>
                <a:ea typeface="Cambria Math" panose="02040503050406030204" pitchFamily="18" charset="0"/>
                <a:cs typeface="Times New Roman" panose="02020603050405020304" pitchFamily="18" charset="0"/>
              </a:rPr>
              <a:t>Stress </a:t>
            </a:r>
            <a:r>
              <a:rPr lang="en-US" altLang="zh-TW" sz="3600" b="1" dirty="0">
                <a:solidFill>
                  <a:srgbClr val="663300"/>
                </a:solidFill>
                <a:latin typeface="Times New Roman" panose="02020603050405020304" pitchFamily="18" charset="0"/>
                <a:ea typeface="Cambria Math" panose="02040503050406030204" pitchFamily="18" charset="0"/>
                <a:cs typeface="Times New Roman" panose="02020603050405020304" pitchFamily="18" charset="0"/>
              </a:rPr>
              <a:t>contribution</a:t>
            </a:r>
          </a:p>
          <a:p>
            <a:pPr marL="400050" lvl="1" indent="0">
              <a:spcBef>
                <a:spcPts val="1200"/>
              </a:spcBef>
              <a:spcAft>
                <a:spcPts val="1200"/>
              </a:spcAft>
              <a:buNone/>
            </a:pPr>
            <a:r>
              <a:rPr lang="en-US" altLang="zh-TW" sz="3600" dirty="0">
                <a:latin typeface="Cambria Math" panose="02040503050406030204" pitchFamily="18" charset="0"/>
                <a:ea typeface="Cambria Math" panose="02040503050406030204" pitchFamily="18" charset="0"/>
              </a:rPr>
              <a:t>Fast, highly efficient, robust, but not new or novel</a:t>
            </a:r>
          </a:p>
          <a:p>
            <a:pPr marL="400050" lvl="1" indent="0">
              <a:spcBef>
                <a:spcPts val="1200"/>
              </a:spcBef>
              <a:spcAft>
                <a:spcPts val="1200"/>
              </a:spcAft>
              <a:buNone/>
            </a:pPr>
            <a:r>
              <a:rPr lang="en-US" altLang="zh-TW" sz="3600" dirty="0">
                <a:latin typeface="Cambria Math" panose="02040503050406030204" pitchFamily="18" charset="0"/>
                <a:ea typeface="Cambria Math" panose="02040503050406030204" pitchFamily="18" charset="0"/>
              </a:rPr>
              <a:t>The most specific, the better, e.g., 5 Hz sampling is better than fast sampling </a:t>
            </a:r>
          </a:p>
        </p:txBody>
      </p:sp>
      <p:sp>
        <p:nvSpPr>
          <p:cNvPr id="3" name="內容版面配置區 2"/>
          <p:cNvSpPr txBox="1">
            <a:spLocks/>
          </p:cNvSpPr>
          <p:nvPr/>
        </p:nvSpPr>
        <p:spPr>
          <a:xfrm>
            <a:off x="690880" y="4304144"/>
            <a:ext cx="10739120" cy="2160240"/>
          </a:xfrm>
          <a:prstGeom prst="rect">
            <a:avLst/>
          </a:prstGeom>
        </p:spPr>
        <p:txBody>
          <a:bodyPr/>
          <a:lst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spcBef>
                <a:spcPts val="1200"/>
              </a:spcBef>
              <a:spcAft>
                <a:spcPts val="1200"/>
              </a:spcAft>
              <a:buNone/>
            </a:pPr>
            <a:r>
              <a:rPr lang="en-US" altLang="zh-TW" sz="3600" b="1" dirty="0">
                <a:solidFill>
                  <a:srgbClr val="663300"/>
                </a:solidFill>
                <a:latin typeface="Times New Roman" panose="02020603050405020304" pitchFamily="18" charset="0"/>
                <a:ea typeface="Cambria Math" panose="02040503050406030204" pitchFamily="18" charset="0"/>
                <a:cs typeface="Times New Roman" panose="02020603050405020304" pitchFamily="18" charset="0"/>
              </a:rPr>
              <a:t>4. Clear and Specific Keywords</a:t>
            </a:r>
          </a:p>
          <a:p>
            <a:pPr marL="0" indent="0">
              <a:spcBef>
                <a:spcPts val="1200"/>
              </a:spcBef>
              <a:spcAft>
                <a:spcPts val="1200"/>
              </a:spcAft>
              <a:buNone/>
            </a:pPr>
            <a:r>
              <a:rPr lang="en-US" altLang="zh-TW" sz="3600" b="1" dirty="0">
                <a:solidFill>
                  <a:srgbClr val="663300"/>
                </a:solidFill>
                <a:latin typeface="Cambria Math" panose="02040503050406030204" pitchFamily="18" charset="0"/>
                <a:ea typeface="Cambria Math" panose="02040503050406030204" pitchFamily="18" charset="0"/>
              </a:rPr>
              <a:t>    </a:t>
            </a:r>
            <a:r>
              <a:rPr lang="en-US" altLang="zh-TW" sz="3600" dirty="0">
                <a:solidFill>
                  <a:schemeClr val="tx2"/>
                </a:solidFill>
                <a:latin typeface="Cambria Math" panose="02040503050406030204" pitchFamily="18" charset="0"/>
                <a:ea typeface="Cambria Math" panose="02040503050406030204" pitchFamily="18" charset="0"/>
              </a:rPr>
              <a:t>Easier to locate by a search engine </a:t>
            </a:r>
            <a:r>
              <a:rPr lang="en-US" altLang="zh-TW" sz="3600" dirty="0" smtClean="0">
                <a:solidFill>
                  <a:schemeClr val="tx2"/>
                </a:solidFill>
                <a:latin typeface="Cambria Math" panose="02040503050406030204" pitchFamily="18" charset="0"/>
                <a:ea typeface="Cambria Math" panose="02040503050406030204" pitchFamily="18" charset="0"/>
              </a:rPr>
              <a:t>or database</a:t>
            </a:r>
            <a:endParaRPr lang="en-US" altLang="zh-TW" sz="3600" b="1" dirty="0">
              <a:solidFill>
                <a:srgbClr val="663300"/>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31777415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2"/>
          <p:cNvSpPr txBox="1">
            <a:spLocks/>
          </p:cNvSpPr>
          <p:nvPr/>
        </p:nvSpPr>
        <p:spPr>
          <a:xfrm>
            <a:off x="914399" y="260648"/>
            <a:ext cx="10693668" cy="4118847"/>
          </a:xfrm>
          <a:prstGeom prst="rect">
            <a:avLst/>
          </a:prstGeom>
        </p:spPr>
        <p:txBody>
          <a:bodyPr/>
          <a:lst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spcBef>
                <a:spcPts val="1200"/>
              </a:spcBef>
              <a:spcAft>
                <a:spcPts val="1200"/>
              </a:spcAft>
              <a:buNone/>
            </a:pPr>
            <a:r>
              <a:rPr lang="en-US" altLang="zh-TW" sz="3600" b="1" dirty="0">
                <a:solidFill>
                  <a:srgbClr val="663300"/>
                </a:solidFill>
                <a:latin typeface="Times New Roman" panose="02020603050405020304" pitchFamily="18" charset="0"/>
                <a:cs typeface="Times New Roman" pitchFamily="18" charset="0"/>
              </a:rPr>
              <a:t>5. Smart Choice of Keywords</a:t>
            </a:r>
          </a:p>
          <a:p>
            <a:pPr marL="400050" lvl="1" indent="0">
              <a:spcBef>
                <a:spcPts val="1200"/>
              </a:spcBef>
              <a:spcAft>
                <a:spcPts val="1200"/>
              </a:spcAft>
              <a:buNone/>
            </a:pPr>
            <a:r>
              <a:rPr lang="en-US" altLang="zh-TW" sz="3600" dirty="0">
                <a:latin typeface="Cambria Math" panose="02040503050406030204" pitchFamily="18" charset="0"/>
                <a:ea typeface="Cambria Math" panose="02040503050406030204" pitchFamily="18" charset="0"/>
              </a:rPr>
              <a:t>Pick your keywords from recent or often-cited titles close to your contribution</a:t>
            </a:r>
            <a:br>
              <a:rPr lang="en-US" altLang="zh-TW" sz="3600" dirty="0">
                <a:latin typeface="Cambria Math" panose="02040503050406030204" pitchFamily="18" charset="0"/>
                <a:ea typeface="Cambria Math" panose="02040503050406030204" pitchFamily="18" charset="0"/>
              </a:rPr>
            </a:br>
            <a:r>
              <a:rPr lang="en-US" altLang="zh-TW" sz="3600" dirty="0">
                <a:latin typeface="Cambria Math" panose="02040503050406030204" pitchFamily="18" charset="0"/>
                <a:ea typeface="Cambria Math" panose="02040503050406030204" pitchFamily="18" charset="0"/>
                <a:sym typeface="Wingdings" pitchFamily="2" charset="2"/>
              </a:rPr>
              <a:t> searches to retrieve those will also find </a:t>
            </a:r>
            <a:r>
              <a:rPr lang="en-US" altLang="zh-TW" sz="3600" dirty="0" smtClean="0">
                <a:latin typeface="Cambria Math" panose="02040503050406030204" pitchFamily="18" charset="0"/>
                <a:ea typeface="Cambria Math" panose="02040503050406030204" pitchFamily="18" charset="0"/>
                <a:sym typeface="Wingdings" pitchFamily="2" charset="2"/>
              </a:rPr>
              <a:t>yours</a:t>
            </a:r>
            <a:endParaRPr lang="en-US" altLang="zh-TW" sz="3600" dirty="0">
              <a:latin typeface="Cambria Math" panose="02040503050406030204" pitchFamily="18" charset="0"/>
              <a:ea typeface="Cambria Math" panose="02040503050406030204" pitchFamily="18" charset="0"/>
            </a:endParaRPr>
          </a:p>
          <a:p>
            <a:pPr marL="400050" lvl="1" indent="0">
              <a:spcBef>
                <a:spcPts val="1200"/>
              </a:spcBef>
              <a:spcAft>
                <a:spcPts val="1200"/>
              </a:spcAft>
              <a:buNone/>
            </a:pPr>
            <a:r>
              <a:rPr lang="en-US" altLang="zh-TW" sz="3600" dirty="0">
                <a:latin typeface="Cambria Math" panose="02040503050406030204" pitchFamily="18" charset="0"/>
                <a:ea typeface="Cambria Math" panose="02040503050406030204" pitchFamily="18" charset="0"/>
              </a:rPr>
              <a:t>If two keywords are equally good, choose one for the title and the other for the abstract.</a:t>
            </a:r>
          </a:p>
        </p:txBody>
      </p:sp>
      <p:sp>
        <p:nvSpPr>
          <p:cNvPr id="3" name="內容版面配置區 2"/>
          <p:cNvSpPr txBox="1">
            <a:spLocks/>
          </p:cNvSpPr>
          <p:nvPr/>
        </p:nvSpPr>
        <p:spPr>
          <a:xfrm>
            <a:off x="914399" y="4695543"/>
            <a:ext cx="8229600" cy="1440160"/>
          </a:xfrm>
          <a:prstGeom prst="rect">
            <a:avLst/>
          </a:prstGeom>
        </p:spPr>
        <p:txBody>
          <a:bodyPr/>
          <a:lst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spcBef>
                <a:spcPts val="1200"/>
              </a:spcBef>
              <a:spcAft>
                <a:spcPts val="1200"/>
              </a:spcAft>
              <a:buNone/>
            </a:pPr>
            <a:r>
              <a:rPr lang="en-US" altLang="zh-TW" sz="3600" b="1" dirty="0">
                <a:solidFill>
                  <a:srgbClr val="663300"/>
                </a:solidFill>
                <a:latin typeface="Times New Roman" pitchFamily="18" charset="0"/>
                <a:cs typeface="Times New Roman" pitchFamily="18" charset="0"/>
              </a:rPr>
              <a:t>6. Catchy Acronyms</a:t>
            </a:r>
          </a:p>
          <a:p>
            <a:pPr marL="400050" lvl="1" indent="0">
              <a:spcBef>
                <a:spcPts val="1200"/>
              </a:spcBef>
              <a:spcAft>
                <a:spcPts val="1200"/>
              </a:spcAft>
              <a:buNone/>
            </a:pPr>
            <a:r>
              <a:rPr lang="en-US" altLang="zh-TW" sz="3600" dirty="0">
                <a:solidFill>
                  <a:srgbClr val="000000"/>
                </a:solidFill>
                <a:latin typeface="Cambria Math" panose="02040503050406030204" pitchFamily="18" charset="0"/>
                <a:ea typeface="Cambria Math" panose="02040503050406030204" pitchFamily="18" charset="0"/>
              </a:rPr>
              <a:t>MACHO, TAOS</a:t>
            </a:r>
            <a:endParaRPr lang="en-US" altLang="zh-TW" sz="3600" b="1" dirty="0">
              <a:solidFill>
                <a:srgbClr val="663300"/>
              </a:solidFill>
              <a:latin typeface="Cambria Math" panose="02040503050406030204" pitchFamily="18" charset="0"/>
              <a:ea typeface="Cambria Math" panose="02040503050406030204" pitchFamily="18" charset="0"/>
              <a:cs typeface="Times New Roman" pitchFamily="18" charset="0"/>
            </a:endParaRPr>
          </a:p>
        </p:txBody>
      </p:sp>
    </p:spTree>
    <p:extLst>
      <p:ext uri="{BB962C8B-B14F-4D97-AF65-F5344CB8AC3E}">
        <p14:creationId xmlns:p14="http://schemas.microsoft.com/office/powerpoint/2010/main" val="15712279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4008" y="434256"/>
            <a:ext cx="9069528" cy="6271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99758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14689" y="201497"/>
            <a:ext cx="10515600" cy="1136416"/>
          </a:xfrm>
        </p:spPr>
        <p:txBody>
          <a:bodyPr/>
          <a:lstStyle/>
          <a:p>
            <a:r>
              <a:rPr lang="en-US" altLang="zh-TW" sz="4000" b="1" dirty="0">
                <a:solidFill>
                  <a:srgbClr val="FF99FF"/>
                </a:solidFill>
                <a:latin typeface="Times New Roman" panose="02020603050405020304" pitchFamily="18" charset="0"/>
                <a:cs typeface="Times New Roman" panose="02020603050405020304" pitchFamily="18" charset="0"/>
              </a:rPr>
              <a:t>How to do a presentation …</a:t>
            </a:r>
          </a:p>
        </p:txBody>
      </p:sp>
      <p:sp>
        <p:nvSpPr>
          <p:cNvPr id="7171" name="Rectangle 3"/>
          <p:cNvSpPr>
            <a:spLocks noGrp="1" noChangeArrowheads="1"/>
          </p:cNvSpPr>
          <p:nvPr>
            <p:ph type="body" idx="1"/>
          </p:nvPr>
        </p:nvSpPr>
        <p:spPr>
          <a:xfrm>
            <a:off x="838200" y="1600201"/>
            <a:ext cx="10625488" cy="4924425"/>
          </a:xfrm>
        </p:spPr>
        <p:txBody>
          <a:bodyPr>
            <a:normAutofit lnSpcReduction="10000"/>
          </a:bodyPr>
          <a:lstStyle/>
          <a:p>
            <a:pPr>
              <a:spcBef>
                <a:spcPts val="0"/>
              </a:spcBef>
              <a:spcAft>
                <a:spcPts val="1800"/>
              </a:spcAft>
              <a:buFontTx/>
              <a:buNone/>
            </a:pPr>
            <a:r>
              <a:rPr lang="en-US" altLang="zh-TW" sz="3600" b="1" dirty="0">
                <a:solidFill>
                  <a:schemeClr val="accent4">
                    <a:lumMod val="75000"/>
                  </a:schemeClr>
                </a:solidFill>
                <a:latin typeface="Times New Roman" pitchFamily="18" charset="0"/>
              </a:rPr>
              <a:t>Why?  What?  To whom?  When?  Where?</a:t>
            </a:r>
          </a:p>
          <a:p>
            <a:pPr>
              <a:spcBef>
                <a:spcPts val="0"/>
              </a:spcBef>
              <a:spcAft>
                <a:spcPts val="1800"/>
              </a:spcAft>
            </a:pPr>
            <a:r>
              <a:rPr lang="en-US" altLang="zh-TW" sz="3600" dirty="0">
                <a:solidFill>
                  <a:schemeClr val="accent4">
                    <a:lumMod val="75000"/>
                  </a:schemeClr>
                </a:solidFill>
                <a:latin typeface="Cambria Math" panose="02040503050406030204" pitchFamily="18" charset="0"/>
                <a:ea typeface="Cambria Math" panose="02040503050406030204" pitchFamily="18" charset="0"/>
              </a:rPr>
              <a:t>Be prepared (to show only 10% of what you know/prepare)</a:t>
            </a:r>
          </a:p>
          <a:p>
            <a:pPr>
              <a:spcBef>
                <a:spcPts val="0"/>
              </a:spcBef>
              <a:spcAft>
                <a:spcPts val="1800"/>
              </a:spcAft>
            </a:pPr>
            <a:r>
              <a:rPr lang="en-US" altLang="zh-TW" sz="3600" dirty="0">
                <a:solidFill>
                  <a:schemeClr val="accent4">
                    <a:lumMod val="75000"/>
                  </a:schemeClr>
                </a:solidFill>
                <a:latin typeface="Cambria Math" panose="02040503050406030204" pitchFamily="18" charset="0"/>
                <a:ea typeface="Cambria Math" panose="02040503050406030204" pitchFamily="18" charset="0"/>
              </a:rPr>
              <a:t>Be confident</a:t>
            </a:r>
          </a:p>
          <a:p>
            <a:pPr>
              <a:spcBef>
                <a:spcPts val="0"/>
              </a:spcBef>
              <a:spcAft>
                <a:spcPts val="1800"/>
              </a:spcAft>
            </a:pPr>
            <a:r>
              <a:rPr lang="en-US" altLang="zh-TW" sz="3600" dirty="0">
                <a:solidFill>
                  <a:schemeClr val="accent4">
                    <a:lumMod val="75000"/>
                  </a:schemeClr>
                </a:solidFill>
                <a:latin typeface="Cambria Math" panose="02040503050406030204" pitchFamily="18" charset="0"/>
                <a:ea typeface="Cambria Math" panose="02040503050406030204" pitchFamily="18" charset="0"/>
              </a:rPr>
              <a:t>Practice efficient language</a:t>
            </a:r>
          </a:p>
          <a:p>
            <a:pPr>
              <a:spcBef>
                <a:spcPts val="0"/>
              </a:spcBef>
              <a:spcAft>
                <a:spcPts val="1800"/>
              </a:spcAft>
            </a:pPr>
            <a:r>
              <a:rPr lang="en-US" altLang="zh-TW" sz="3600" dirty="0">
                <a:solidFill>
                  <a:schemeClr val="accent4">
                    <a:lumMod val="75000"/>
                  </a:schemeClr>
                </a:solidFill>
                <a:latin typeface="Cambria Math" panose="02040503050406030204" pitchFamily="18" charset="0"/>
                <a:ea typeface="Cambria Math" panose="02040503050406030204" pitchFamily="18" charset="0"/>
              </a:rPr>
              <a:t>Use proper media (overhead, slides, PowerPoint; words only, blackboard …)</a:t>
            </a:r>
          </a:p>
          <a:p>
            <a:pPr>
              <a:spcBef>
                <a:spcPts val="0"/>
              </a:spcBef>
              <a:spcAft>
                <a:spcPts val="1800"/>
              </a:spcAft>
            </a:pPr>
            <a:r>
              <a:rPr lang="en-US" altLang="zh-TW" sz="3600" dirty="0">
                <a:solidFill>
                  <a:schemeClr val="accent4">
                    <a:lumMod val="75000"/>
                  </a:schemeClr>
                </a:solidFill>
                <a:latin typeface="Cambria Math" panose="02040503050406030204" pitchFamily="18" charset="0"/>
                <a:ea typeface="Cambria Math" panose="02040503050406030204" pitchFamily="18" charset="0"/>
              </a:rPr>
              <a:t>Write legibly (text &amp; graphics)</a:t>
            </a:r>
          </a:p>
        </p:txBody>
      </p:sp>
    </p:spTree>
    <p:extLst>
      <p:ext uri="{BB962C8B-B14F-4D97-AF65-F5344CB8AC3E}">
        <p14:creationId xmlns:p14="http://schemas.microsoft.com/office/powerpoint/2010/main" val="38959008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920887" y="489250"/>
            <a:ext cx="10350226" cy="5879500"/>
          </a:xfrm>
          <a:prstGeom prst="rect">
            <a:avLst/>
          </a:prstGeom>
        </p:spPr>
      </p:pic>
    </p:spTree>
    <p:extLst>
      <p:ext uri="{BB962C8B-B14F-4D97-AF65-F5344CB8AC3E}">
        <p14:creationId xmlns:p14="http://schemas.microsoft.com/office/powerpoint/2010/main" val="21545459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714316" y="627575"/>
            <a:ext cx="10262326" cy="2546500"/>
          </a:xfrm>
          <a:prstGeom prst="rect">
            <a:avLst/>
          </a:prstGeom>
        </p:spPr>
      </p:pic>
    </p:spTree>
    <p:extLst>
      <p:ext uri="{BB962C8B-B14F-4D97-AF65-F5344CB8AC3E}">
        <p14:creationId xmlns:p14="http://schemas.microsoft.com/office/powerpoint/2010/main" val="327991213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914400" y="496728"/>
            <a:ext cx="5698155" cy="5793507"/>
          </a:xfrm>
        </p:spPr>
        <p:txBody>
          <a:bodyPr>
            <a:normAutofit/>
          </a:bodyPr>
          <a:lstStyle/>
          <a:p>
            <a:pPr marL="0" indent="0">
              <a:buNone/>
            </a:pPr>
            <a:r>
              <a:rPr lang="en-US" altLang="zh-TW" sz="3600" dirty="0">
                <a:latin typeface="Cambria Math" panose="02040503050406030204" pitchFamily="18" charset="0"/>
                <a:ea typeface="Cambria Math" panose="02040503050406030204" pitchFamily="18" charset="0"/>
              </a:rPr>
              <a:t>So a good title should be </a:t>
            </a:r>
          </a:p>
          <a:p>
            <a:pPr marL="400050" lvl="1" indent="0">
              <a:buNone/>
            </a:pPr>
            <a:r>
              <a:rPr lang="en-US" altLang="zh-TW" sz="3600" dirty="0" smtClean="0">
                <a:latin typeface="Cambria Math" panose="02040503050406030204" pitchFamily="18" charset="0"/>
                <a:ea typeface="Cambria Math" panose="02040503050406030204" pitchFamily="18" charset="0"/>
              </a:rPr>
              <a:t/>
            </a:r>
            <a:br>
              <a:rPr lang="en-US" altLang="zh-TW" sz="3600" dirty="0" smtClean="0">
                <a:latin typeface="Cambria Math" panose="02040503050406030204" pitchFamily="18" charset="0"/>
                <a:ea typeface="Cambria Math" panose="02040503050406030204" pitchFamily="18" charset="0"/>
              </a:rPr>
            </a:br>
            <a:r>
              <a:rPr lang="en-US" altLang="zh-TW" sz="3600" dirty="0">
                <a:latin typeface="Cambria Math" panose="02040503050406030204" pitchFamily="18" charset="0"/>
                <a:ea typeface="Cambria Math" panose="02040503050406030204" pitchFamily="18" charset="0"/>
              </a:rPr>
              <a:t>unique, lasting, concise, clear, easy to find, honest and representative, and (if possible) catchy</a:t>
            </a:r>
          </a:p>
          <a:p>
            <a:pPr marL="400050" lvl="1" indent="0">
              <a:buNone/>
            </a:pPr>
            <a:endParaRPr lang="en-US" altLang="zh-TW" sz="3600" dirty="0">
              <a:latin typeface="Cambria Math" panose="02040503050406030204" pitchFamily="18" charset="0"/>
              <a:ea typeface="Cambria Math" panose="02040503050406030204" pitchFamily="18" charset="0"/>
            </a:endParaRPr>
          </a:p>
          <a:p>
            <a:pPr marL="400050" lvl="1" indent="0">
              <a:buNone/>
            </a:pPr>
            <a:r>
              <a:rPr lang="en-US" altLang="zh-TW" sz="3600" dirty="0">
                <a:latin typeface="Cambria Math" panose="02040503050406030204" pitchFamily="18" charset="0"/>
                <a:ea typeface="Cambria Math" panose="02040503050406030204" pitchFamily="18" charset="0"/>
              </a:rPr>
              <a:t>A question for the title?</a:t>
            </a:r>
            <a:endParaRPr lang="zh-TW" altLang="en-US" sz="3600" dirty="0">
              <a:latin typeface="Cambria Math" panose="02040503050406030204" pitchFamily="18" charset="0"/>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31039" y="135883"/>
            <a:ext cx="4427984" cy="6515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68998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729049" y="3308382"/>
            <a:ext cx="9010705" cy="2862322"/>
          </a:xfrm>
          <a:prstGeom prst="rect">
            <a:avLst/>
          </a:prstGeom>
          <a:noFill/>
        </p:spPr>
        <p:txBody>
          <a:bodyPr wrap="square" rtlCol="0">
            <a:spAutoFit/>
          </a:bodyPr>
          <a:lstStyle/>
          <a:p>
            <a:r>
              <a:rPr lang="en-US" altLang="zh-TW" sz="3600" dirty="0">
                <a:latin typeface="Cambria Math" panose="02040503050406030204" pitchFamily="18" charset="0"/>
                <a:ea typeface="Cambria Math" panose="02040503050406030204" pitchFamily="18" charset="0"/>
              </a:rPr>
              <a:t>What is the title you have come up with for your thesis/paper?  </a:t>
            </a:r>
            <a:r>
              <a:rPr lang="en-US" altLang="zh-TW" sz="3600" dirty="0" smtClean="0">
                <a:latin typeface="Cambria Math" panose="02040503050406030204" pitchFamily="18" charset="0"/>
                <a:ea typeface="Cambria Math" panose="02040503050406030204" pitchFamily="18" charset="0"/>
              </a:rPr>
              <a:t>Or else describe the project you are currently working on.  </a:t>
            </a:r>
          </a:p>
          <a:p>
            <a:endParaRPr lang="en-US" altLang="zh-TW" sz="3600" dirty="0">
              <a:latin typeface="Cambria Math" panose="02040503050406030204" pitchFamily="18" charset="0"/>
              <a:ea typeface="Cambria Math" panose="02040503050406030204" pitchFamily="18" charset="0"/>
            </a:endParaRPr>
          </a:p>
          <a:p>
            <a:r>
              <a:rPr lang="en-US" altLang="zh-TW" sz="3600" dirty="0" smtClean="0">
                <a:latin typeface="Cambria Math" panose="02040503050406030204" pitchFamily="18" charset="0"/>
                <a:ea typeface="Cambria Math" panose="02040503050406030204" pitchFamily="18" charset="0"/>
              </a:rPr>
              <a:t>Bring </a:t>
            </a:r>
            <a:r>
              <a:rPr lang="en-US" altLang="zh-TW" sz="3600" dirty="0">
                <a:latin typeface="Cambria Math" panose="02040503050406030204" pitchFamily="18" charset="0"/>
                <a:ea typeface="Cambria Math" panose="02040503050406030204" pitchFamily="18" charset="0"/>
              </a:rPr>
              <a:t>it to </a:t>
            </a:r>
            <a:r>
              <a:rPr lang="en-US" altLang="zh-TW" sz="3600">
                <a:latin typeface="Cambria Math" panose="02040503050406030204" pitchFamily="18" charset="0"/>
                <a:ea typeface="Cambria Math" panose="02040503050406030204" pitchFamily="18" charset="0"/>
              </a:rPr>
              <a:t>our </a:t>
            </a:r>
            <a:r>
              <a:rPr lang="en-US" altLang="zh-TW" sz="3600" smtClean="0">
                <a:latin typeface="Cambria Math" panose="02040503050406030204" pitchFamily="18" charset="0"/>
                <a:ea typeface="Cambria Math" panose="02040503050406030204" pitchFamily="18" charset="0"/>
              </a:rPr>
              <a:t>discussion in class.</a:t>
            </a:r>
            <a:endParaRPr lang="zh-TW" altLang="en-US" sz="3600" dirty="0">
              <a:latin typeface="Cambria Math" panose="02040503050406030204" pitchFamily="18" charset="0"/>
            </a:endParaRPr>
          </a:p>
        </p:txBody>
      </p:sp>
      <p:sp>
        <p:nvSpPr>
          <p:cNvPr id="4" name="文字方塊 3"/>
          <p:cNvSpPr txBox="1"/>
          <p:nvPr/>
        </p:nvSpPr>
        <p:spPr>
          <a:xfrm>
            <a:off x="729049" y="332657"/>
            <a:ext cx="10540313" cy="1985159"/>
          </a:xfrm>
          <a:prstGeom prst="rect">
            <a:avLst/>
          </a:prstGeom>
          <a:noFill/>
        </p:spPr>
        <p:txBody>
          <a:bodyPr wrap="square" rtlCol="0">
            <a:spAutoFit/>
          </a:bodyPr>
          <a:lstStyle/>
          <a:p>
            <a:pPr>
              <a:spcAft>
                <a:spcPts val="1800"/>
              </a:spcAft>
            </a:pPr>
            <a:r>
              <a:rPr lang="en-US" altLang="zh-TW" sz="3600" dirty="0">
                <a:latin typeface="Cambria Math" panose="02040503050406030204" pitchFamily="18" charset="0"/>
                <a:ea typeface="Cambria Math" panose="02040503050406030204" pitchFamily="18" charset="0"/>
              </a:rPr>
              <a:t>HW: Let us be critical …</a:t>
            </a:r>
          </a:p>
          <a:p>
            <a:pPr lvl="1"/>
            <a:r>
              <a:rPr lang="en-US" altLang="zh-TW" sz="3600" dirty="0">
                <a:latin typeface="Cambria Math" panose="02040503050406030204" pitchFamily="18" charset="0"/>
                <a:ea typeface="Cambria Math" panose="02040503050406030204" pitchFamily="18" charset="0"/>
              </a:rPr>
              <a:t>Select 10 titles from the latest </a:t>
            </a:r>
            <a:r>
              <a:rPr lang="en-US" altLang="zh-TW" sz="3600" dirty="0" err="1" smtClean="0">
                <a:latin typeface="Cambria Math" panose="02040503050406030204" pitchFamily="18" charset="0"/>
                <a:ea typeface="Cambria Math" panose="02040503050406030204" pitchFamily="18" charset="0"/>
              </a:rPr>
              <a:t>ApJ</a:t>
            </a:r>
            <a:r>
              <a:rPr lang="en-US" altLang="zh-TW" sz="3600" dirty="0" smtClean="0">
                <a:latin typeface="Cambria Math" panose="02040503050406030204" pitchFamily="18" charset="0"/>
                <a:ea typeface="Cambria Math" panose="02040503050406030204" pitchFamily="18" charset="0"/>
              </a:rPr>
              <a:t> issue.</a:t>
            </a:r>
          </a:p>
          <a:p>
            <a:pPr lvl="1"/>
            <a:r>
              <a:rPr lang="en-US" altLang="zh-TW" sz="3600" dirty="0" smtClean="0">
                <a:latin typeface="Cambria Math" panose="02040503050406030204" pitchFamily="18" charset="0"/>
                <a:ea typeface="Cambria Math" panose="02040503050406030204" pitchFamily="18" charset="0"/>
              </a:rPr>
              <a:t>Do </a:t>
            </a:r>
            <a:r>
              <a:rPr lang="en-US" altLang="zh-TW" sz="3600" dirty="0">
                <a:latin typeface="Cambria Math" panose="02040503050406030204" pitchFamily="18" charset="0"/>
                <a:ea typeface="Cambria Math" panose="02040503050406030204" pitchFamily="18" charset="0"/>
              </a:rPr>
              <a:t>the same for 10 titles in RAA.</a:t>
            </a:r>
            <a:endParaRPr lang="zh-TW" altLang="en-US" sz="3600" dirty="0">
              <a:latin typeface="Cambria Math" panose="02040503050406030204" pitchFamily="18" charset="0"/>
            </a:endParaRPr>
          </a:p>
        </p:txBody>
      </p:sp>
    </p:spTree>
    <p:extLst>
      <p:ext uri="{BB962C8B-B14F-4D97-AF65-F5344CB8AC3E}">
        <p14:creationId xmlns:p14="http://schemas.microsoft.com/office/powerpoint/2010/main" val="37538661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182879" y="235605"/>
            <a:ext cx="9836334" cy="6371927"/>
          </a:xfrm>
          <a:prstGeom prst="rect">
            <a:avLst/>
          </a:prstGeom>
        </p:spPr>
      </p:pic>
      <p:sp>
        <p:nvSpPr>
          <p:cNvPr id="4" name="矩形 3"/>
          <p:cNvSpPr/>
          <p:nvPr/>
        </p:nvSpPr>
        <p:spPr>
          <a:xfrm>
            <a:off x="10137978" y="527259"/>
            <a:ext cx="1569660" cy="1200329"/>
          </a:xfrm>
          <a:prstGeom prst="rect">
            <a:avLst/>
          </a:prstGeom>
        </p:spPr>
        <p:txBody>
          <a:bodyPr wrap="none">
            <a:spAutoFit/>
          </a:bodyPr>
          <a:lstStyle/>
          <a:p>
            <a:r>
              <a:rPr lang="en-US" altLang="zh-TW" sz="3600" dirty="0" smtClean="0">
                <a:solidFill>
                  <a:srgbClr val="000000"/>
                </a:solidFill>
                <a:latin typeface="超世紀特明體一標準" panose="02000000000000000000" pitchFamily="2" charset="-120"/>
                <a:ea typeface="超世紀特明體一標準" panose="02000000000000000000" pitchFamily="2" charset="-120"/>
              </a:rPr>
              <a:t>HW by</a:t>
            </a:r>
          </a:p>
          <a:p>
            <a:r>
              <a:rPr lang="zh-TW" altLang="en-US" sz="3600" dirty="0" smtClean="0">
                <a:solidFill>
                  <a:srgbClr val="000000"/>
                </a:solidFill>
                <a:latin typeface="超世紀特明體一標準" panose="02000000000000000000" pitchFamily="2" charset="-120"/>
                <a:ea typeface="超世紀特明體一標準" panose="02000000000000000000" pitchFamily="2" charset="-120"/>
              </a:rPr>
              <a:t>白</a:t>
            </a:r>
            <a:r>
              <a:rPr lang="zh-TW" altLang="en-US" sz="3600" dirty="0">
                <a:solidFill>
                  <a:srgbClr val="000000"/>
                </a:solidFill>
                <a:latin typeface="超世紀特明體一標準" panose="02000000000000000000" pitchFamily="2" charset="-120"/>
                <a:ea typeface="超世紀特明體一標準" panose="02000000000000000000" pitchFamily="2" charset="-120"/>
              </a:rPr>
              <a:t>建迎</a:t>
            </a:r>
            <a:endParaRPr lang="zh-TW" altLang="en-US" sz="3600" dirty="0">
              <a:latin typeface="超世紀特明體一標準" panose="02000000000000000000" pitchFamily="2" charset="-120"/>
              <a:ea typeface="超世紀特明體一標準" panose="02000000000000000000" pitchFamily="2" charset="-120"/>
            </a:endParaRPr>
          </a:p>
        </p:txBody>
      </p:sp>
    </p:spTree>
    <p:extLst>
      <p:ext uri="{BB962C8B-B14F-4D97-AF65-F5344CB8AC3E}">
        <p14:creationId xmlns:p14="http://schemas.microsoft.com/office/powerpoint/2010/main" val="42634936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403747" y="139549"/>
            <a:ext cx="10876295" cy="6418006"/>
          </a:xfrm>
          <a:prstGeom prst="rect">
            <a:avLst/>
          </a:prstGeom>
        </p:spPr>
      </p:pic>
    </p:spTree>
    <p:extLst>
      <p:ext uri="{BB962C8B-B14F-4D97-AF65-F5344CB8AC3E}">
        <p14:creationId xmlns:p14="http://schemas.microsoft.com/office/powerpoint/2010/main" val="7504122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548639" y="221894"/>
            <a:ext cx="10593978" cy="6425551"/>
          </a:xfrm>
          <a:prstGeom prst="rect">
            <a:avLst/>
          </a:prstGeom>
        </p:spPr>
      </p:pic>
    </p:spTree>
    <p:extLst>
      <p:ext uri="{BB962C8B-B14F-4D97-AF65-F5344CB8AC3E}">
        <p14:creationId xmlns:p14="http://schemas.microsoft.com/office/powerpoint/2010/main" val="21257252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404948" y="264657"/>
            <a:ext cx="10574647" cy="6400006"/>
          </a:xfrm>
          <a:prstGeom prst="rect">
            <a:avLst/>
          </a:prstGeom>
        </p:spPr>
      </p:pic>
    </p:spTree>
    <p:extLst>
      <p:ext uri="{BB962C8B-B14F-4D97-AF65-F5344CB8AC3E}">
        <p14:creationId xmlns:p14="http://schemas.microsoft.com/office/powerpoint/2010/main" val="49323766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title"/>
          </p:nvPr>
        </p:nvSpPr>
        <p:spPr>
          <a:xfrm>
            <a:off x="1322770" y="379721"/>
            <a:ext cx="8229600" cy="850106"/>
          </a:xfrm>
        </p:spPr>
        <p:txBody>
          <a:bodyPr>
            <a:noAutofit/>
          </a:bodyPr>
          <a:lstStyle/>
          <a:p>
            <a:r>
              <a:rPr lang="en-US" altLang="zh-TW" b="1" dirty="0" smtClean="0">
                <a:solidFill>
                  <a:srgbClr val="0000CC"/>
                </a:solidFill>
                <a:latin typeface="Times New Roman" panose="02020603050405020304" pitchFamily="18" charset="0"/>
                <a:cs typeface="Times New Roman" panose="02020603050405020304" pitchFamily="18" charset="0"/>
              </a:rPr>
              <a:t>Abstract</a:t>
            </a:r>
            <a:r>
              <a:rPr lang="en-US" altLang="zh-TW" dirty="0" smtClean="0">
                <a:latin typeface="Times New Roman" panose="02020603050405020304" pitchFamily="18" charset="0"/>
                <a:cs typeface="Times New Roman" panose="02020603050405020304" pitchFamily="18" charset="0"/>
              </a:rPr>
              <a:t> --- </a:t>
            </a:r>
            <a:r>
              <a:rPr lang="en-US" altLang="zh-TW" sz="4000" dirty="0">
                <a:latin typeface="Times New Roman" panose="02020603050405020304" pitchFamily="18" charset="0"/>
                <a:cs typeface="Times New Roman" panose="02020603050405020304" pitchFamily="18" charset="0"/>
              </a:rPr>
              <a:t>the heart of your paper</a:t>
            </a:r>
            <a:endParaRPr lang="zh-TW" altLang="en-US" dirty="0">
              <a:latin typeface="Times New Roman" panose="02020603050405020304" pitchFamily="18" charset="0"/>
              <a:cs typeface="Times New Roman" panose="02020603050405020304" pitchFamily="18" charset="0"/>
            </a:endParaRPr>
          </a:p>
        </p:txBody>
      </p:sp>
      <p:sp>
        <p:nvSpPr>
          <p:cNvPr id="5" name="文字方塊 4"/>
          <p:cNvSpPr txBox="1"/>
          <p:nvPr/>
        </p:nvSpPr>
        <p:spPr>
          <a:xfrm>
            <a:off x="6744072" y="1484784"/>
            <a:ext cx="3600400" cy="400110"/>
          </a:xfrm>
          <a:prstGeom prst="rect">
            <a:avLst/>
          </a:prstGeom>
          <a:noFill/>
        </p:spPr>
        <p:txBody>
          <a:bodyPr wrap="square" rtlCol="0">
            <a:spAutoFit/>
          </a:bodyPr>
          <a:lstStyle/>
          <a:p>
            <a:r>
              <a:rPr lang="en-US" altLang="zh-TW" sz="2000" dirty="0">
                <a:solidFill>
                  <a:prstClr val="black"/>
                </a:solidFill>
                <a:latin typeface="Calibri"/>
                <a:ea typeface="新細明體" panose="02020500000000000000" pitchFamily="18" charset="-120"/>
              </a:rPr>
              <a:t>Chapter 11 of Jean-Luc Lebrun</a:t>
            </a:r>
            <a:endParaRPr lang="zh-TW" altLang="en-US" sz="2000" dirty="0">
              <a:solidFill>
                <a:prstClr val="black"/>
              </a:solidFill>
              <a:latin typeface="Calibri"/>
              <a:ea typeface="新細明體" panose="02020500000000000000" pitchFamily="18" charset="-120"/>
            </a:endParaRPr>
          </a:p>
        </p:txBody>
      </p:sp>
      <p:sp>
        <p:nvSpPr>
          <p:cNvPr id="7" name="文字方塊 6"/>
          <p:cNvSpPr txBox="1"/>
          <p:nvPr/>
        </p:nvSpPr>
        <p:spPr>
          <a:xfrm>
            <a:off x="779486" y="2362773"/>
            <a:ext cx="10347317" cy="1431161"/>
          </a:xfrm>
          <a:prstGeom prst="rect">
            <a:avLst/>
          </a:prstGeom>
          <a:noFill/>
        </p:spPr>
        <p:txBody>
          <a:bodyPr wrap="square" rtlCol="0">
            <a:spAutoFit/>
          </a:bodyPr>
          <a:lstStyle/>
          <a:p>
            <a:pPr>
              <a:spcAft>
                <a:spcPts val="1800"/>
              </a:spcAft>
              <a:buFont typeface="Wingdings" pitchFamily="2" charset="2"/>
              <a:buChar char="u"/>
            </a:pPr>
            <a:r>
              <a:rPr lang="en-US" altLang="zh-TW" sz="3600" dirty="0">
                <a:solidFill>
                  <a:prstClr val="black"/>
                </a:solidFill>
                <a:latin typeface="Cambria Math" panose="02040503050406030204" pitchFamily="18" charset="0"/>
                <a:ea typeface="Cambria Math" panose="02040503050406030204" pitchFamily="18" charset="0"/>
              </a:rPr>
              <a:t>What does a reader expect to see in </a:t>
            </a:r>
            <a:r>
              <a:rPr lang="en-US" altLang="zh-TW" sz="3600" dirty="0" smtClean="0">
                <a:solidFill>
                  <a:prstClr val="black"/>
                </a:solidFill>
                <a:latin typeface="Cambria Math" panose="02040503050406030204" pitchFamily="18" charset="0"/>
                <a:ea typeface="Cambria Math" panose="02040503050406030204" pitchFamily="18" charset="0"/>
              </a:rPr>
              <a:t>an abstract</a:t>
            </a:r>
            <a:r>
              <a:rPr lang="en-US" altLang="zh-TW" sz="3600" dirty="0">
                <a:solidFill>
                  <a:prstClr val="black"/>
                </a:solidFill>
                <a:latin typeface="Cambria Math" panose="02040503050406030204" pitchFamily="18" charset="0"/>
                <a:ea typeface="Cambria Math" panose="02040503050406030204" pitchFamily="18" charset="0"/>
              </a:rPr>
              <a:t>?  </a:t>
            </a:r>
          </a:p>
          <a:p>
            <a:pPr>
              <a:spcAft>
                <a:spcPts val="1800"/>
              </a:spcAft>
              <a:buFont typeface="Wingdings" pitchFamily="2" charset="2"/>
              <a:buChar char="u"/>
            </a:pPr>
            <a:r>
              <a:rPr lang="en-US" altLang="zh-TW" sz="3600" dirty="0">
                <a:solidFill>
                  <a:prstClr val="black"/>
                </a:solidFill>
                <a:latin typeface="Cambria Math" panose="02040503050406030204" pitchFamily="18" charset="0"/>
                <a:ea typeface="Cambria Math" panose="02040503050406030204" pitchFamily="18" charset="0"/>
              </a:rPr>
              <a:t>What do you expect to see as a reader?</a:t>
            </a:r>
            <a:endParaRPr lang="zh-TW" altLang="en-US" sz="3600" dirty="0">
              <a:solidFill>
                <a:prstClr val="black"/>
              </a:solidFill>
              <a:latin typeface="Cambria Math" panose="02040503050406030204" pitchFamily="18" charset="0"/>
              <a:ea typeface="新細明體" panose="02020500000000000000" pitchFamily="18" charset="-120"/>
            </a:endParaRPr>
          </a:p>
        </p:txBody>
      </p:sp>
    </p:spTree>
    <p:extLst>
      <p:ext uri="{BB962C8B-B14F-4D97-AF65-F5344CB8AC3E}">
        <p14:creationId xmlns:p14="http://schemas.microsoft.com/office/powerpoint/2010/main" val="166608526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2"/>
          <p:cNvSpPr>
            <a:spLocks noGrp="1"/>
          </p:cNvSpPr>
          <p:nvPr>
            <p:ph idx="1"/>
          </p:nvPr>
        </p:nvSpPr>
        <p:spPr>
          <a:xfrm>
            <a:off x="370231" y="293791"/>
            <a:ext cx="11526594" cy="6405391"/>
          </a:xfrm>
        </p:spPr>
        <p:txBody>
          <a:bodyPr>
            <a:noAutofit/>
          </a:bodyPr>
          <a:lstStyle/>
          <a:p>
            <a:pPr>
              <a:spcBef>
                <a:spcPts val="0"/>
              </a:spcBef>
              <a:spcAft>
                <a:spcPts val="1200"/>
              </a:spcAft>
              <a:buNone/>
            </a:pPr>
            <a:r>
              <a:rPr lang="en-US" altLang="zh-TW" sz="3600" dirty="0">
                <a:latin typeface="Cambria Math" panose="02040503050406030204" pitchFamily="18" charset="0"/>
                <a:ea typeface="Cambria Math" panose="02040503050406030204" pitchFamily="18" charset="0"/>
              </a:rPr>
              <a:t>Four parts of an abstract</a:t>
            </a:r>
          </a:p>
          <a:p>
            <a:pPr>
              <a:spcBef>
                <a:spcPts val="0"/>
              </a:spcBef>
              <a:spcAft>
                <a:spcPts val="1200"/>
              </a:spcAft>
            </a:pPr>
            <a:r>
              <a:rPr lang="en-US" altLang="zh-TW" b="1" dirty="0" smtClean="0">
                <a:solidFill>
                  <a:srgbClr val="0000CC"/>
                </a:solidFill>
                <a:latin typeface="Times New Roman" panose="02020603050405020304" pitchFamily="18" charset="0"/>
                <a:ea typeface="Cambria Math" panose="02040503050406030204" pitchFamily="18" charset="0"/>
                <a:cs typeface="Times New Roman" panose="02020603050405020304" pitchFamily="18" charset="0"/>
              </a:rPr>
              <a:t>What</a:t>
            </a:r>
          </a:p>
          <a:p>
            <a:pPr lvl="1">
              <a:spcBef>
                <a:spcPts val="0"/>
              </a:spcBef>
              <a:spcAft>
                <a:spcPts val="1200"/>
              </a:spcAft>
            </a:pPr>
            <a:r>
              <a:rPr lang="en-US" altLang="zh-TW" dirty="0" smtClean="0">
                <a:latin typeface="Cambria Math" panose="02040503050406030204" pitchFamily="18" charset="0"/>
                <a:ea typeface="Cambria Math" panose="02040503050406030204" pitchFamily="18" charset="0"/>
              </a:rPr>
              <a:t>What is the problem?  What is the topic of this paper?  Why do the readers care?</a:t>
            </a:r>
          </a:p>
          <a:p>
            <a:pPr>
              <a:spcBef>
                <a:spcPts val="0"/>
              </a:spcBef>
              <a:spcAft>
                <a:spcPts val="1200"/>
              </a:spcAft>
            </a:pPr>
            <a:r>
              <a:rPr lang="en-US" altLang="zh-TW" b="1" dirty="0" smtClean="0">
                <a:solidFill>
                  <a:srgbClr val="0000CC"/>
                </a:solidFill>
                <a:latin typeface="Times New Roman" panose="02020603050405020304" pitchFamily="18" charset="0"/>
                <a:ea typeface="Cambria Math" panose="02040503050406030204" pitchFamily="18" charset="0"/>
                <a:cs typeface="Times New Roman" panose="02020603050405020304" pitchFamily="18" charset="0"/>
              </a:rPr>
              <a:t>How</a:t>
            </a:r>
          </a:p>
          <a:p>
            <a:pPr lvl="1">
              <a:spcBef>
                <a:spcPts val="0"/>
              </a:spcBef>
              <a:spcAft>
                <a:spcPts val="1200"/>
              </a:spcAft>
            </a:pPr>
            <a:r>
              <a:rPr lang="en-US" altLang="zh-TW" dirty="0" smtClean="0">
                <a:latin typeface="Cambria Math" panose="02040503050406030204" pitchFamily="18" charset="0"/>
                <a:ea typeface="Cambria Math" panose="02040503050406030204" pitchFamily="18" charset="0"/>
              </a:rPr>
              <a:t>How is the problem solved (methodology)?</a:t>
            </a:r>
          </a:p>
          <a:p>
            <a:pPr>
              <a:spcBef>
                <a:spcPts val="0"/>
              </a:spcBef>
              <a:spcAft>
                <a:spcPts val="1200"/>
              </a:spcAft>
            </a:pPr>
            <a:r>
              <a:rPr lang="en-US" altLang="zh-TW" b="1" dirty="0" smtClean="0">
                <a:solidFill>
                  <a:srgbClr val="0000CC"/>
                </a:solidFill>
                <a:latin typeface="Times New Roman" panose="02020603050405020304" pitchFamily="18" charset="0"/>
                <a:ea typeface="Cambria Math" panose="02040503050406030204" pitchFamily="18" charset="0"/>
                <a:cs typeface="Times New Roman" panose="02020603050405020304" pitchFamily="18" charset="0"/>
              </a:rPr>
              <a:t>Results</a:t>
            </a:r>
          </a:p>
          <a:p>
            <a:pPr lvl="1">
              <a:spcBef>
                <a:spcPts val="0"/>
              </a:spcBef>
              <a:spcAft>
                <a:spcPts val="1200"/>
              </a:spcAft>
            </a:pPr>
            <a:r>
              <a:rPr lang="en-US" altLang="zh-TW" dirty="0" smtClean="0">
                <a:latin typeface="Cambria Math" panose="02040503050406030204" pitchFamily="18" charset="0"/>
                <a:ea typeface="Cambria Math" panose="02040503050406030204" pitchFamily="18" charset="0"/>
              </a:rPr>
              <a:t>What are the specific results?  How well is the problem solved?  Visuals in abstracts?</a:t>
            </a:r>
          </a:p>
          <a:p>
            <a:pPr>
              <a:spcBef>
                <a:spcPts val="0"/>
              </a:spcBef>
              <a:spcAft>
                <a:spcPts val="1200"/>
              </a:spcAft>
            </a:pPr>
            <a:r>
              <a:rPr lang="en-US" altLang="zh-TW" b="1" dirty="0" smtClean="0">
                <a:solidFill>
                  <a:srgbClr val="0000CC"/>
                </a:solidFill>
                <a:latin typeface="Times New Roman" panose="02020603050405020304" pitchFamily="18" charset="0"/>
                <a:ea typeface="Cambria Math" panose="02040503050406030204" pitchFamily="18" charset="0"/>
                <a:cs typeface="Times New Roman" panose="02020603050405020304" pitchFamily="18" charset="0"/>
              </a:rPr>
              <a:t>Impact </a:t>
            </a:r>
          </a:p>
          <a:p>
            <a:pPr lvl="1">
              <a:spcBef>
                <a:spcPts val="0"/>
              </a:spcBef>
              <a:spcAft>
                <a:spcPts val="1200"/>
              </a:spcAft>
            </a:pPr>
            <a:r>
              <a:rPr lang="en-US" altLang="zh-TW" dirty="0" smtClean="0">
                <a:latin typeface="Cambria Math" panose="02040503050406030204" pitchFamily="18" charset="0"/>
                <a:ea typeface="Cambria Math" panose="02040503050406030204" pitchFamily="18" charset="0"/>
              </a:rPr>
              <a:t>So what?  How useful is this to science or to the reader?</a:t>
            </a:r>
            <a:endParaRPr lang="zh-TW" altLang="en-US" dirty="0">
              <a:latin typeface="Cambria Math" panose="02040503050406030204" pitchFamily="18" charset="0"/>
            </a:endParaRPr>
          </a:p>
        </p:txBody>
      </p:sp>
    </p:spTree>
    <p:extLst>
      <p:ext uri="{BB962C8B-B14F-4D97-AF65-F5344CB8AC3E}">
        <p14:creationId xmlns:p14="http://schemas.microsoft.com/office/powerpoint/2010/main" val="3165870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223520" y="1254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新細明體" pitchFamily="18" charset="-120"/>
              </a:defRPr>
            </a:lvl2pPr>
            <a:lvl3pPr algn="ctr" rtl="0" fontAlgn="base">
              <a:spcBef>
                <a:spcPct val="0"/>
              </a:spcBef>
              <a:spcAft>
                <a:spcPct val="0"/>
              </a:spcAft>
              <a:defRPr kumimoji="1" sz="4400">
                <a:solidFill>
                  <a:schemeClr val="tx2"/>
                </a:solidFill>
                <a:latin typeface="Arial" charset="0"/>
                <a:ea typeface="新細明體" pitchFamily="18" charset="-120"/>
              </a:defRPr>
            </a:lvl3pPr>
            <a:lvl4pPr algn="ctr" rtl="0" fontAlgn="base">
              <a:spcBef>
                <a:spcPct val="0"/>
              </a:spcBef>
              <a:spcAft>
                <a:spcPct val="0"/>
              </a:spcAft>
              <a:defRPr kumimoji="1" sz="4400">
                <a:solidFill>
                  <a:schemeClr val="tx2"/>
                </a:solidFill>
                <a:latin typeface="Arial" charset="0"/>
                <a:ea typeface="新細明體" pitchFamily="18" charset="-120"/>
              </a:defRPr>
            </a:lvl4pPr>
            <a:lvl5pPr algn="ctr" rtl="0" fontAlgn="base">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b="1" i="0" u="none" strike="noStrike" kern="0" cap="none" spc="0" normalizeH="0" baseline="0" noProof="0" dirty="0" smtClean="0">
                <a:ln>
                  <a:noFill/>
                </a:ln>
                <a:solidFill>
                  <a:srgbClr val="000000"/>
                </a:solidFill>
                <a:effectLst/>
                <a:uLnTx/>
                <a:uFillTx/>
                <a:latin typeface="Times New Roman" panose="02020603050405020304" pitchFamily="18" charset="0"/>
                <a:ea typeface="新細明體"/>
                <a:cs typeface="Times New Roman" panose="02020603050405020304" pitchFamily="18" charset="0"/>
              </a:rPr>
              <a:t>How to do a presentation …</a:t>
            </a:r>
            <a:endParaRPr kumimoji="1" lang="en-US" altLang="zh-TW" b="1" i="0" u="none" strike="noStrike" kern="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endParaRPr>
          </a:p>
        </p:txBody>
      </p:sp>
      <p:sp>
        <p:nvSpPr>
          <p:cNvPr id="7" name="Rectangle 5"/>
          <p:cNvSpPr>
            <a:spLocks noChangeArrowheads="1"/>
          </p:cNvSpPr>
          <p:nvPr/>
        </p:nvSpPr>
        <p:spPr bwMode="auto">
          <a:xfrm>
            <a:off x="457200" y="1268413"/>
            <a:ext cx="10779760" cy="5400675"/>
          </a:xfrm>
          <a:prstGeom prst="rect">
            <a:avLst/>
          </a:prstGeom>
          <a:noFill/>
          <a:ln w="9525">
            <a:noFill/>
            <a:miter lim="800000"/>
            <a:headEnd/>
            <a:tailEnd/>
          </a:ln>
          <a:effectLst/>
        </p:spPr>
        <p:txBody>
          <a:bodyPr/>
          <a:lstStyle/>
          <a:p>
            <a:pPr marL="342900" indent="-342900">
              <a:spcAft>
                <a:spcPts val="1200"/>
              </a:spcAft>
            </a:pPr>
            <a:r>
              <a:rPr lang="en-US" altLang="zh-TW" sz="3600" b="1" dirty="0">
                <a:latin typeface="Times New Roman" panose="02020603050405020304" pitchFamily="18" charset="0"/>
                <a:cs typeface="Times New Roman" panose="02020603050405020304" pitchFamily="18" charset="0"/>
              </a:rPr>
              <a:t>Why?  What?  To whom?  When?  Where?</a:t>
            </a:r>
          </a:p>
          <a:p>
            <a:pPr marL="342900" indent="-342900">
              <a:spcAft>
                <a:spcPts val="1200"/>
              </a:spcAft>
              <a:buFontTx/>
              <a:buChar char="•"/>
            </a:pPr>
            <a:r>
              <a:rPr lang="en-US" altLang="zh-TW" sz="3600" dirty="0">
                <a:latin typeface="Times New Roman" panose="02020603050405020304" pitchFamily="18" charset="0"/>
                <a:cs typeface="Times New Roman" panose="02020603050405020304" pitchFamily="18" charset="0"/>
              </a:rPr>
              <a:t>Be prepared </a:t>
            </a:r>
          </a:p>
          <a:p>
            <a:pPr marL="742950" lvl="1" indent="-285750">
              <a:spcAft>
                <a:spcPts val="1200"/>
              </a:spcAft>
            </a:pPr>
            <a:r>
              <a:rPr lang="en-US" altLang="zh-TW" sz="2800" i="1" dirty="0">
                <a:latin typeface="Times New Roman" panose="02020603050405020304" pitchFamily="18" charset="0"/>
                <a:cs typeface="Times New Roman" panose="02020603050405020304" pitchFamily="18" charset="0"/>
              </a:rPr>
              <a:t>ready to show only 10% of what you know/prepare</a:t>
            </a:r>
          </a:p>
          <a:p>
            <a:pPr marL="342900" indent="-342900">
              <a:spcAft>
                <a:spcPts val="1200"/>
              </a:spcAft>
              <a:buFontTx/>
              <a:buChar char="•"/>
            </a:pPr>
            <a:r>
              <a:rPr lang="en-US" altLang="zh-TW" sz="3600" dirty="0">
                <a:latin typeface="Times New Roman" panose="02020603050405020304" pitchFamily="18" charset="0"/>
                <a:cs typeface="Times New Roman" panose="02020603050405020304" pitchFamily="18" charset="0"/>
              </a:rPr>
              <a:t>Be confident</a:t>
            </a:r>
          </a:p>
          <a:p>
            <a:pPr marL="342900" indent="-342900">
              <a:spcAft>
                <a:spcPts val="1200"/>
              </a:spcAft>
              <a:buFontTx/>
              <a:buChar char="•"/>
            </a:pPr>
            <a:r>
              <a:rPr lang="en-US" altLang="zh-TW" sz="3600" dirty="0">
                <a:latin typeface="Times New Roman" panose="02020603050405020304" pitchFamily="18" charset="0"/>
                <a:cs typeface="Times New Roman" panose="02020603050405020304" pitchFamily="18" charset="0"/>
              </a:rPr>
              <a:t>Practice efficient language</a:t>
            </a:r>
          </a:p>
          <a:p>
            <a:pPr marL="342900" indent="-342900">
              <a:spcAft>
                <a:spcPts val="1200"/>
              </a:spcAft>
              <a:buFontTx/>
              <a:buChar char="•"/>
            </a:pPr>
            <a:r>
              <a:rPr lang="en-US" altLang="zh-TW" sz="3600" dirty="0">
                <a:latin typeface="Times New Roman" panose="02020603050405020304" pitchFamily="18" charset="0"/>
                <a:cs typeface="Times New Roman" panose="02020603050405020304" pitchFamily="18" charset="0"/>
              </a:rPr>
              <a:t>Use proper media </a:t>
            </a:r>
          </a:p>
          <a:p>
            <a:pPr marL="742950" lvl="1" indent="-285750">
              <a:spcAft>
                <a:spcPts val="1200"/>
              </a:spcAft>
            </a:pPr>
            <a:r>
              <a:rPr lang="en-US" altLang="zh-TW" sz="2800" i="1" dirty="0">
                <a:latin typeface="Times New Roman" panose="02020603050405020304" pitchFamily="18" charset="0"/>
                <a:cs typeface="Times New Roman" panose="02020603050405020304" pitchFamily="18" charset="0"/>
              </a:rPr>
              <a:t>overhead, slides, PowerPoint; words only, blackboard …</a:t>
            </a:r>
          </a:p>
          <a:p>
            <a:pPr marL="342900" indent="-342900">
              <a:spcAft>
                <a:spcPts val="1200"/>
              </a:spcAft>
              <a:buFontTx/>
              <a:buChar char="•"/>
            </a:pPr>
            <a:r>
              <a:rPr lang="en-US" altLang="zh-TW" sz="3600" dirty="0">
                <a:latin typeface="Times New Roman" panose="02020603050405020304" pitchFamily="18" charset="0"/>
                <a:cs typeface="Times New Roman" panose="02020603050405020304" pitchFamily="18" charset="0"/>
              </a:rPr>
              <a:t>Write legibly (text &amp; graphics)</a:t>
            </a:r>
          </a:p>
        </p:txBody>
      </p:sp>
    </p:spTree>
    <p:extLst>
      <p:ext uri="{BB962C8B-B14F-4D97-AF65-F5344CB8AC3E}">
        <p14:creationId xmlns:p14="http://schemas.microsoft.com/office/powerpoint/2010/main" val="344967248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98383" y="260648"/>
            <a:ext cx="11319310" cy="6264696"/>
          </a:xfrm>
        </p:spPr>
        <p:txBody>
          <a:bodyPr>
            <a:normAutofit/>
          </a:bodyPr>
          <a:lstStyle/>
          <a:p>
            <a:pPr>
              <a:spcBef>
                <a:spcPts val="0"/>
              </a:spcBef>
              <a:spcAft>
                <a:spcPts val="1200"/>
              </a:spcAft>
              <a:buNone/>
            </a:pPr>
            <a:r>
              <a:rPr lang="en-US" altLang="zh-TW" sz="3600" dirty="0">
                <a:latin typeface="Cambria Math" panose="02040503050406030204" pitchFamily="18" charset="0"/>
                <a:ea typeface="Cambria Math" panose="02040503050406030204" pitchFamily="18" charset="0"/>
              </a:rPr>
              <a:t>Very often, the fourth part (impact) is missing, because</a:t>
            </a:r>
          </a:p>
          <a:p>
            <a:pPr>
              <a:spcBef>
                <a:spcPts val="0"/>
              </a:spcBef>
              <a:spcAft>
                <a:spcPts val="1200"/>
              </a:spcAft>
            </a:pPr>
            <a:r>
              <a:rPr lang="en-US" altLang="zh-TW" dirty="0" smtClean="0">
                <a:latin typeface="Cambria Math" panose="02040503050406030204" pitchFamily="18" charset="0"/>
                <a:ea typeface="Cambria Math" panose="02040503050406030204" pitchFamily="18" charset="0"/>
              </a:rPr>
              <a:t>The maximum number of words allowed by the journal ran out too quickly with a long rambling start.</a:t>
            </a:r>
          </a:p>
          <a:p>
            <a:pPr>
              <a:spcBef>
                <a:spcPts val="0"/>
              </a:spcBef>
              <a:spcAft>
                <a:spcPts val="1200"/>
              </a:spcAft>
            </a:pPr>
            <a:r>
              <a:rPr lang="en-US" altLang="zh-TW" dirty="0" smtClean="0">
                <a:latin typeface="Cambria Math" panose="02040503050406030204" pitchFamily="18" charset="0"/>
                <a:ea typeface="Cambria Math" panose="02040503050406030204" pitchFamily="18" charset="0"/>
              </a:rPr>
              <a:t>The author (mistakenly) considered that the results should speak for themselves.</a:t>
            </a:r>
          </a:p>
          <a:p>
            <a:pPr>
              <a:spcBef>
                <a:spcPts val="0"/>
              </a:spcBef>
              <a:spcAft>
                <a:spcPts val="1200"/>
              </a:spcAft>
            </a:pPr>
            <a:r>
              <a:rPr lang="en-US" altLang="zh-TW" dirty="0" smtClean="0">
                <a:latin typeface="Cambria Math" panose="02040503050406030204" pitchFamily="18" charset="0"/>
                <a:ea typeface="Cambria Math" panose="02040503050406030204" pitchFamily="18" charset="0"/>
              </a:rPr>
              <a:t>The author was not able to assess the impact of the scientific contribution. </a:t>
            </a:r>
          </a:p>
          <a:p>
            <a:pPr lvl="1">
              <a:spcBef>
                <a:spcPts val="0"/>
              </a:spcBef>
              <a:spcAft>
                <a:spcPts val="1200"/>
              </a:spcAft>
              <a:buNone/>
            </a:pPr>
            <a:r>
              <a:rPr lang="en-US" altLang="zh-TW" i="1" dirty="0" smtClean="0">
                <a:latin typeface="Cambria Math" panose="02040503050406030204" pitchFamily="18" charset="0"/>
                <a:ea typeface="Cambria Math" panose="02040503050406030204" pitchFamily="18" charset="0"/>
              </a:rPr>
              <a:t>   “a result of the myopia caused by the atomization of research tasks among many researchers”</a:t>
            </a:r>
            <a:br>
              <a:rPr lang="en-US" altLang="zh-TW" i="1" dirty="0" smtClean="0">
                <a:latin typeface="Cambria Math" panose="02040503050406030204" pitchFamily="18" charset="0"/>
                <a:ea typeface="Cambria Math" panose="02040503050406030204" pitchFamily="18" charset="0"/>
              </a:rPr>
            </a:br>
            <a:r>
              <a:rPr lang="zh-TW" altLang="en-US" dirty="0" smtClean="0">
                <a:latin typeface="超世紀特明體一標準" panose="02000000000000000000" pitchFamily="2" charset="-120"/>
                <a:ea typeface="超世紀特明體一標準" panose="02000000000000000000" pitchFamily="2" charset="-120"/>
              </a:rPr>
              <a:t>見樹不見林</a:t>
            </a:r>
            <a:endParaRPr lang="en-US" altLang="zh-TW" dirty="0" smtClean="0">
              <a:latin typeface="超世紀特明體一標準" panose="02000000000000000000" pitchFamily="2" charset="-120"/>
              <a:ea typeface="超世紀特明體一標準" panose="02000000000000000000" pitchFamily="2" charset="-120"/>
            </a:endParaRPr>
          </a:p>
          <a:p>
            <a:pPr>
              <a:spcBef>
                <a:spcPts val="0"/>
              </a:spcBef>
              <a:spcAft>
                <a:spcPts val="1200"/>
              </a:spcAft>
              <a:buNone/>
            </a:pPr>
            <a:endParaRPr lang="zh-TW" altLang="en-US" dirty="0">
              <a:latin typeface="Cambria Math" panose="02040503050406030204" pitchFamily="18" charset="0"/>
            </a:endParaRPr>
          </a:p>
        </p:txBody>
      </p:sp>
    </p:spTree>
    <p:extLst>
      <p:ext uri="{BB962C8B-B14F-4D97-AF65-F5344CB8AC3E}">
        <p14:creationId xmlns:p14="http://schemas.microsoft.com/office/powerpoint/2010/main" val="99350195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85010" y="366162"/>
            <a:ext cx="11425188" cy="6352271"/>
          </a:xfrm>
        </p:spPr>
        <p:txBody>
          <a:bodyPr>
            <a:noAutofit/>
          </a:bodyPr>
          <a:lstStyle/>
          <a:p>
            <a:pPr>
              <a:lnSpc>
                <a:spcPct val="90000"/>
              </a:lnSpc>
              <a:spcBef>
                <a:spcPts val="0"/>
              </a:spcBef>
              <a:spcAft>
                <a:spcPts val="1200"/>
              </a:spcAft>
            </a:pPr>
            <a:r>
              <a:rPr lang="en-US" altLang="zh-TW" sz="3600" dirty="0" smtClean="0">
                <a:latin typeface="Cambria Math" panose="02040503050406030204" pitchFamily="18" charset="0"/>
                <a:ea typeface="Cambria Math" panose="02040503050406030204" pitchFamily="18" charset="0"/>
              </a:rPr>
              <a:t>The parts with the most number of words </a:t>
            </a:r>
            <a:br>
              <a:rPr lang="en-US" altLang="zh-TW" sz="3600" dirty="0" smtClean="0">
                <a:latin typeface="Cambria Math" panose="02040503050406030204" pitchFamily="18" charset="0"/>
                <a:ea typeface="Cambria Math" panose="02040503050406030204" pitchFamily="18" charset="0"/>
              </a:rPr>
            </a:br>
            <a:r>
              <a:rPr lang="en-US" altLang="zh-TW" sz="3600" dirty="0" smtClean="0">
                <a:latin typeface="Cambria Math" panose="02040503050406030204" pitchFamily="18" charset="0"/>
                <a:ea typeface="Cambria Math" panose="02040503050406030204" pitchFamily="18" charset="0"/>
              </a:rPr>
              <a:t>= contribution</a:t>
            </a:r>
          </a:p>
          <a:p>
            <a:pPr>
              <a:lnSpc>
                <a:spcPct val="90000"/>
              </a:lnSpc>
              <a:spcBef>
                <a:spcPts val="0"/>
              </a:spcBef>
              <a:spcAft>
                <a:spcPts val="1200"/>
              </a:spcAft>
            </a:pPr>
            <a:r>
              <a:rPr lang="en-US" altLang="zh-TW" sz="3600" dirty="0" smtClean="0">
                <a:latin typeface="Cambria Math" panose="02040503050406030204" pitchFamily="18" charset="0"/>
                <a:ea typeface="Cambria Math" panose="02040503050406030204" pitchFamily="18" charset="0"/>
              </a:rPr>
              <a:t>Adjectives ok in the title, but precision in the abstract</a:t>
            </a:r>
          </a:p>
          <a:p>
            <a:pPr>
              <a:lnSpc>
                <a:spcPct val="90000"/>
              </a:lnSpc>
              <a:spcBef>
                <a:spcPts val="0"/>
              </a:spcBef>
              <a:spcAft>
                <a:spcPts val="1200"/>
              </a:spcAft>
            </a:pPr>
            <a:r>
              <a:rPr lang="en-US" altLang="zh-TW" sz="3600" dirty="0" smtClean="0">
                <a:latin typeface="Cambria Math" panose="02040503050406030204" pitchFamily="18" charset="0"/>
                <a:ea typeface="Cambria Math" panose="02040503050406030204" pitchFamily="18" charset="0"/>
              </a:rPr>
              <a:t>Coherence between abstract and title</a:t>
            </a:r>
          </a:p>
          <a:p>
            <a:pPr>
              <a:lnSpc>
                <a:spcPct val="90000"/>
              </a:lnSpc>
              <a:spcBef>
                <a:spcPts val="0"/>
              </a:spcBef>
              <a:spcAft>
                <a:spcPts val="1200"/>
              </a:spcAft>
            </a:pPr>
            <a:r>
              <a:rPr lang="en-US" altLang="zh-TW" sz="3600" dirty="0" smtClean="0">
                <a:latin typeface="Cambria Math" panose="02040503050406030204" pitchFamily="18" charset="0"/>
                <a:ea typeface="Cambria Math" panose="02040503050406030204" pitchFamily="18" charset="0"/>
              </a:rPr>
              <a:t>30%~80% (i.e., &gt; 1/3) significant title words are in the first sentence of the abstract.  There are exceptions, but usually at least there should be one word from the title.  Otherwise, sentences 2 and 3 mention most of the other title words.</a:t>
            </a:r>
          </a:p>
          <a:p>
            <a:pPr>
              <a:lnSpc>
                <a:spcPct val="90000"/>
              </a:lnSpc>
              <a:spcBef>
                <a:spcPts val="0"/>
              </a:spcBef>
              <a:spcAft>
                <a:spcPts val="1200"/>
              </a:spcAft>
            </a:pPr>
            <a:r>
              <a:rPr lang="en-US" altLang="zh-TW" sz="3600" dirty="0" smtClean="0">
                <a:latin typeface="Cambria Math" panose="02040503050406030204" pitchFamily="18" charset="0"/>
                <a:ea typeface="Cambria Math" panose="02040503050406030204" pitchFamily="18" charset="0"/>
              </a:rPr>
              <a:t>The first sentence should expand, not just repeat, the title.</a:t>
            </a:r>
            <a:endParaRPr lang="zh-TW" altLang="en-US" sz="3600" dirty="0">
              <a:latin typeface="Cambria Math" panose="02040503050406030204" pitchFamily="18" charset="0"/>
            </a:endParaRPr>
          </a:p>
        </p:txBody>
      </p:sp>
    </p:spTree>
    <p:extLst>
      <p:ext uri="{BB962C8B-B14F-4D97-AF65-F5344CB8AC3E}">
        <p14:creationId xmlns:p14="http://schemas.microsoft.com/office/powerpoint/2010/main" val="158777674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2"/>
          <p:cNvSpPr txBox="1">
            <a:spLocks/>
          </p:cNvSpPr>
          <p:nvPr/>
        </p:nvSpPr>
        <p:spPr>
          <a:xfrm>
            <a:off x="365759" y="260648"/>
            <a:ext cx="11223057" cy="6264696"/>
          </a:xfrm>
          <a:prstGeom prst="rect">
            <a:avLst/>
          </a:prstGeom>
        </p:spPr>
        <p:txBody>
          <a:bodyPr>
            <a:noAutofit/>
          </a:bodyPr>
          <a:lstStyle/>
          <a:p>
            <a:pPr marL="342900" indent="-342900">
              <a:spcAft>
                <a:spcPts val="1800"/>
              </a:spcAft>
              <a:buFont typeface="Arial" pitchFamily="34" charset="0"/>
              <a:buChar char="•"/>
              <a:defRPr/>
            </a:pPr>
            <a:r>
              <a:rPr lang="en-US" altLang="zh-TW" sz="3600" dirty="0">
                <a:solidFill>
                  <a:prstClr val="black"/>
                </a:solidFill>
                <a:latin typeface="Cambria Math" panose="02040503050406030204" pitchFamily="18" charset="0"/>
                <a:ea typeface="Cambria Math" panose="02040503050406030204" pitchFamily="18" charset="0"/>
              </a:rPr>
              <a:t>All title words should be in the abstract.  Otherwise, why does a word deserve a “title” status of your paper?  One exception is using an alternative, interchangeable keyword in the field </a:t>
            </a:r>
            <a:r>
              <a:rPr lang="en-US" altLang="zh-TW" sz="3600" dirty="0">
                <a:solidFill>
                  <a:prstClr val="black"/>
                </a:solidFill>
                <a:latin typeface="Cambria Math" panose="02040503050406030204" pitchFamily="18" charset="0"/>
                <a:ea typeface="Cambria Math" panose="02040503050406030204" pitchFamily="18" charset="0"/>
                <a:sym typeface="Wingdings" pitchFamily="2" charset="2"/>
              </a:rPr>
              <a:t> to increase the chance of being found by search engines.</a:t>
            </a:r>
          </a:p>
          <a:p>
            <a:pPr marL="342900" indent="-342900">
              <a:spcAft>
                <a:spcPts val="1800"/>
              </a:spcAft>
              <a:buFont typeface="Arial" pitchFamily="34" charset="0"/>
              <a:buChar char="•"/>
              <a:defRPr/>
            </a:pPr>
            <a:r>
              <a:rPr lang="en-US" altLang="zh-TW" sz="3600" dirty="0">
                <a:solidFill>
                  <a:prstClr val="black"/>
                </a:solidFill>
                <a:latin typeface="Cambria Math" panose="02040503050406030204" pitchFamily="18" charset="0"/>
                <a:ea typeface="Cambria Math" panose="02040503050406030204" pitchFamily="18" charset="0"/>
                <a:sym typeface="Wingdings" pitchFamily="2" charset="2"/>
              </a:rPr>
              <a:t>If a title word is not important, remove it.</a:t>
            </a:r>
          </a:p>
          <a:p>
            <a:pPr marL="342900" indent="-342900">
              <a:spcAft>
                <a:spcPts val="1800"/>
              </a:spcAft>
              <a:buFont typeface="Arial" pitchFamily="34" charset="0"/>
              <a:buChar char="•"/>
              <a:defRPr/>
            </a:pPr>
            <a:r>
              <a:rPr lang="en-US" altLang="zh-TW" sz="3600" dirty="0">
                <a:solidFill>
                  <a:prstClr val="black"/>
                </a:solidFill>
                <a:latin typeface="Cambria Math" panose="02040503050406030204" pitchFamily="18" charset="0"/>
                <a:ea typeface="Cambria Math" panose="02040503050406030204" pitchFamily="18" charset="0"/>
                <a:sym typeface="Wingdings" pitchFamily="2" charset="2"/>
              </a:rPr>
              <a:t>If a title word is missing in the abstract and is important, put it in.</a:t>
            </a:r>
          </a:p>
          <a:p>
            <a:pPr marL="342900" indent="-342900">
              <a:spcAft>
                <a:spcPts val="1800"/>
              </a:spcAft>
              <a:buFont typeface="Arial" pitchFamily="34" charset="0"/>
              <a:buChar char="•"/>
              <a:defRPr/>
            </a:pPr>
            <a:r>
              <a:rPr lang="en-US" altLang="zh-TW" sz="3600" dirty="0">
                <a:solidFill>
                  <a:prstClr val="black"/>
                </a:solidFill>
                <a:latin typeface="Cambria Math" panose="02040503050406030204" pitchFamily="18" charset="0"/>
                <a:ea typeface="Cambria Math" panose="02040503050406030204" pitchFamily="18" charset="0"/>
                <a:sym typeface="Wingdings" pitchFamily="2" charset="2"/>
              </a:rPr>
              <a:t>If the abstract contains a keyword that should be in the title, rewrite the title to incorporate that keyword.</a:t>
            </a:r>
            <a:endParaRPr lang="zh-TW" altLang="en-US" sz="3600" dirty="0">
              <a:solidFill>
                <a:prstClr val="black"/>
              </a:solidFill>
              <a:latin typeface="Cambria Math" panose="02040503050406030204" pitchFamily="18" charset="0"/>
              <a:ea typeface="新細明體" panose="02020500000000000000" pitchFamily="18" charset="-120"/>
            </a:endParaRPr>
          </a:p>
        </p:txBody>
      </p:sp>
    </p:spTree>
    <p:extLst>
      <p:ext uri="{BB962C8B-B14F-4D97-AF65-F5344CB8AC3E}">
        <p14:creationId xmlns:p14="http://schemas.microsoft.com/office/powerpoint/2010/main" val="104305416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2"/>
          <p:cNvSpPr txBox="1">
            <a:spLocks/>
          </p:cNvSpPr>
          <p:nvPr/>
        </p:nvSpPr>
        <p:spPr>
          <a:xfrm>
            <a:off x="548640" y="476672"/>
            <a:ext cx="11213432" cy="6192688"/>
          </a:xfrm>
          <a:prstGeom prst="rect">
            <a:avLst/>
          </a:prstGeom>
        </p:spPr>
        <p:txBody>
          <a:bodyPr>
            <a:noAutofit/>
          </a:bodyPr>
          <a:lstStyle/>
          <a:p>
            <a:pPr marL="342900" indent="-342900">
              <a:spcAft>
                <a:spcPts val="1800"/>
              </a:spcAft>
              <a:buFont typeface="Arial" pitchFamily="34" charset="0"/>
              <a:buChar char="•"/>
              <a:defRPr/>
            </a:pPr>
            <a:r>
              <a:rPr lang="en-US" altLang="zh-TW" sz="3600" dirty="0">
                <a:solidFill>
                  <a:prstClr val="black"/>
                </a:solidFill>
                <a:latin typeface="Cambria Math" panose="02040503050406030204" pitchFamily="18" charset="0"/>
                <a:ea typeface="Cambria Math" panose="02040503050406030204" pitchFamily="18" charset="0"/>
              </a:rPr>
              <a:t>The abstract needs to set the problem, but does not need to justify why it is important (the introduction does that.)  The abstract, however, needs to justify the significance of the results.</a:t>
            </a:r>
          </a:p>
          <a:p>
            <a:pPr marL="342900" indent="-342900">
              <a:spcAft>
                <a:spcPts val="1800"/>
              </a:spcAft>
              <a:buFont typeface="Arial" pitchFamily="34" charset="0"/>
              <a:buChar char="•"/>
              <a:defRPr/>
            </a:pPr>
            <a:r>
              <a:rPr lang="en-US" altLang="zh-TW" sz="3600" dirty="0">
                <a:solidFill>
                  <a:prstClr val="black"/>
                </a:solidFill>
                <a:latin typeface="Cambria Math" panose="02040503050406030204" pitchFamily="18" charset="0"/>
                <a:ea typeface="Cambria Math" panose="02040503050406030204" pitchFamily="18" charset="0"/>
              </a:rPr>
              <a:t>The abstract should </a:t>
            </a:r>
            <a:r>
              <a:rPr lang="en-US" altLang="zh-TW" sz="3600" b="1" u="sng" dirty="0">
                <a:solidFill>
                  <a:prstClr val="black"/>
                </a:solidFill>
                <a:latin typeface="Cambria Math" panose="02040503050406030204" pitchFamily="18" charset="0"/>
                <a:ea typeface="Cambria Math" panose="02040503050406030204" pitchFamily="18" charset="0"/>
              </a:rPr>
              <a:t>NOT</a:t>
            </a:r>
            <a:r>
              <a:rPr lang="en-US" altLang="zh-TW" sz="3600" dirty="0">
                <a:solidFill>
                  <a:prstClr val="black"/>
                </a:solidFill>
                <a:latin typeface="Cambria Math" panose="02040503050406030204" pitchFamily="18" charset="0"/>
                <a:ea typeface="Cambria Math" panose="02040503050406030204" pitchFamily="18" charset="0"/>
              </a:rPr>
              <a:t> (1) mention the work of other researchers (it is done in the introduction), unless the paper is an extension of a previous paper; (2) why the </a:t>
            </a:r>
            <a:r>
              <a:rPr lang="en-US" altLang="zh-TW" sz="3600" u="sng" dirty="0">
                <a:solidFill>
                  <a:prstClr val="black"/>
                </a:solidFill>
                <a:latin typeface="Cambria Math" panose="02040503050406030204" pitchFamily="18" charset="0"/>
                <a:ea typeface="Cambria Math" panose="02040503050406030204" pitchFamily="18" charset="0"/>
              </a:rPr>
              <a:t>problem</a:t>
            </a:r>
            <a:r>
              <a:rPr lang="en-US" altLang="zh-TW" sz="3600" dirty="0">
                <a:solidFill>
                  <a:prstClr val="black"/>
                </a:solidFill>
                <a:latin typeface="Cambria Math" panose="02040503050406030204" pitchFamily="18" charset="0"/>
                <a:ea typeface="Cambria Math" panose="02040503050406030204" pitchFamily="18" charset="0"/>
              </a:rPr>
              <a:t> is important (also the role of the introduction).  The abstract should concentrate on the </a:t>
            </a:r>
            <a:r>
              <a:rPr lang="en-US" altLang="zh-TW" sz="3600" b="1" dirty="0">
                <a:solidFill>
                  <a:srgbClr val="FF0000"/>
                </a:solidFill>
                <a:latin typeface="LM Roman Demi 10" panose="00000700000000000000" pitchFamily="50" charset="0"/>
                <a:ea typeface="Cambria Math" panose="02040503050406030204" pitchFamily="18" charset="0"/>
              </a:rPr>
              <a:t>importance of the results. </a:t>
            </a:r>
            <a:endParaRPr lang="zh-TW" altLang="en-US" sz="3600" b="1" dirty="0">
              <a:solidFill>
                <a:srgbClr val="FF0000"/>
              </a:solidFill>
              <a:latin typeface="LM Roman Demi 10" panose="00000700000000000000" pitchFamily="50" charset="0"/>
              <a:ea typeface="超世紀特明體一標準" panose="02000000000000000000" pitchFamily="2" charset="-120"/>
            </a:endParaRPr>
          </a:p>
        </p:txBody>
      </p:sp>
    </p:spTree>
    <p:extLst>
      <p:ext uri="{BB962C8B-B14F-4D97-AF65-F5344CB8AC3E}">
        <p14:creationId xmlns:p14="http://schemas.microsoft.com/office/powerpoint/2010/main" val="27837021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77515" y="332656"/>
            <a:ext cx="10953549" cy="4585871"/>
          </a:xfrm>
          <a:prstGeom prst="rect">
            <a:avLst/>
          </a:prstGeom>
        </p:spPr>
        <p:txBody>
          <a:bodyPr wrap="square">
            <a:spAutoFit/>
          </a:bodyPr>
          <a:lstStyle/>
          <a:p>
            <a:pPr marL="342900" indent="-342900">
              <a:spcAft>
                <a:spcPts val="1200"/>
              </a:spcAft>
              <a:buFont typeface="Arial" pitchFamily="34" charset="0"/>
              <a:buChar char="•"/>
              <a:defRPr/>
            </a:pPr>
            <a:r>
              <a:rPr lang="en-US" altLang="zh-TW" sz="3600" dirty="0">
                <a:solidFill>
                  <a:prstClr val="black"/>
                </a:solidFill>
                <a:latin typeface="Cambria Math" panose="02040503050406030204" pitchFamily="18" charset="0"/>
                <a:ea typeface="Cambria Math" panose="02040503050406030204" pitchFamily="18" charset="0"/>
              </a:rPr>
              <a:t>Use the present tense in the abstract is ok.  Once the tense is chosen, keep it throughout the abstract.   </a:t>
            </a:r>
          </a:p>
          <a:p>
            <a:pPr marL="342900" indent="-342900">
              <a:spcAft>
                <a:spcPts val="1200"/>
              </a:spcAft>
              <a:buFont typeface="Arial" pitchFamily="34" charset="0"/>
              <a:buChar char="•"/>
              <a:defRPr/>
            </a:pPr>
            <a:r>
              <a:rPr lang="en-US" altLang="zh-TW" sz="3600" dirty="0">
                <a:solidFill>
                  <a:prstClr val="black"/>
                </a:solidFill>
                <a:latin typeface="Cambria Math" panose="02040503050406030204" pitchFamily="18" charset="0"/>
                <a:ea typeface="Cambria Math" panose="02040503050406030204" pitchFamily="18" charset="0"/>
              </a:rPr>
              <a:t>Use the past tense in the conclusion.</a:t>
            </a:r>
          </a:p>
          <a:p>
            <a:pPr marL="342900" indent="-342900">
              <a:spcAft>
                <a:spcPts val="1200"/>
              </a:spcAft>
              <a:buFont typeface="Arial" pitchFamily="34" charset="0"/>
              <a:buChar char="•"/>
              <a:defRPr/>
            </a:pPr>
            <a:r>
              <a:rPr lang="en-US" altLang="zh-TW" sz="3600" dirty="0">
                <a:solidFill>
                  <a:prstClr val="black"/>
                </a:solidFill>
                <a:latin typeface="Cambria Math" panose="02040503050406030204" pitchFamily="18" charset="0"/>
                <a:ea typeface="Cambria Math" panose="02040503050406030204" pitchFamily="18" charset="0"/>
              </a:rPr>
              <a:t>The abstract should be stand-alone.  It needs nothing else.  It sets expectations for the reader.</a:t>
            </a:r>
          </a:p>
          <a:p>
            <a:pPr marL="342900" indent="-342900">
              <a:spcAft>
                <a:spcPts val="1200"/>
              </a:spcAft>
              <a:buFont typeface="Arial" pitchFamily="34" charset="0"/>
              <a:buChar char="•"/>
              <a:defRPr/>
            </a:pPr>
            <a:r>
              <a:rPr lang="en-US" altLang="zh-TW" sz="3600" dirty="0">
                <a:solidFill>
                  <a:prstClr val="black"/>
                </a:solidFill>
                <a:latin typeface="Cambria Math" panose="02040503050406030204" pitchFamily="18" charset="0"/>
                <a:ea typeface="Cambria Math" panose="02040503050406030204" pitchFamily="18" charset="0"/>
              </a:rPr>
              <a:t>It should not be longer than necessary. </a:t>
            </a:r>
          </a:p>
          <a:p>
            <a:pPr marL="342900" indent="-342900">
              <a:spcAft>
                <a:spcPts val="1200"/>
              </a:spcAft>
              <a:buFont typeface="Arial" pitchFamily="34" charset="0"/>
              <a:buChar char="•"/>
              <a:defRPr/>
            </a:pPr>
            <a:r>
              <a:rPr lang="en-US" altLang="zh-TW" sz="3600" dirty="0">
                <a:solidFill>
                  <a:prstClr val="black"/>
                </a:solidFill>
                <a:latin typeface="Cambria Math" panose="02040503050406030204" pitchFamily="18" charset="0"/>
                <a:ea typeface="Cambria Math" panose="02040503050406030204" pitchFamily="18" charset="0"/>
              </a:rPr>
              <a:t>It should tie to the title. </a:t>
            </a:r>
          </a:p>
        </p:txBody>
      </p:sp>
    </p:spTree>
    <p:extLst>
      <p:ext uri="{BB962C8B-B14F-4D97-AF65-F5344CB8AC3E}">
        <p14:creationId xmlns:p14="http://schemas.microsoft.com/office/powerpoint/2010/main" val="429492169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1135781" y="413886"/>
            <a:ext cx="9760018" cy="6258935"/>
          </a:xfrm>
          <a:prstGeom prst="rect">
            <a:avLst/>
          </a:prstGeom>
        </p:spPr>
      </p:pic>
    </p:spTree>
    <p:extLst>
      <p:ext uri="{BB962C8B-B14F-4D97-AF65-F5344CB8AC3E}">
        <p14:creationId xmlns:p14="http://schemas.microsoft.com/office/powerpoint/2010/main" val="274627389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3" y="0"/>
            <a:ext cx="12183894" cy="6858000"/>
          </a:xfrm>
          <a:prstGeom prst="rect">
            <a:avLst/>
          </a:prstGeom>
        </p:spPr>
      </p:pic>
    </p:spTree>
    <p:extLst>
      <p:ext uri="{BB962C8B-B14F-4D97-AF65-F5344CB8AC3E}">
        <p14:creationId xmlns:p14="http://schemas.microsoft.com/office/powerpoint/2010/main" val="357574367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664129" y="-2664127"/>
            <a:ext cx="6858000" cy="12186255"/>
          </a:xfrm>
          <a:prstGeom prst="rect">
            <a:avLst/>
          </a:prstGeom>
        </p:spPr>
      </p:pic>
    </p:spTree>
    <p:extLst>
      <p:ext uri="{BB962C8B-B14F-4D97-AF65-F5344CB8AC3E}">
        <p14:creationId xmlns:p14="http://schemas.microsoft.com/office/powerpoint/2010/main" val="127356443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313509" y="782889"/>
            <a:ext cx="11272100" cy="2744082"/>
          </a:xfrm>
        </p:spPr>
        <p:txBody>
          <a:bodyPr>
            <a:normAutofit/>
          </a:bodyPr>
          <a:lstStyle/>
          <a:p>
            <a:r>
              <a:rPr lang="en-US" altLang="zh-TW" b="1" dirty="0" smtClean="0">
                <a:solidFill>
                  <a:srgbClr val="0000CC"/>
                </a:solidFill>
                <a:latin typeface="Times New Roman" panose="02020603050405020304" pitchFamily="18" charset="0"/>
                <a:cs typeface="Times New Roman" panose="02020603050405020304" pitchFamily="18" charset="0"/>
              </a:rPr>
              <a:t>Headings and Subheadings</a:t>
            </a:r>
            <a:r>
              <a:rPr lang="en-US" altLang="zh-TW" dirty="0">
                <a:solidFill>
                  <a:srgbClr val="0000CC"/>
                </a:solidFill>
                <a:latin typeface="Times New Roman" panose="02020603050405020304" pitchFamily="18" charset="0"/>
                <a:cs typeface="Times New Roman" panose="02020603050405020304" pitchFamily="18" charset="0"/>
              </a:rPr>
              <a:t> </a:t>
            </a:r>
            <a:r>
              <a:rPr lang="en-US" altLang="zh-TW" dirty="0" smtClean="0">
                <a:solidFill>
                  <a:srgbClr val="0000CC"/>
                </a:solidFill>
                <a:latin typeface="Times New Roman" panose="02020603050405020304" pitchFamily="18" charset="0"/>
                <a:cs typeface="Times New Roman" panose="02020603050405020304" pitchFamily="18" charset="0"/>
              </a:rPr>
              <a:t/>
            </a:r>
            <a:br>
              <a:rPr lang="en-US" altLang="zh-TW" dirty="0" smtClean="0">
                <a:solidFill>
                  <a:srgbClr val="0000CC"/>
                </a:solidFill>
                <a:latin typeface="Times New Roman" panose="02020603050405020304" pitchFamily="18" charset="0"/>
                <a:cs typeface="Times New Roman" panose="02020603050405020304" pitchFamily="18" charset="0"/>
              </a:rPr>
            </a:br>
            <a:r>
              <a:rPr lang="en-US" altLang="zh-TW" sz="4000" dirty="0" smtClean="0">
                <a:latin typeface="Times New Roman" panose="02020603050405020304" pitchFamily="18" charset="0"/>
                <a:cs typeface="Times New Roman" panose="02020603050405020304" pitchFamily="18" charset="0"/>
              </a:rPr>
              <a:t>---</a:t>
            </a:r>
            <a:r>
              <a:rPr lang="en-US" altLang="zh-TW" sz="4000" dirty="0" smtClean="0">
                <a:solidFill>
                  <a:srgbClr val="0000CC"/>
                </a:solidFill>
                <a:latin typeface="Times New Roman" panose="02020603050405020304" pitchFamily="18" charset="0"/>
                <a:cs typeface="Times New Roman" panose="02020603050405020304" pitchFamily="18" charset="0"/>
              </a:rPr>
              <a:t> </a:t>
            </a:r>
            <a:r>
              <a:rPr lang="en-US" altLang="zh-TW" sz="4000" dirty="0" smtClean="0">
                <a:latin typeface="Times New Roman" panose="02020603050405020304" pitchFamily="18" charset="0"/>
                <a:ea typeface="Cambria Math" panose="02040503050406030204" pitchFamily="18" charset="0"/>
                <a:cs typeface="Times New Roman" panose="02020603050405020304" pitchFamily="18" charset="0"/>
              </a:rPr>
              <a:t>The </a:t>
            </a:r>
            <a:r>
              <a:rPr lang="en-US" altLang="zh-TW" sz="4000" dirty="0">
                <a:latin typeface="Times New Roman" panose="02020603050405020304" pitchFamily="18" charset="0"/>
                <a:ea typeface="Cambria Math" panose="02040503050406030204" pitchFamily="18" charset="0"/>
                <a:cs typeface="Times New Roman" panose="02020603050405020304" pitchFamily="18" charset="0"/>
              </a:rPr>
              <a:t>Skeleton of Your Paper</a:t>
            </a:r>
            <a:endParaRPr lang="zh-TW" alt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006681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90887" y="476673"/>
            <a:ext cx="11383249" cy="6078131"/>
          </a:xfrm>
        </p:spPr>
        <p:txBody>
          <a:bodyPr>
            <a:noAutofit/>
          </a:bodyPr>
          <a:lstStyle/>
          <a:p>
            <a:pPr>
              <a:spcBef>
                <a:spcPts val="0"/>
              </a:spcBef>
              <a:spcAft>
                <a:spcPts val="1200"/>
              </a:spcAft>
            </a:pPr>
            <a:r>
              <a:rPr lang="en-US" altLang="zh-TW" sz="3600" dirty="0" smtClean="0">
                <a:latin typeface="Cambria Math" panose="02040503050406030204" pitchFamily="18" charset="0"/>
                <a:ea typeface="Cambria Math" panose="02040503050406030204" pitchFamily="18" charset="0"/>
              </a:rPr>
              <a:t>The skeleton is standard, but it allows for variations in shape and size.  </a:t>
            </a:r>
          </a:p>
          <a:p>
            <a:pPr>
              <a:spcBef>
                <a:spcPts val="0"/>
              </a:spcBef>
              <a:spcAft>
                <a:spcPts val="1200"/>
              </a:spcAft>
            </a:pPr>
            <a:r>
              <a:rPr lang="en-US" altLang="zh-TW" sz="3600" dirty="0" smtClean="0">
                <a:latin typeface="Cambria Math" panose="02040503050406030204" pitchFamily="18" charset="0"/>
                <a:ea typeface="Cambria Math" panose="02040503050406030204" pitchFamily="18" charset="0"/>
              </a:rPr>
              <a:t>Bones are bones.  But are they bird bones, or wolf bones?</a:t>
            </a:r>
          </a:p>
          <a:p>
            <a:pPr>
              <a:spcBef>
                <a:spcPts val="0"/>
              </a:spcBef>
              <a:spcAft>
                <a:spcPts val="1200"/>
              </a:spcAft>
            </a:pPr>
            <a:r>
              <a:rPr lang="en-US" altLang="zh-TW" sz="3600" b="1" dirty="0" smtClean="0">
                <a:solidFill>
                  <a:srgbClr val="0000CC"/>
                </a:solidFill>
                <a:latin typeface="Cambria Math" panose="02040503050406030204" pitchFamily="18" charset="0"/>
                <a:ea typeface="Cambria Math" panose="02040503050406030204" pitchFamily="18" charset="0"/>
              </a:rPr>
              <a:t>Headings may be generic</a:t>
            </a:r>
            <a:r>
              <a:rPr lang="en-US" altLang="zh-TW" sz="3600" dirty="0" smtClean="0">
                <a:latin typeface="Cambria Math" panose="02040503050406030204" pitchFamily="18" charset="0"/>
                <a:ea typeface="Cambria Math" panose="02040503050406030204" pitchFamily="18" charset="0"/>
              </a:rPr>
              <a:t>, i.e., the same from one article to the next (</a:t>
            </a:r>
            <a:r>
              <a:rPr lang="en-US" altLang="zh-TW" sz="3600" i="1" dirty="0" smtClean="0">
                <a:latin typeface="Cambria Math" panose="02040503050406030204" pitchFamily="18" charset="0"/>
                <a:ea typeface="Cambria Math" panose="02040503050406030204" pitchFamily="18" charset="0"/>
              </a:rPr>
              <a:t>introduction, observations and data analysis, discussion, conclusions</a:t>
            </a:r>
            <a:r>
              <a:rPr lang="en-US" altLang="zh-TW" sz="3600" dirty="0" smtClean="0">
                <a:latin typeface="Cambria Math" panose="02040503050406030204" pitchFamily="18" charset="0"/>
                <a:ea typeface="Cambria Math" panose="02040503050406030204" pitchFamily="18" charset="0"/>
              </a:rPr>
              <a:t>), </a:t>
            </a:r>
            <a:r>
              <a:rPr lang="en-US" altLang="zh-TW" sz="3600" b="1" dirty="0" smtClean="0">
                <a:solidFill>
                  <a:srgbClr val="0000CC"/>
                </a:solidFill>
                <a:latin typeface="Cambria Math" panose="02040503050406030204" pitchFamily="18" charset="0"/>
                <a:ea typeface="Cambria Math" panose="02040503050406030204" pitchFamily="18" charset="0"/>
              </a:rPr>
              <a:t>but subheadings differ</a:t>
            </a:r>
            <a:r>
              <a:rPr lang="en-US" altLang="zh-TW" sz="3600" dirty="0" smtClean="0">
                <a:latin typeface="Cambria Math" panose="02040503050406030204" pitchFamily="18" charset="0"/>
                <a:ea typeface="Cambria Math" panose="02040503050406030204" pitchFamily="18" charset="0"/>
              </a:rPr>
              <a:t>.</a:t>
            </a:r>
          </a:p>
          <a:p>
            <a:pPr>
              <a:spcBef>
                <a:spcPts val="0"/>
              </a:spcBef>
              <a:spcAft>
                <a:spcPts val="1200"/>
              </a:spcAft>
            </a:pPr>
            <a:r>
              <a:rPr lang="en-US" altLang="zh-TW" sz="3600" dirty="0" smtClean="0">
                <a:latin typeface="Cambria Math" panose="02040503050406030204" pitchFamily="18" charset="0"/>
                <a:ea typeface="Cambria Math" panose="02040503050406030204" pitchFamily="18" charset="0"/>
              </a:rPr>
              <a:t>The most sophisticated parts are also the most detailed = the largest amount of contribution.</a:t>
            </a:r>
            <a:endParaRPr lang="zh-TW" altLang="en-US" sz="3600" dirty="0">
              <a:latin typeface="Cambria Math" panose="02040503050406030204" pitchFamily="18" charset="0"/>
            </a:endParaRPr>
          </a:p>
        </p:txBody>
      </p:sp>
    </p:spTree>
    <p:extLst>
      <p:ext uri="{BB962C8B-B14F-4D97-AF65-F5344CB8AC3E}">
        <p14:creationId xmlns:p14="http://schemas.microsoft.com/office/powerpoint/2010/main" val="15796433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30467" y="264361"/>
            <a:ext cx="10972800" cy="1112838"/>
          </a:xfrm>
        </p:spPr>
        <p:txBody>
          <a:bodyPr/>
          <a:lstStyle/>
          <a:p>
            <a:pPr algn="l"/>
            <a:r>
              <a:rPr lang="en-US" altLang="zh-TW" b="1" dirty="0">
                <a:latin typeface="Times New Roman" panose="02020603050405020304" pitchFamily="18" charset="0"/>
                <a:cs typeface="Times New Roman" panose="02020603050405020304" pitchFamily="18" charset="0"/>
              </a:rPr>
              <a:t>How to do a presentation </a:t>
            </a:r>
            <a:r>
              <a:rPr lang="en-US" altLang="zh-TW" dirty="0">
                <a:latin typeface="Times New Roman" panose="02020603050405020304" pitchFamily="18" charset="0"/>
                <a:cs typeface="Times New Roman" panose="02020603050405020304" pitchFamily="18" charset="0"/>
              </a:rPr>
              <a:t>(</a:t>
            </a:r>
            <a:r>
              <a:rPr lang="en-US" altLang="zh-TW" i="1" dirty="0">
                <a:latin typeface="Times New Roman" panose="02020603050405020304" pitchFamily="18" charset="0"/>
                <a:cs typeface="Times New Roman" panose="02020603050405020304" pitchFamily="18" charset="0"/>
              </a:rPr>
              <a:t>cont</a:t>
            </a:r>
            <a:r>
              <a:rPr lang="en-US" altLang="zh-TW" dirty="0">
                <a:latin typeface="Times New Roman" panose="02020603050405020304" pitchFamily="18" charset="0"/>
                <a:cs typeface="Times New Roman" panose="02020603050405020304" pitchFamily="18" charset="0"/>
              </a:rPr>
              <a:t>.)</a:t>
            </a:r>
          </a:p>
        </p:txBody>
      </p:sp>
      <p:sp>
        <p:nvSpPr>
          <p:cNvPr id="8195" name="Rectangle 3"/>
          <p:cNvSpPr>
            <a:spLocks noGrp="1" noChangeArrowheads="1"/>
          </p:cNvSpPr>
          <p:nvPr>
            <p:ph type="body" idx="1"/>
          </p:nvPr>
        </p:nvSpPr>
        <p:spPr>
          <a:xfrm>
            <a:off x="609600" y="1518921"/>
            <a:ext cx="11335352" cy="4525963"/>
          </a:xfrm>
        </p:spPr>
        <p:txBody>
          <a:bodyPr/>
          <a:lstStyle/>
          <a:p>
            <a:pPr>
              <a:spcBef>
                <a:spcPct val="40000"/>
              </a:spcBef>
            </a:pPr>
            <a:r>
              <a:rPr lang="en-US" altLang="zh-TW" sz="3600" dirty="0">
                <a:latin typeface="Times New Roman" panose="02020603050405020304" pitchFamily="18" charset="0"/>
                <a:cs typeface="Times New Roman" panose="02020603050405020304" pitchFamily="18" charset="0"/>
              </a:rPr>
              <a:t>Exercise gestures/body language (walk around sometimes) </a:t>
            </a:r>
          </a:p>
          <a:p>
            <a:pPr>
              <a:spcBef>
                <a:spcPct val="40000"/>
              </a:spcBef>
            </a:pPr>
            <a:r>
              <a:rPr lang="en-US" altLang="zh-TW" sz="3600" dirty="0">
                <a:latin typeface="Times New Roman" panose="02020603050405020304" pitchFamily="18" charset="0"/>
                <a:cs typeface="Times New Roman" panose="02020603050405020304" pitchFamily="18" charset="0"/>
              </a:rPr>
              <a:t>Do </a:t>
            </a:r>
            <a:r>
              <a:rPr lang="en-US" altLang="zh-TW" sz="3600" b="1" dirty="0">
                <a:latin typeface="Times New Roman" panose="02020603050405020304" pitchFamily="18" charset="0"/>
                <a:cs typeface="Times New Roman" panose="02020603050405020304" pitchFamily="18" charset="0"/>
              </a:rPr>
              <a:t>NOT</a:t>
            </a:r>
            <a:r>
              <a:rPr lang="en-US" altLang="zh-TW" sz="3600" dirty="0">
                <a:latin typeface="Times New Roman" panose="02020603050405020304" pitchFamily="18" charset="0"/>
                <a:cs typeface="Times New Roman" panose="02020603050405020304" pitchFamily="18" charset="0"/>
              </a:rPr>
              <a:t> block the screen</a:t>
            </a:r>
          </a:p>
          <a:p>
            <a:pPr>
              <a:spcBef>
                <a:spcPct val="40000"/>
              </a:spcBef>
            </a:pPr>
            <a:r>
              <a:rPr lang="en-US" altLang="zh-TW" sz="3600" dirty="0">
                <a:latin typeface="Times New Roman" panose="02020603050405020304" pitchFamily="18" charset="0"/>
                <a:cs typeface="Times New Roman" panose="02020603050405020304" pitchFamily="18" charset="0"/>
              </a:rPr>
              <a:t>Stick to the time limit</a:t>
            </a:r>
          </a:p>
          <a:p>
            <a:pPr>
              <a:spcBef>
                <a:spcPct val="40000"/>
              </a:spcBef>
            </a:pPr>
            <a:r>
              <a:rPr lang="en-US" altLang="zh-TW" sz="3600" dirty="0">
                <a:latin typeface="Times New Roman" panose="02020603050405020304" pitchFamily="18" charset="0"/>
                <a:cs typeface="Times New Roman" panose="02020603050405020304" pitchFamily="18" charset="0"/>
              </a:rPr>
              <a:t>Pay attention to your audience</a:t>
            </a:r>
          </a:p>
          <a:p>
            <a:pPr>
              <a:spcBef>
                <a:spcPct val="40000"/>
              </a:spcBef>
            </a:pPr>
            <a:r>
              <a:rPr lang="en-US" altLang="zh-TW" sz="3600" dirty="0">
                <a:latin typeface="Times New Roman" panose="02020603050405020304" pitchFamily="18" charset="0"/>
                <a:cs typeface="Times New Roman" panose="02020603050405020304" pitchFamily="18" charset="0"/>
              </a:rPr>
              <a:t>Sprinkle a touch of humor (yes, only a touch</a:t>
            </a:r>
            <a:r>
              <a:rPr lang="en-US" altLang="zh-TW" sz="3600" dirty="0" smtClean="0">
                <a:latin typeface="Times New Roman" panose="02020603050405020304" pitchFamily="18" charset="0"/>
                <a:cs typeface="Times New Roman" panose="02020603050405020304" pitchFamily="18" charset="0"/>
              </a:rPr>
              <a:t>!)</a:t>
            </a:r>
          </a:p>
          <a:p>
            <a:pPr>
              <a:spcBef>
                <a:spcPct val="40000"/>
              </a:spcBef>
            </a:pPr>
            <a:r>
              <a:rPr lang="en-US" altLang="zh-TW" sz="3600" dirty="0" smtClean="0">
                <a:latin typeface="Times New Roman" panose="02020603050405020304" pitchFamily="18" charset="0"/>
                <a:cs typeface="Times New Roman" panose="02020603050405020304" pitchFamily="18" charset="0"/>
              </a:rPr>
              <a:t>Use (but do not overuse) different fonts and sizes </a:t>
            </a:r>
            <a:endParaRPr lang="en-US" altLang="zh-TW"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051942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48640" y="260648"/>
            <a:ext cx="10924674" cy="6264696"/>
          </a:xfrm>
        </p:spPr>
        <p:txBody>
          <a:bodyPr>
            <a:noAutofit/>
          </a:bodyPr>
          <a:lstStyle/>
          <a:p>
            <a:pPr marL="0" indent="0">
              <a:spcBef>
                <a:spcPts val="0"/>
              </a:spcBef>
              <a:spcAft>
                <a:spcPts val="1200"/>
              </a:spcAft>
              <a:buNone/>
            </a:pPr>
            <a:r>
              <a:rPr lang="en-US" altLang="zh-TW" sz="3600" dirty="0" smtClean="0">
                <a:latin typeface="Cambria Math" panose="02040503050406030204" pitchFamily="18" charset="0"/>
                <a:ea typeface="Cambria Math" panose="02040503050406030204" pitchFamily="18" charset="0"/>
              </a:rPr>
              <a:t>Three principles for a good structure</a:t>
            </a:r>
          </a:p>
          <a:p>
            <a:pPr marL="514350" indent="-514350">
              <a:spcBef>
                <a:spcPts val="0"/>
              </a:spcBef>
              <a:spcAft>
                <a:spcPts val="1200"/>
              </a:spcAft>
              <a:buFont typeface="+mj-lt"/>
              <a:buAutoNum type="arabicPeriod"/>
            </a:pPr>
            <a:r>
              <a:rPr lang="en-US" altLang="zh-TW" sz="3600" dirty="0" smtClean="0">
                <a:latin typeface="Cambria Math" panose="02040503050406030204" pitchFamily="18" charset="0"/>
                <a:ea typeface="Cambria Math" panose="02040503050406030204" pitchFamily="18" charset="0"/>
              </a:rPr>
              <a:t>The contribution guides its shape.</a:t>
            </a:r>
          </a:p>
          <a:p>
            <a:pPr marL="514350" indent="-514350">
              <a:spcBef>
                <a:spcPts val="0"/>
              </a:spcBef>
              <a:spcAft>
                <a:spcPts val="1200"/>
              </a:spcAft>
              <a:buFont typeface="+mj-lt"/>
              <a:buAutoNum type="arabicPeriod"/>
            </a:pPr>
            <a:r>
              <a:rPr lang="en-US" altLang="zh-TW" sz="3600" dirty="0" smtClean="0">
                <a:latin typeface="Cambria Math" panose="02040503050406030204" pitchFamily="18" charset="0"/>
                <a:ea typeface="Cambria Math" panose="02040503050406030204" pitchFamily="18" charset="0"/>
              </a:rPr>
              <a:t>Title words are repeated in its headings and subheadings.   That is, h</a:t>
            </a:r>
            <a:r>
              <a:rPr lang="en-US" altLang="zh-TW" sz="3600" dirty="0">
                <a:latin typeface="Cambria Math" panose="02040503050406030204" pitchFamily="18" charset="0"/>
                <a:ea typeface="Cambria Math" panose="02040503050406030204" pitchFamily="18" charset="0"/>
              </a:rPr>
              <a:t>eadings and subheading should be connected to  the title.</a:t>
            </a:r>
          </a:p>
          <a:p>
            <a:pPr marL="514350" indent="-514350">
              <a:spcBef>
                <a:spcPts val="0"/>
              </a:spcBef>
              <a:spcAft>
                <a:spcPts val="1200"/>
              </a:spcAft>
              <a:buFont typeface="+mj-lt"/>
              <a:buAutoNum type="arabicPeriod"/>
            </a:pPr>
            <a:r>
              <a:rPr lang="en-US" altLang="zh-TW" sz="3600" dirty="0" smtClean="0">
                <a:latin typeface="Cambria Math" panose="02040503050406030204" pitchFamily="18" charset="0"/>
                <a:ea typeface="Cambria Math" panose="02040503050406030204" pitchFamily="18" charset="0"/>
              </a:rPr>
              <a:t>It tells a story clearly and completely in its broad lines.</a:t>
            </a:r>
          </a:p>
          <a:p>
            <a:pPr marL="0" indent="0">
              <a:spcBef>
                <a:spcPts val="0"/>
              </a:spcBef>
              <a:spcAft>
                <a:spcPts val="1200"/>
              </a:spcAft>
              <a:buNone/>
            </a:pPr>
            <a:r>
              <a:rPr lang="en-US" altLang="zh-TW" sz="3600" dirty="0" smtClean="0">
                <a:latin typeface="Cambria Math" panose="02040503050406030204" pitchFamily="18" charset="0"/>
                <a:ea typeface="Cambria Math" panose="02040503050406030204" pitchFamily="18" charset="0"/>
              </a:rPr>
              <a:t>Review papers may have exceptions.</a:t>
            </a:r>
          </a:p>
        </p:txBody>
      </p:sp>
    </p:spTree>
    <p:extLst>
      <p:ext uri="{BB962C8B-B14F-4D97-AF65-F5344CB8AC3E}">
        <p14:creationId xmlns:p14="http://schemas.microsoft.com/office/powerpoint/2010/main" val="425824314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04261" y="548681"/>
            <a:ext cx="11203806" cy="6044624"/>
          </a:xfrm>
        </p:spPr>
        <p:txBody>
          <a:bodyPr>
            <a:noAutofit/>
          </a:bodyPr>
          <a:lstStyle/>
          <a:p>
            <a:pPr>
              <a:spcBef>
                <a:spcPts val="0"/>
              </a:spcBef>
              <a:spcAft>
                <a:spcPts val="1200"/>
              </a:spcAft>
            </a:pPr>
            <a:r>
              <a:rPr lang="en-US" altLang="zh-TW" sz="3600" dirty="0">
                <a:solidFill>
                  <a:prstClr val="black"/>
                </a:solidFill>
                <a:latin typeface="Cambria Math" panose="02040503050406030204" pitchFamily="18" charset="0"/>
                <a:ea typeface="Cambria Math" panose="02040503050406030204" pitchFamily="18" charset="0"/>
              </a:rPr>
              <a:t>A section with only one or two short paragraphs does not deserve its own subheadings; is should be merged with other sections</a:t>
            </a:r>
            <a:r>
              <a:rPr lang="en-US" altLang="zh-TW" sz="3600" dirty="0" smtClean="0">
                <a:solidFill>
                  <a:prstClr val="black"/>
                </a:solidFill>
                <a:latin typeface="Cambria Math" panose="02040503050406030204" pitchFamily="18" charset="0"/>
                <a:ea typeface="Cambria Math" panose="02040503050406030204" pitchFamily="18" charset="0"/>
              </a:rPr>
              <a:t>.</a:t>
            </a:r>
          </a:p>
          <a:p>
            <a:pPr>
              <a:spcBef>
                <a:spcPts val="0"/>
              </a:spcBef>
              <a:spcAft>
                <a:spcPts val="1200"/>
              </a:spcAft>
            </a:pPr>
            <a:r>
              <a:rPr lang="en-US" altLang="zh-TW" sz="3600" dirty="0" smtClean="0">
                <a:solidFill>
                  <a:prstClr val="black"/>
                </a:solidFill>
                <a:latin typeface="Cambria Math" panose="02040503050406030204" pitchFamily="18" charset="0"/>
                <a:ea typeface="Cambria Math" panose="02040503050406030204" pitchFamily="18" charset="0"/>
              </a:rPr>
              <a:t>Write more informative headings and subheadings.  </a:t>
            </a:r>
          </a:p>
          <a:p>
            <a:pPr>
              <a:spcBef>
                <a:spcPts val="0"/>
              </a:spcBef>
              <a:spcAft>
                <a:spcPts val="1200"/>
              </a:spcAft>
            </a:pPr>
            <a:r>
              <a:rPr lang="en-US" altLang="zh-TW" sz="3600" dirty="0" smtClean="0">
                <a:solidFill>
                  <a:prstClr val="black"/>
                </a:solidFill>
                <a:latin typeface="Cambria Math" panose="02040503050406030204" pitchFamily="18" charset="0"/>
                <a:ea typeface="Cambria Math" panose="02040503050406030204" pitchFamily="18" charset="0"/>
              </a:rPr>
              <a:t>Use the same syntactic rules for headings</a:t>
            </a:r>
          </a:p>
          <a:p>
            <a:pPr lvl="1">
              <a:spcBef>
                <a:spcPts val="0"/>
              </a:spcBef>
              <a:spcAft>
                <a:spcPts val="1200"/>
              </a:spcAft>
            </a:pPr>
            <a:r>
              <a:rPr lang="en-US" altLang="zh-TW" sz="3200" i="1" dirty="0" smtClean="0">
                <a:solidFill>
                  <a:prstClr val="black"/>
                </a:solidFill>
                <a:latin typeface="Cambria Math" panose="02040503050406030204" pitchFamily="18" charset="0"/>
                <a:ea typeface="Cambria Math" panose="02040503050406030204" pitchFamily="18" charset="0"/>
              </a:rPr>
              <a:t>Introduction</a:t>
            </a:r>
          </a:p>
          <a:p>
            <a:pPr lvl="1">
              <a:spcBef>
                <a:spcPts val="0"/>
              </a:spcBef>
              <a:spcAft>
                <a:spcPts val="1200"/>
              </a:spcAft>
            </a:pPr>
            <a:r>
              <a:rPr lang="en-US" altLang="zh-TW" sz="3200" i="1" dirty="0" smtClean="0">
                <a:solidFill>
                  <a:prstClr val="black"/>
                </a:solidFill>
                <a:latin typeface="Cambria Math" panose="02040503050406030204" pitchFamily="18" charset="0"/>
                <a:ea typeface="Cambria Math" panose="02040503050406030204" pitchFamily="18" charset="0"/>
              </a:rPr>
              <a:t>Data analysis</a:t>
            </a:r>
          </a:p>
          <a:p>
            <a:pPr lvl="1">
              <a:spcBef>
                <a:spcPts val="0"/>
              </a:spcBef>
              <a:spcAft>
                <a:spcPts val="1200"/>
              </a:spcAft>
            </a:pPr>
            <a:r>
              <a:rPr lang="en-US" altLang="zh-TW" sz="3200" b="1" i="1" dirty="0" smtClean="0">
                <a:solidFill>
                  <a:prstClr val="black"/>
                </a:solidFill>
                <a:latin typeface="Cambria Math" panose="02040503050406030204" pitchFamily="18" charset="0"/>
                <a:ea typeface="Cambria Math" panose="02040503050406030204" pitchFamily="18" charset="0"/>
              </a:rPr>
              <a:t>Proposing </a:t>
            </a:r>
            <a:r>
              <a:rPr lang="en-US" altLang="zh-TW" sz="3200" i="1" dirty="0" smtClean="0">
                <a:solidFill>
                  <a:prstClr val="black"/>
                </a:solidFill>
                <a:latin typeface="Cambria Math" panose="02040503050406030204" pitchFamily="18" charset="0"/>
                <a:ea typeface="Cambria Math" panose="02040503050406030204" pitchFamily="18" charset="0"/>
              </a:rPr>
              <a:t>a solution</a:t>
            </a:r>
          </a:p>
          <a:p>
            <a:pPr lvl="1">
              <a:spcBef>
                <a:spcPts val="0"/>
              </a:spcBef>
              <a:spcAft>
                <a:spcPts val="1200"/>
              </a:spcAft>
            </a:pPr>
            <a:r>
              <a:rPr lang="en-US" altLang="zh-TW" sz="3200" i="1" dirty="0" smtClean="0">
                <a:solidFill>
                  <a:prstClr val="black"/>
                </a:solidFill>
                <a:latin typeface="Cambria Math" panose="02040503050406030204" pitchFamily="18" charset="0"/>
                <a:ea typeface="Cambria Math" panose="02040503050406030204" pitchFamily="18" charset="0"/>
              </a:rPr>
              <a:t>Simulation studies</a:t>
            </a:r>
            <a:endParaRPr lang="en-US" altLang="zh-TW" sz="3200" i="1" dirty="0">
              <a:solidFill>
                <a:prstClr val="black"/>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290683690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94634" y="428547"/>
            <a:ext cx="11386687" cy="5914501"/>
          </a:xfrm>
        </p:spPr>
        <p:txBody>
          <a:bodyPr>
            <a:noAutofit/>
          </a:bodyPr>
          <a:lstStyle/>
          <a:p>
            <a:pPr>
              <a:spcBef>
                <a:spcPts val="0"/>
              </a:spcBef>
              <a:spcAft>
                <a:spcPts val="1200"/>
              </a:spcAft>
            </a:pPr>
            <a:r>
              <a:rPr lang="en-US" altLang="zh-TW" sz="3600" dirty="0" smtClean="0">
                <a:latin typeface="Cambria Math" panose="02040503050406030204" pitchFamily="18" charset="0"/>
                <a:ea typeface="Cambria Math" panose="02040503050406030204" pitchFamily="18" charset="0"/>
              </a:rPr>
              <a:t>It is a good practice to use structure as the framework for writing.   After you come up with the title, write all the headings and subheadings in the order they appear in your paper, i.e., a table of contents.  Identify words common in the structure and in the title.  Do you see any discrepancy?  </a:t>
            </a:r>
          </a:p>
          <a:p>
            <a:pPr>
              <a:spcBef>
                <a:spcPts val="0"/>
              </a:spcBef>
              <a:spcAft>
                <a:spcPts val="1200"/>
              </a:spcAft>
            </a:pPr>
            <a:r>
              <a:rPr lang="en-US" altLang="zh-TW" sz="3600" dirty="0" smtClean="0">
                <a:latin typeface="Cambria Math" panose="02040503050406030204" pitchFamily="18" charset="0"/>
                <a:ea typeface="Cambria Math" panose="02040503050406030204" pitchFamily="18" charset="0"/>
              </a:rPr>
              <a:t>Then ask someone else to read your </a:t>
            </a:r>
            <a:r>
              <a:rPr lang="en-US" altLang="zh-TW" sz="3600" dirty="0" err="1" smtClean="0">
                <a:latin typeface="Cambria Math" panose="02040503050406030204" pitchFamily="18" charset="0"/>
                <a:ea typeface="Cambria Math" panose="02040503050406030204" pitchFamily="18" charset="0"/>
              </a:rPr>
              <a:t>ToC</a:t>
            </a:r>
            <a:r>
              <a:rPr lang="en-US" altLang="zh-TW" sz="3600" dirty="0" smtClean="0">
                <a:latin typeface="Cambria Math" panose="02040503050406030204" pitchFamily="18" charset="0"/>
                <a:ea typeface="Cambria Math" panose="02040503050406030204" pitchFamily="18" charset="0"/>
              </a:rPr>
              <a:t>.  The less this person knows of your work, the better.  Is the logic clear to that person?  Ask the person to explain the story of the paper to you.  </a:t>
            </a:r>
            <a:endParaRPr lang="zh-TW" altLang="en-US" sz="3600" dirty="0">
              <a:latin typeface="Cambria Math" panose="02040503050406030204" pitchFamily="18" charset="0"/>
            </a:endParaRPr>
          </a:p>
        </p:txBody>
      </p:sp>
    </p:spTree>
    <p:extLst>
      <p:ext uri="{BB962C8B-B14F-4D97-AF65-F5344CB8AC3E}">
        <p14:creationId xmlns:p14="http://schemas.microsoft.com/office/powerpoint/2010/main" val="319797371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sz="3600" dirty="0">
                <a:latin typeface="Cambria Math" panose="02040503050406030204" pitchFamily="18" charset="0"/>
                <a:ea typeface="Cambria Math" panose="02040503050406030204" pitchFamily="18" charset="0"/>
              </a:rPr>
              <a:t>\title{A Kinematic and Photometric Study of the Galactic Young Star Cluster NGC\,7380 }</a:t>
            </a:r>
            <a:r>
              <a:rPr lang="en-US" altLang="zh-TW" dirty="0" smtClean="0">
                <a:latin typeface="Cambria Math" panose="02040503050406030204" pitchFamily="18" charset="0"/>
                <a:ea typeface="Cambria Math" panose="02040503050406030204" pitchFamily="18" charset="0"/>
              </a:rPr>
              <a:t> </a:t>
            </a:r>
            <a:endParaRPr lang="en-US" altLang="zh-TW" dirty="0">
              <a:latin typeface="Cambria Math" panose="02040503050406030204" pitchFamily="18" charset="0"/>
              <a:ea typeface="Cambria Math" panose="02040503050406030204" pitchFamily="18" charset="0"/>
            </a:endParaRPr>
          </a:p>
        </p:txBody>
      </p:sp>
      <p:sp>
        <p:nvSpPr>
          <p:cNvPr id="3" name="內容版面配置區 2"/>
          <p:cNvSpPr>
            <a:spLocks noGrp="1"/>
          </p:cNvSpPr>
          <p:nvPr>
            <p:ph idx="1"/>
          </p:nvPr>
        </p:nvSpPr>
        <p:spPr>
          <a:xfrm>
            <a:off x="427983" y="1641107"/>
            <a:ext cx="10082803" cy="4925144"/>
          </a:xfrm>
        </p:spPr>
        <p:txBody>
          <a:bodyPr>
            <a:noAutofit/>
          </a:bodyPr>
          <a:lstStyle/>
          <a:p>
            <a:pPr marL="0" indent="0">
              <a:buNone/>
            </a:pPr>
            <a:r>
              <a:rPr lang="en-US" altLang="zh-TW" sz="1800" dirty="0" smtClean="0"/>
              <a:t>\section{INTRODUCTION} </a:t>
            </a:r>
          </a:p>
          <a:p>
            <a:pPr marL="0" indent="0">
              <a:buNone/>
            </a:pPr>
            <a:r>
              <a:rPr lang="en-US" altLang="zh-TW" sz="1800" dirty="0" smtClean="0"/>
              <a:t>\section{DATA AND ANALYSIS }</a:t>
            </a:r>
          </a:p>
          <a:p>
            <a:pPr lvl="1"/>
            <a:r>
              <a:rPr lang="en-US" altLang="zh-TW" sz="1800" dirty="0" smtClean="0"/>
              <a:t>\subsection{Photometric Data}</a:t>
            </a:r>
          </a:p>
          <a:p>
            <a:pPr lvl="1"/>
            <a:r>
              <a:rPr lang="en-US" altLang="zh-TW" sz="1800" dirty="0" smtClean="0"/>
              <a:t>\subsection{Archival Data} </a:t>
            </a:r>
          </a:p>
          <a:p>
            <a:pPr lvl="1"/>
            <a:r>
              <a:rPr lang="en-US" altLang="zh-TW" sz="1800" dirty="0" smtClean="0"/>
              <a:t>\subsection{Kinematic Data} % 2.3</a:t>
            </a:r>
          </a:p>
          <a:p>
            <a:pPr lvl="2">
              <a:buFont typeface="Wingdings" pitchFamily="2" charset="2"/>
              <a:buChar char="ü"/>
            </a:pPr>
            <a:r>
              <a:rPr lang="en-US" altLang="zh-TW" sz="1800" dirty="0" smtClean="0"/>
              <a:t>\</a:t>
            </a:r>
            <a:r>
              <a:rPr lang="en-US" altLang="zh-TW" sz="1800" dirty="0" err="1" smtClean="0"/>
              <a:t>subsubsection</a:t>
            </a:r>
            <a:r>
              <a:rPr lang="en-US" altLang="zh-TW" sz="1800" dirty="0" smtClean="0"/>
              <a:t>{Proper Motion Measurements}</a:t>
            </a:r>
          </a:p>
          <a:p>
            <a:pPr lvl="2">
              <a:buFont typeface="Wingdings" pitchFamily="2" charset="2"/>
              <a:buChar char="ü"/>
            </a:pPr>
            <a:r>
              <a:rPr lang="en-US" altLang="zh-TW" sz="1800" dirty="0" smtClean="0"/>
              <a:t>\</a:t>
            </a:r>
            <a:r>
              <a:rPr lang="en-US" altLang="zh-TW" sz="1800" dirty="0" err="1" smtClean="0"/>
              <a:t>subsubsection</a:t>
            </a:r>
            <a:r>
              <a:rPr lang="en-US" altLang="zh-TW" sz="1800" dirty="0" smtClean="0"/>
              <a:t>{Radial Velocity Measurements}</a:t>
            </a:r>
          </a:p>
          <a:p>
            <a:pPr marL="0" indent="0">
              <a:buNone/>
            </a:pPr>
            <a:r>
              <a:rPr lang="en-US" altLang="zh-TW" sz="1800" dirty="0" smtClean="0"/>
              <a:t>\section{Characterization of the Cluster} % Sec 3</a:t>
            </a:r>
          </a:p>
          <a:p>
            <a:pPr lvl="1"/>
            <a:r>
              <a:rPr lang="en-US" altLang="zh-TW" sz="1800" dirty="0" smtClean="0"/>
              <a:t>\subsection{Morphology and Size of the Cluster}  % Sec 3.1</a:t>
            </a:r>
          </a:p>
          <a:p>
            <a:pPr lvl="1"/>
            <a:r>
              <a:rPr lang="en-US" altLang="zh-TW" sz="1800" dirty="0" smtClean="0"/>
              <a:t>\subsection{Interstellar extinction and Reddening } % Sec 3.2</a:t>
            </a:r>
          </a:p>
          <a:p>
            <a:pPr lvl="1"/>
            <a:r>
              <a:rPr lang="en-US" altLang="zh-TW" sz="1800" dirty="0" smtClean="0"/>
              <a:t>\subsection {Distance and age of the cluster} % Sec 3.3</a:t>
            </a:r>
          </a:p>
          <a:p>
            <a:pPr lvl="1"/>
            <a:r>
              <a:rPr lang="en-US" altLang="zh-TW" sz="1800" dirty="0" smtClean="0"/>
              <a:t>\subsection {Stellar Population of the Cluster and surrounding region} % Sec 3.4</a:t>
            </a:r>
          </a:p>
          <a:p>
            <a:pPr lvl="1"/>
            <a:r>
              <a:rPr lang="en-US" altLang="zh-TW" sz="1800" dirty="0" smtClean="0"/>
              <a:t>\subsection {Initial Mass Function and K-band luminosity function}</a:t>
            </a:r>
          </a:p>
          <a:p>
            <a:pPr marL="0" indent="0">
              <a:buNone/>
            </a:pPr>
            <a:r>
              <a:rPr lang="en-US" altLang="zh-TW" sz="1800" dirty="0" smtClean="0"/>
              <a:t>\section {Discussion} % Sec 4</a:t>
            </a:r>
          </a:p>
          <a:p>
            <a:pPr marL="0" indent="0">
              <a:buNone/>
            </a:pPr>
            <a:r>
              <a:rPr lang="en-US" altLang="zh-TW" sz="1800" dirty="0" smtClean="0"/>
              <a:t>\section{Summary}</a:t>
            </a:r>
          </a:p>
        </p:txBody>
      </p:sp>
      <p:sp>
        <p:nvSpPr>
          <p:cNvPr id="6" name="文字方塊 5"/>
          <p:cNvSpPr txBox="1"/>
          <p:nvPr/>
        </p:nvSpPr>
        <p:spPr>
          <a:xfrm>
            <a:off x="7982000" y="1641107"/>
            <a:ext cx="3600400" cy="369332"/>
          </a:xfrm>
          <a:prstGeom prst="rect">
            <a:avLst/>
          </a:prstGeom>
          <a:noFill/>
        </p:spPr>
        <p:txBody>
          <a:bodyPr wrap="square" rtlCol="0">
            <a:spAutoFit/>
          </a:bodyPr>
          <a:lstStyle/>
          <a:p>
            <a:r>
              <a:rPr lang="en-US" altLang="zh-TW" dirty="0"/>
              <a:t>Chen et al. AJ, </a:t>
            </a:r>
            <a:r>
              <a:rPr lang="en-US" altLang="zh-TW" b="1" dirty="0"/>
              <a:t>142</a:t>
            </a:r>
            <a:r>
              <a:rPr lang="en-US" altLang="zh-TW" dirty="0"/>
              <a:t>, 71 (15 </a:t>
            </a:r>
            <a:r>
              <a:rPr lang="en-US" altLang="zh-TW" dirty="0" err="1"/>
              <a:t>pp</a:t>
            </a:r>
            <a:r>
              <a:rPr lang="en-US" altLang="zh-TW" dirty="0"/>
              <a:t>) (2011)</a:t>
            </a:r>
            <a:endParaRPr lang="zh-TW" altLang="en-US" dirty="0"/>
          </a:p>
        </p:txBody>
      </p:sp>
    </p:spTree>
    <p:extLst>
      <p:ext uri="{BB962C8B-B14F-4D97-AF65-F5344CB8AC3E}">
        <p14:creationId xmlns:p14="http://schemas.microsoft.com/office/powerpoint/2010/main" val="144206185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14400" y="274638"/>
            <a:ext cx="10847672" cy="3298378"/>
          </a:xfrm>
        </p:spPr>
        <p:txBody>
          <a:bodyPr>
            <a:normAutofit/>
          </a:bodyPr>
          <a:lstStyle/>
          <a:p>
            <a:pPr algn="l"/>
            <a:r>
              <a:rPr lang="en-US" altLang="zh-TW" sz="3600" dirty="0" smtClean="0">
                <a:latin typeface="Cambria Math" panose="02040503050406030204" pitchFamily="18" charset="0"/>
                <a:ea typeface="Cambria Math" panose="02040503050406030204" pitchFamily="18" charset="0"/>
              </a:rPr>
              <a:t>\title{</a:t>
            </a:r>
            <a:br>
              <a:rPr lang="en-US" altLang="zh-TW" sz="3600" dirty="0" smtClean="0">
                <a:latin typeface="Cambria Math" panose="02040503050406030204" pitchFamily="18" charset="0"/>
                <a:ea typeface="Cambria Math" panose="02040503050406030204" pitchFamily="18" charset="0"/>
              </a:rPr>
            </a:br>
            <a:r>
              <a:rPr lang="en-US" altLang="zh-TW" sz="3600" dirty="0" smtClean="0">
                <a:latin typeface="Cambria Math" panose="02040503050406030204" pitchFamily="18" charset="0"/>
                <a:ea typeface="Cambria Math" panose="02040503050406030204" pitchFamily="18" charset="0"/>
              </a:rPr>
              <a:t>A Possible Detection of Occultation by a </a:t>
            </a:r>
            <a:br>
              <a:rPr lang="en-US" altLang="zh-TW" sz="3600" dirty="0" smtClean="0">
                <a:latin typeface="Cambria Math" panose="02040503050406030204" pitchFamily="18" charset="0"/>
                <a:ea typeface="Cambria Math" panose="02040503050406030204" pitchFamily="18" charset="0"/>
              </a:rPr>
            </a:br>
            <a:r>
              <a:rPr lang="en-US" altLang="zh-TW" sz="3600" dirty="0" smtClean="0">
                <a:latin typeface="Cambria Math" panose="02040503050406030204" pitchFamily="18" charset="0"/>
                <a:ea typeface="Cambria Math" panose="02040503050406030204" pitchFamily="18" charset="0"/>
              </a:rPr>
              <a:t>Proto-planetary Clump in GM\,</a:t>
            </a:r>
            <a:r>
              <a:rPr lang="en-US" altLang="zh-TW" sz="3600" dirty="0" err="1" smtClean="0">
                <a:latin typeface="Cambria Math" panose="02040503050406030204" pitchFamily="18" charset="0"/>
                <a:ea typeface="Cambria Math" panose="02040503050406030204" pitchFamily="18" charset="0"/>
              </a:rPr>
              <a:t>Cephei</a:t>
            </a:r>
            <a:r>
              <a:rPr lang="en-US" altLang="zh-TW" sz="3600" dirty="0" smtClean="0">
                <a:latin typeface="Cambria Math" panose="02040503050406030204" pitchFamily="18" charset="0"/>
                <a:ea typeface="Cambria Math" panose="02040503050406030204" pitchFamily="18" charset="0"/>
              </a:rPr>
              <a:t/>
            </a:r>
            <a:br>
              <a:rPr lang="en-US" altLang="zh-TW" sz="3600" dirty="0" smtClean="0">
                <a:latin typeface="Cambria Math" panose="02040503050406030204" pitchFamily="18" charset="0"/>
                <a:ea typeface="Cambria Math" panose="02040503050406030204" pitchFamily="18" charset="0"/>
              </a:rPr>
            </a:br>
            <a:r>
              <a:rPr lang="en-US" altLang="zh-TW" sz="3600" dirty="0" smtClean="0">
                <a:latin typeface="Cambria Math" panose="02040503050406030204" pitchFamily="18" charset="0"/>
                <a:ea typeface="Cambria Math" panose="02040503050406030204" pitchFamily="18" charset="0"/>
              </a:rPr>
              <a:t>          }</a:t>
            </a:r>
            <a:endParaRPr lang="zh-TW" altLang="en-US" sz="3600" dirty="0">
              <a:latin typeface="Cambria Math" panose="02040503050406030204" pitchFamily="18" charset="0"/>
            </a:endParaRPr>
          </a:p>
        </p:txBody>
      </p:sp>
      <p:sp>
        <p:nvSpPr>
          <p:cNvPr id="3" name="內容版面配置區 2"/>
          <p:cNvSpPr>
            <a:spLocks noGrp="1"/>
          </p:cNvSpPr>
          <p:nvPr>
            <p:ph idx="1"/>
          </p:nvPr>
        </p:nvSpPr>
        <p:spPr>
          <a:xfrm>
            <a:off x="787668" y="3911393"/>
            <a:ext cx="8229600" cy="2049091"/>
          </a:xfrm>
        </p:spPr>
        <p:txBody>
          <a:bodyPr/>
          <a:lstStyle/>
          <a:p>
            <a:pPr marL="0" indent="0">
              <a:buNone/>
            </a:pPr>
            <a:r>
              <a:rPr lang="en-US" altLang="zh-TW" dirty="0" smtClean="0">
                <a:latin typeface="Cambria Math" panose="02040503050406030204" pitchFamily="18" charset="0"/>
                <a:ea typeface="Cambria Math" panose="02040503050406030204" pitchFamily="18" charset="0"/>
              </a:rPr>
              <a:t>\section{Introduction}</a:t>
            </a:r>
          </a:p>
          <a:p>
            <a:pPr marL="0" indent="0">
              <a:buNone/>
            </a:pPr>
            <a:r>
              <a:rPr lang="en-US" altLang="zh-TW" dirty="0" smtClean="0">
                <a:latin typeface="Cambria Math" panose="02040503050406030204" pitchFamily="18" charset="0"/>
                <a:ea typeface="Cambria Math" panose="02040503050406030204" pitchFamily="18" charset="0"/>
              </a:rPr>
              <a:t>\section{Light Curves and Color Variations }</a:t>
            </a:r>
          </a:p>
          <a:p>
            <a:pPr marL="0" indent="0">
              <a:buNone/>
            </a:pPr>
            <a:r>
              <a:rPr lang="en-US" altLang="zh-TW" dirty="0" smtClean="0">
                <a:latin typeface="Cambria Math" panose="02040503050406030204" pitchFamily="18" charset="0"/>
                <a:ea typeface="Cambria Math" panose="02040503050406030204" pitchFamily="18" charset="0"/>
              </a:rPr>
              <a:t>\section{Discussions}</a:t>
            </a:r>
            <a:endParaRPr lang="en-US" altLang="zh-TW" dirty="0">
              <a:latin typeface="Cambria Math" panose="02040503050406030204" pitchFamily="18" charset="0"/>
              <a:ea typeface="Cambria Math" panose="02040503050406030204" pitchFamily="18" charset="0"/>
            </a:endParaRPr>
          </a:p>
        </p:txBody>
      </p:sp>
      <p:sp>
        <p:nvSpPr>
          <p:cNvPr id="4" name="文字方塊 3"/>
          <p:cNvSpPr txBox="1"/>
          <p:nvPr/>
        </p:nvSpPr>
        <p:spPr>
          <a:xfrm>
            <a:off x="8764288" y="3588228"/>
            <a:ext cx="3168352" cy="646331"/>
          </a:xfrm>
          <a:prstGeom prst="rect">
            <a:avLst/>
          </a:prstGeom>
          <a:noFill/>
        </p:spPr>
        <p:txBody>
          <a:bodyPr wrap="square" rtlCol="0">
            <a:spAutoFit/>
          </a:bodyPr>
          <a:lstStyle/>
          <a:p>
            <a:r>
              <a:rPr lang="en-US" altLang="zh-TW" dirty="0"/>
              <a:t>Chen et al. </a:t>
            </a:r>
            <a:r>
              <a:rPr lang="en-US" altLang="zh-TW" dirty="0" err="1"/>
              <a:t>ApJL</a:t>
            </a:r>
            <a:r>
              <a:rPr lang="en-US" altLang="zh-TW" dirty="0"/>
              <a:t>, to be submitted (2011) &lt; 4 pages</a:t>
            </a:r>
            <a:endParaRPr lang="zh-TW" altLang="en-US" dirty="0"/>
          </a:p>
        </p:txBody>
      </p:sp>
    </p:spTree>
    <p:extLst>
      <p:ext uri="{BB962C8B-B14F-4D97-AF65-F5344CB8AC3E}">
        <p14:creationId xmlns:p14="http://schemas.microsoft.com/office/powerpoint/2010/main" val="202883191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914400"/>
            <a:ext cx="10363200" cy="2686051"/>
          </a:xfrm>
        </p:spPr>
        <p:txBody>
          <a:bodyPr>
            <a:normAutofit/>
          </a:bodyPr>
          <a:lstStyle/>
          <a:p>
            <a:r>
              <a:rPr lang="en-US" altLang="zh-TW" sz="4900" b="1" dirty="0" smtClean="0">
                <a:solidFill>
                  <a:srgbClr val="0000CC"/>
                </a:solidFill>
                <a:latin typeface="Times New Roman" panose="02020603050405020304" pitchFamily="18" charset="0"/>
                <a:cs typeface="Times New Roman" panose="02020603050405020304" pitchFamily="18" charset="0"/>
              </a:rPr>
              <a:t>Introduction</a:t>
            </a:r>
            <a:r>
              <a:rPr lang="en-US" altLang="zh-TW" dirty="0" smtClean="0">
                <a:solidFill>
                  <a:srgbClr val="0000CC"/>
                </a:solidFill>
                <a:latin typeface="Times New Roman" panose="02020603050405020304" pitchFamily="18" charset="0"/>
                <a:cs typeface="Times New Roman" panose="02020603050405020304" pitchFamily="18" charset="0"/>
              </a:rPr>
              <a:t/>
            </a:r>
            <a:br>
              <a:rPr lang="en-US" altLang="zh-TW" dirty="0" smtClean="0">
                <a:solidFill>
                  <a:srgbClr val="0000CC"/>
                </a:solidFill>
                <a:latin typeface="Times New Roman" panose="02020603050405020304" pitchFamily="18" charset="0"/>
                <a:cs typeface="Times New Roman" panose="02020603050405020304" pitchFamily="18" charset="0"/>
              </a:rPr>
            </a:br>
            <a:r>
              <a:rPr lang="en-US" altLang="zh-TW" sz="4000" dirty="0" smtClean="0">
                <a:latin typeface="Times New Roman" panose="02020603050405020304" pitchFamily="18" charset="0"/>
                <a:cs typeface="Times New Roman" panose="02020603050405020304" pitchFamily="18" charset="0"/>
              </a:rPr>
              <a:t>--- </a:t>
            </a:r>
            <a:r>
              <a:rPr lang="en-US" altLang="zh-TW" sz="4000" dirty="0" smtClean="0">
                <a:latin typeface="Times New Roman" panose="02020603050405020304" pitchFamily="18" charset="0"/>
                <a:ea typeface="Cambria Math" panose="02040503050406030204" pitchFamily="18" charset="0"/>
                <a:cs typeface="Times New Roman" panose="02020603050405020304" pitchFamily="18" charset="0"/>
              </a:rPr>
              <a:t>The </a:t>
            </a:r>
            <a:r>
              <a:rPr lang="en-US" altLang="zh-TW" sz="4000" dirty="0">
                <a:latin typeface="Times New Roman" panose="02020603050405020304" pitchFamily="18" charset="0"/>
                <a:ea typeface="Cambria Math" panose="02040503050406030204" pitchFamily="18" charset="0"/>
                <a:cs typeface="Times New Roman" panose="02020603050405020304" pitchFamily="18" charset="0"/>
              </a:rPr>
              <a:t>hands of your </a:t>
            </a:r>
            <a:r>
              <a:rPr lang="en-US" altLang="zh-TW" sz="4000" dirty="0" smtClean="0">
                <a:latin typeface="Times New Roman" panose="02020603050405020304" pitchFamily="18" charset="0"/>
                <a:ea typeface="Cambria Math" panose="02040503050406030204" pitchFamily="18" charset="0"/>
                <a:cs typeface="Times New Roman" panose="02020603050405020304" pitchFamily="18" charset="0"/>
              </a:rPr>
              <a:t>paper</a:t>
            </a:r>
            <a:endParaRPr lang="zh-TW" altLang="en-US" sz="4000" dirty="0">
              <a:latin typeface="Times New Roman" panose="02020603050405020304" pitchFamily="18" charset="0"/>
              <a:cs typeface="Times New Roman" panose="02020603050405020304" pitchFamily="18" charset="0"/>
            </a:endParaRPr>
          </a:p>
        </p:txBody>
      </p:sp>
      <p:sp>
        <p:nvSpPr>
          <p:cNvPr id="5" name="文字方塊 4"/>
          <p:cNvSpPr txBox="1"/>
          <p:nvPr/>
        </p:nvSpPr>
        <p:spPr>
          <a:xfrm>
            <a:off x="6888088" y="5949280"/>
            <a:ext cx="3528392" cy="369332"/>
          </a:xfrm>
          <a:prstGeom prst="rect">
            <a:avLst/>
          </a:prstGeom>
          <a:noFill/>
        </p:spPr>
        <p:txBody>
          <a:bodyPr wrap="square" rtlCol="0">
            <a:spAutoFit/>
          </a:bodyPr>
          <a:lstStyle/>
          <a:p>
            <a:r>
              <a:rPr lang="en-US" altLang="zh-TW"/>
              <a:t>Chapter 13-14 </a:t>
            </a:r>
            <a:r>
              <a:rPr lang="en-US" altLang="zh-TW" dirty="0"/>
              <a:t>of Lebrun (2007)</a:t>
            </a:r>
            <a:endParaRPr lang="zh-TW" altLang="en-US" dirty="0"/>
          </a:p>
        </p:txBody>
      </p:sp>
    </p:spTree>
    <p:extLst>
      <p:ext uri="{BB962C8B-B14F-4D97-AF65-F5344CB8AC3E}">
        <p14:creationId xmlns:p14="http://schemas.microsoft.com/office/powerpoint/2010/main" val="99450319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18011" y="587828"/>
            <a:ext cx="10659292" cy="6081531"/>
          </a:xfrm>
        </p:spPr>
        <p:txBody>
          <a:bodyPr>
            <a:noAutofit/>
          </a:bodyPr>
          <a:lstStyle/>
          <a:p>
            <a:pPr>
              <a:spcBef>
                <a:spcPts val="0"/>
              </a:spcBef>
              <a:spcAft>
                <a:spcPts val="1800"/>
              </a:spcAft>
            </a:pPr>
            <a:r>
              <a:rPr lang="en-US" altLang="zh-TW" sz="3600" dirty="0">
                <a:latin typeface="Cambria Math" panose="02040503050406030204" pitchFamily="18" charset="0"/>
                <a:ea typeface="Cambria Math" panose="02040503050406030204" pitchFamily="18" charset="0"/>
              </a:rPr>
              <a:t>Introduction is something </a:t>
            </a:r>
            <a:r>
              <a:rPr lang="en-US" altLang="zh-TW" sz="3600" dirty="0" smtClean="0">
                <a:latin typeface="Cambria Math" panose="02040503050406030204" pitchFamily="18" charset="0"/>
                <a:ea typeface="Cambria Math" panose="02040503050406030204" pitchFamily="18" charset="0"/>
              </a:rPr>
              <a:t>more difficult </a:t>
            </a:r>
            <a:r>
              <a:rPr lang="en-US" altLang="zh-TW" sz="3600" dirty="0">
                <a:latin typeface="Cambria Math" panose="02040503050406030204" pitchFamily="18" charset="0"/>
                <a:ea typeface="Cambria Math" panose="02040503050406030204" pitchFamily="18" charset="0"/>
              </a:rPr>
              <a:t>to write than the methodology or results section. </a:t>
            </a:r>
          </a:p>
          <a:p>
            <a:pPr>
              <a:spcBef>
                <a:spcPts val="1200"/>
              </a:spcBef>
            </a:pPr>
            <a:r>
              <a:rPr lang="en-US" altLang="zh-TW" sz="3600" dirty="0">
                <a:latin typeface="Cambria Math" panose="02040503050406030204" pitchFamily="18" charset="0"/>
                <a:ea typeface="Cambria Math" panose="02040503050406030204" pitchFamily="18" charset="0"/>
              </a:rPr>
              <a:t>It should bring the reader up to speed and reduce the initial knowledge gap.  It poses the problem, the proposed solution, and the scope.  </a:t>
            </a:r>
            <a:endParaRPr lang="en-US" altLang="zh-TW" sz="3600" dirty="0" smtClean="0">
              <a:latin typeface="Cambria Math" panose="02040503050406030204" pitchFamily="18" charset="0"/>
              <a:ea typeface="Cambria Math" panose="02040503050406030204" pitchFamily="18" charset="0"/>
            </a:endParaRPr>
          </a:p>
          <a:p>
            <a:pPr>
              <a:spcBef>
                <a:spcPts val="1200"/>
              </a:spcBef>
            </a:pPr>
            <a:r>
              <a:rPr lang="en-US" altLang="zh-TW" sz="3600" dirty="0" smtClean="0">
                <a:latin typeface="Cambria Math" panose="02040503050406030204" pitchFamily="18" charset="0"/>
                <a:ea typeface="Cambria Math" panose="02040503050406030204" pitchFamily="18" charset="0"/>
              </a:rPr>
              <a:t>It </a:t>
            </a:r>
            <a:r>
              <a:rPr lang="en-US" altLang="zh-TW" sz="3600" dirty="0">
                <a:latin typeface="Cambria Math" panose="02040503050406030204" pitchFamily="18" charset="0"/>
                <a:ea typeface="Cambria Math" panose="02040503050406030204" pitchFamily="18" charset="0"/>
              </a:rPr>
              <a:t>answers the questions raised by the title and the abstract.  </a:t>
            </a:r>
          </a:p>
        </p:txBody>
      </p:sp>
    </p:spTree>
    <p:extLst>
      <p:ext uri="{BB962C8B-B14F-4D97-AF65-F5344CB8AC3E}">
        <p14:creationId xmlns:p14="http://schemas.microsoft.com/office/powerpoint/2010/main" val="177898453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04948" y="846399"/>
            <a:ext cx="11443063" cy="4755148"/>
          </a:xfrm>
          <a:prstGeom prst="rect">
            <a:avLst/>
          </a:prstGeom>
        </p:spPr>
        <p:txBody>
          <a:bodyPr wrap="square">
            <a:spAutoFit/>
          </a:bodyPr>
          <a:lstStyle/>
          <a:p>
            <a:pPr marL="342900" lvl="0" indent="-342900">
              <a:spcAft>
                <a:spcPts val="1800"/>
              </a:spcAft>
              <a:buFont typeface="Arial" pitchFamily="34" charset="0"/>
              <a:buChar char="•"/>
            </a:pPr>
            <a:r>
              <a:rPr lang="en-US" altLang="zh-TW" sz="3600" dirty="0">
                <a:solidFill>
                  <a:prstClr val="black"/>
                </a:solidFill>
                <a:latin typeface="Cambria Math" panose="02040503050406030204" pitchFamily="18" charset="0"/>
                <a:ea typeface="Cambria Math" panose="02040503050406030204" pitchFamily="18" charset="0"/>
              </a:rPr>
              <a:t>The introduction should be written, or at least in a preliminary form, right at the beginning of the writing, or even when the research project starts (when the observing proposal was written).   It shows the skill of communication of the writer, in a personal way. </a:t>
            </a:r>
          </a:p>
          <a:p>
            <a:pPr marL="342900" lvl="0" indent="-342900">
              <a:spcAft>
                <a:spcPts val="1800"/>
              </a:spcAft>
              <a:buFont typeface="Arial" pitchFamily="34" charset="0"/>
              <a:buChar char="•"/>
            </a:pPr>
            <a:r>
              <a:rPr lang="en-US" altLang="zh-TW" sz="3600" dirty="0">
                <a:solidFill>
                  <a:prstClr val="black"/>
                </a:solidFill>
                <a:latin typeface="Cambria Math" panose="02040503050406030204" pitchFamily="18" charset="0"/>
                <a:ea typeface="Cambria Math" panose="02040503050406030204" pitchFamily="18" charset="0"/>
              </a:rPr>
              <a:t>Much of the readership may be outside of your field.  So many of your readers, sometime even the referee, will require an introduction of your paper.</a:t>
            </a:r>
            <a:endParaRPr lang="zh-TW" altLang="en-US" sz="3600" dirty="0">
              <a:solidFill>
                <a:prstClr val="black"/>
              </a:solidFill>
              <a:latin typeface="Cambria Math" panose="02040503050406030204" pitchFamily="18" charset="0"/>
            </a:endParaRPr>
          </a:p>
        </p:txBody>
      </p:sp>
    </p:spTree>
    <p:extLst>
      <p:ext uri="{BB962C8B-B14F-4D97-AF65-F5344CB8AC3E}">
        <p14:creationId xmlns:p14="http://schemas.microsoft.com/office/powerpoint/2010/main" val="87026326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02267" y="431660"/>
            <a:ext cx="10763794" cy="6093976"/>
          </a:xfrm>
          <a:prstGeom prst="rect">
            <a:avLst/>
          </a:prstGeom>
        </p:spPr>
        <p:txBody>
          <a:bodyPr wrap="square">
            <a:spAutoFit/>
          </a:bodyPr>
          <a:lstStyle/>
          <a:p>
            <a:pPr marL="342900" indent="-342900">
              <a:spcAft>
                <a:spcPts val="1800"/>
              </a:spcAft>
              <a:buFont typeface="Arial" pitchFamily="34" charset="0"/>
              <a:buChar char="•"/>
            </a:pPr>
            <a:r>
              <a:rPr lang="en-US" altLang="zh-TW" sz="3600" dirty="0">
                <a:solidFill>
                  <a:prstClr val="black"/>
                </a:solidFill>
                <a:latin typeface="Cambria Math" panose="02040503050406030204" pitchFamily="18" charset="0"/>
                <a:ea typeface="Cambria Math" panose="02040503050406030204" pitchFamily="18" charset="0"/>
              </a:rPr>
              <a:t>Too often an introduction contains </a:t>
            </a:r>
            <a:r>
              <a:rPr lang="en-US" altLang="zh-TW" sz="3600" dirty="0" smtClean="0">
                <a:solidFill>
                  <a:prstClr val="black"/>
                </a:solidFill>
                <a:latin typeface="Cambria Math" panose="02040503050406030204" pitchFamily="18" charset="0"/>
                <a:ea typeface="Cambria Math" panose="02040503050406030204" pitchFamily="18" charset="0"/>
              </a:rPr>
              <a:t/>
            </a:r>
            <a:br>
              <a:rPr lang="en-US" altLang="zh-TW" sz="3600" dirty="0" smtClean="0">
                <a:solidFill>
                  <a:prstClr val="black"/>
                </a:solidFill>
                <a:latin typeface="Cambria Math" panose="02040503050406030204" pitchFamily="18" charset="0"/>
                <a:ea typeface="Cambria Math" panose="02040503050406030204" pitchFamily="18" charset="0"/>
              </a:rPr>
            </a:br>
            <a:r>
              <a:rPr lang="en-US" altLang="zh-TW" sz="3600" dirty="0" smtClean="0">
                <a:solidFill>
                  <a:prstClr val="black"/>
                </a:solidFill>
                <a:latin typeface="Cambria Math" panose="02040503050406030204" pitchFamily="18" charset="0"/>
                <a:ea typeface="Cambria Math" panose="02040503050406030204" pitchFamily="18" charset="0"/>
              </a:rPr>
              <a:t>(</a:t>
            </a:r>
            <a:r>
              <a:rPr lang="en-US" altLang="zh-TW" sz="3600" dirty="0">
                <a:solidFill>
                  <a:prstClr val="black"/>
                </a:solidFill>
                <a:latin typeface="Cambria Math" panose="02040503050406030204" pitchFamily="18" charset="0"/>
                <a:ea typeface="Cambria Math" panose="02040503050406030204" pitchFamily="18" charset="0"/>
              </a:rPr>
              <a:t>i) a short paragraph to describe the problem, </a:t>
            </a:r>
            <a:r>
              <a:rPr lang="en-US" altLang="zh-TW" sz="3600" dirty="0" smtClean="0">
                <a:solidFill>
                  <a:prstClr val="black"/>
                </a:solidFill>
                <a:latin typeface="Cambria Math" panose="02040503050406030204" pitchFamily="18" charset="0"/>
                <a:ea typeface="Cambria Math" panose="02040503050406030204" pitchFamily="18" charset="0"/>
              </a:rPr>
              <a:t/>
            </a:r>
            <a:br>
              <a:rPr lang="en-US" altLang="zh-TW" sz="3600" dirty="0" smtClean="0">
                <a:solidFill>
                  <a:prstClr val="black"/>
                </a:solidFill>
                <a:latin typeface="Cambria Math" panose="02040503050406030204" pitchFamily="18" charset="0"/>
                <a:ea typeface="Cambria Math" panose="02040503050406030204" pitchFamily="18" charset="0"/>
              </a:rPr>
            </a:br>
            <a:r>
              <a:rPr lang="en-US" altLang="zh-TW" sz="3600" dirty="0" smtClean="0">
                <a:solidFill>
                  <a:prstClr val="black"/>
                </a:solidFill>
                <a:latin typeface="Cambria Math" panose="02040503050406030204" pitchFamily="18" charset="0"/>
                <a:ea typeface="Cambria Math" panose="02040503050406030204" pitchFamily="18" charset="0"/>
              </a:rPr>
              <a:t>(</a:t>
            </a:r>
            <a:r>
              <a:rPr lang="en-US" altLang="zh-TW" sz="3600" dirty="0">
                <a:solidFill>
                  <a:prstClr val="black"/>
                </a:solidFill>
                <a:latin typeface="Cambria Math" panose="02040503050406030204" pitchFamily="18" charset="0"/>
                <a:ea typeface="Cambria Math" panose="02040503050406030204" pitchFamily="18" charset="0"/>
              </a:rPr>
              <a:t>ii) a paragraph to place the contribution in context </a:t>
            </a:r>
            <a:r>
              <a:rPr lang="en-US" altLang="zh-TW" sz="3600" dirty="0" smtClean="0">
                <a:solidFill>
                  <a:prstClr val="black"/>
                </a:solidFill>
                <a:latin typeface="Cambria Math" panose="02040503050406030204" pitchFamily="18" charset="0"/>
                <a:ea typeface="Cambria Math" panose="02040503050406030204" pitchFamily="18" charset="0"/>
              </a:rPr>
              <a:t/>
            </a:r>
            <a:br>
              <a:rPr lang="en-US" altLang="zh-TW" sz="3600" dirty="0" smtClean="0">
                <a:solidFill>
                  <a:prstClr val="black"/>
                </a:solidFill>
                <a:latin typeface="Cambria Math" panose="02040503050406030204" pitchFamily="18" charset="0"/>
                <a:ea typeface="Cambria Math" panose="02040503050406030204" pitchFamily="18" charset="0"/>
              </a:rPr>
            </a:br>
            <a:r>
              <a:rPr lang="en-US" altLang="zh-TW" sz="3600" dirty="0" smtClean="0">
                <a:solidFill>
                  <a:prstClr val="black"/>
                </a:solidFill>
                <a:latin typeface="Cambria Math" panose="02040503050406030204" pitchFamily="18" charset="0"/>
                <a:ea typeface="Cambria Math" panose="02040503050406030204" pitchFamily="18" charset="0"/>
              </a:rPr>
              <a:t>         with </a:t>
            </a:r>
            <a:r>
              <a:rPr lang="en-US" altLang="zh-TW" sz="3600" dirty="0">
                <a:solidFill>
                  <a:prstClr val="black"/>
                </a:solidFill>
                <a:latin typeface="Cambria Math" panose="02040503050406030204" pitchFamily="18" charset="0"/>
                <a:ea typeface="Cambria Math" panose="02040503050406030204" pitchFamily="18" charset="0"/>
              </a:rPr>
              <a:t>densely packed references, and </a:t>
            </a:r>
            <a:r>
              <a:rPr lang="en-US" altLang="zh-TW" sz="3600" dirty="0" smtClean="0">
                <a:solidFill>
                  <a:prstClr val="black"/>
                </a:solidFill>
                <a:latin typeface="Cambria Math" panose="02040503050406030204" pitchFamily="18" charset="0"/>
                <a:ea typeface="Cambria Math" panose="02040503050406030204" pitchFamily="18" charset="0"/>
              </a:rPr>
              <a:t/>
            </a:r>
            <a:br>
              <a:rPr lang="en-US" altLang="zh-TW" sz="3600" dirty="0" smtClean="0">
                <a:solidFill>
                  <a:prstClr val="black"/>
                </a:solidFill>
                <a:latin typeface="Cambria Math" panose="02040503050406030204" pitchFamily="18" charset="0"/>
                <a:ea typeface="Cambria Math" panose="02040503050406030204" pitchFamily="18" charset="0"/>
              </a:rPr>
            </a:br>
            <a:r>
              <a:rPr lang="en-US" altLang="zh-TW" sz="3600" dirty="0" smtClean="0">
                <a:solidFill>
                  <a:prstClr val="black"/>
                </a:solidFill>
                <a:latin typeface="Cambria Math" panose="02040503050406030204" pitchFamily="18" charset="0"/>
                <a:ea typeface="Cambria Math" panose="02040503050406030204" pitchFamily="18" charset="0"/>
              </a:rPr>
              <a:t>(</a:t>
            </a:r>
            <a:r>
              <a:rPr lang="en-US" altLang="zh-TW" sz="3600" dirty="0">
                <a:solidFill>
                  <a:prstClr val="black"/>
                </a:solidFill>
                <a:latin typeface="Cambria Math" panose="02040503050406030204" pitchFamily="18" charset="0"/>
                <a:ea typeface="Cambria Math" panose="02040503050406030204" pitchFamily="18" charset="0"/>
              </a:rPr>
              <a:t>iii) a final “table of contents”.   </a:t>
            </a:r>
            <a:endParaRPr lang="en-US" altLang="zh-TW" sz="3600" dirty="0" smtClean="0">
              <a:solidFill>
                <a:prstClr val="black"/>
              </a:solidFill>
              <a:latin typeface="Cambria Math" panose="02040503050406030204" pitchFamily="18" charset="0"/>
              <a:ea typeface="Cambria Math" panose="02040503050406030204" pitchFamily="18" charset="0"/>
            </a:endParaRPr>
          </a:p>
          <a:p>
            <a:pPr marL="342900" indent="-342900">
              <a:spcAft>
                <a:spcPts val="1800"/>
              </a:spcAft>
              <a:buFont typeface="Arial" pitchFamily="34" charset="0"/>
              <a:buChar char="•"/>
            </a:pPr>
            <a:r>
              <a:rPr lang="en-US" altLang="zh-TW" sz="3600" dirty="0" smtClean="0">
                <a:solidFill>
                  <a:prstClr val="black"/>
                </a:solidFill>
                <a:latin typeface="Cambria Math" panose="02040503050406030204" pitchFamily="18" charset="0"/>
                <a:ea typeface="Cambria Math" panose="02040503050406030204" pitchFamily="18" charset="0"/>
              </a:rPr>
              <a:t>Only </a:t>
            </a:r>
            <a:r>
              <a:rPr lang="en-US" altLang="zh-TW" sz="3600" dirty="0">
                <a:solidFill>
                  <a:prstClr val="black"/>
                </a:solidFill>
                <a:latin typeface="Cambria Math" panose="02040503050406030204" pitchFamily="18" charset="0"/>
                <a:ea typeface="Cambria Math" panose="02040503050406030204" pitchFamily="18" charset="0"/>
              </a:rPr>
              <a:t>a few experts in the field --- who are familiar with the material already anyway --- would appreciate this kind of an introduction.   What purpose does it serve</a:t>
            </a:r>
            <a:r>
              <a:rPr lang="en-US" altLang="zh-TW" sz="3600" dirty="0" smtClean="0">
                <a:solidFill>
                  <a:prstClr val="black"/>
                </a:solidFill>
                <a:latin typeface="Cambria Math" panose="02040503050406030204" pitchFamily="18" charset="0"/>
                <a:ea typeface="Cambria Math" panose="02040503050406030204" pitchFamily="18" charset="0"/>
              </a:rPr>
              <a:t>?</a:t>
            </a:r>
          </a:p>
          <a:p>
            <a:pPr marL="342900" indent="-342900">
              <a:spcAft>
                <a:spcPts val="1800"/>
              </a:spcAft>
              <a:buFont typeface="Arial" pitchFamily="34" charset="0"/>
              <a:buChar char="•"/>
            </a:pPr>
            <a:r>
              <a:rPr lang="en-US" altLang="zh-TW" sz="3600" dirty="0" smtClean="0">
                <a:solidFill>
                  <a:prstClr val="black"/>
                </a:solidFill>
                <a:latin typeface="Cambria Math" panose="02040503050406030204" pitchFamily="18" charset="0"/>
                <a:ea typeface="Cambria Math" panose="02040503050406030204" pitchFamily="18" charset="0"/>
              </a:rPr>
              <a:t>There is nothing wrong to write for experts, though.</a:t>
            </a:r>
            <a:endParaRPr lang="en-US" altLang="zh-TW" sz="3600" dirty="0">
              <a:solidFill>
                <a:prstClr val="black"/>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107835891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4200" y="116632"/>
            <a:ext cx="5652120" cy="1241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600" y="1324856"/>
            <a:ext cx="7344816" cy="131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9496" y="2708920"/>
            <a:ext cx="4535772"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9830" y="2708920"/>
            <a:ext cx="4371855" cy="3043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1051" y="5824363"/>
            <a:ext cx="7419703" cy="92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03775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250257" y="376446"/>
            <a:ext cx="11173479" cy="6017032"/>
          </a:xfrm>
          <a:prstGeom prst="rect">
            <a:avLst/>
          </a:prstGeom>
          <a:noFill/>
        </p:spPr>
        <p:txBody>
          <a:bodyPr wrap="square" rtlCol="0">
            <a:spAutoFit/>
          </a:bodyPr>
          <a:lstStyle/>
          <a:p>
            <a:r>
              <a:rPr lang="en-US" altLang="zh-TW" sz="2400" dirty="0" smtClean="0">
                <a:latin typeface="Times New Roman" panose="02020603050405020304" pitchFamily="18" charset="0"/>
                <a:cs typeface="Times New Roman" panose="02020603050405020304" pitchFamily="18" charset="0"/>
              </a:rPr>
              <a:t>Different fonts, sizes, copy/paste (Time New Roman, 24 points)</a:t>
            </a:r>
          </a:p>
          <a:p>
            <a:pPr>
              <a:spcAft>
                <a:spcPts val="1800"/>
              </a:spcAft>
            </a:pPr>
            <a:r>
              <a:rPr lang="en-US" altLang="zh-TW" sz="3200" dirty="0" smtClean="0">
                <a:latin typeface="Times New Roman" panose="02020603050405020304" pitchFamily="18" charset="0"/>
                <a:cs typeface="Times New Roman" panose="02020603050405020304" pitchFamily="18" charset="0"/>
              </a:rPr>
              <a:t>Different fonts, sizes, copy/paste (Times New Roman, 32 points)</a:t>
            </a:r>
          </a:p>
          <a:p>
            <a:pPr>
              <a:spcAft>
                <a:spcPts val="1800"/>
              </a:spcAft>
            </a:pPr>
            <a:r>
              <a:rPr lang="en-US" altLang="zh-TW" sz="3200" dirty="0" smtClean="0">
                <a:latin typeface="LM Roman Demi 10" panose="00000700000000000000" pitchFamily="50" charset="0"/>
                <a:ea typeface="Cambria Math" panose="02040503050406030204" pitchFamily="18" charset="0"/>
                <a:cs typeface="Times New Roman" panose="02020603050405020304" pitchFamily="18" charset="0"/>
              </a:rPr>
              <a:t>Different fonts, sizes, copy/paste (LM Roman Demi)</a:t>
            </a:r>
          </a:p>
          <a:p>
            <a:pPr>
              <a:spcAft>
                <a:spcPts val="1800"/>
              </a:spcAft>
            </a:pPr>
            <a:r>
              <a:rPr lang="en-US" altLang="zh-TW" sz="3200" dirty="0" smtClean="0">
                <a:latin typeface="Cambria Math" panose="02040503050406030204" pitchFamily="18" charset="0"/>
                <a:ea typeface="Cambria Math" panose="02040503050406030204" pitchFamily="18" charset="0"/>
                <a:cs typeface="Times New Roman" panose="02020603050405020304" pitchFamily="18" charset="0"/>
              </a:rPr>
              <a:t>Different fonts, sizes, copy/paste (Cambria Math)</a:t>
            </a:r>
          </a:p>
          <a:p>
            <a:pPr>
              <a:spcAft>
                <a:spcPts val="1800"/>
              </a:spcAft>
            </a:pPr>
            <a:r>
              <a:rPr lang="en-US" altLang="zh-TW" sz="3200" dirty="0" smtClean="0">
                <a:latin typeface="Elephant" panose="02020904090505020303" pitchFamily="18" charset="0"/>
                <a:ea typeface="Cambria Math" panose="02040503050406030204" pitchFamily="18" charset="0"/>
                <a:cs typeface="Times New Roman" panose="02020603050405020304" pitchFamily="18" charset="0"/>
              </a:rPr>
              <a:t>Different fonts, sizes, copy/paste (Elephant)</a:t>
            </a:r>
          </a:p>
          <a:p>
            <a:pPr>
              <a:spcAft>
                <a:spcPts val="1800"/>
              </a:spcAft>
            </a:pPr>
            <a:r>
              <a:rPr lang="zh-TW" altLang="en-US" sz="3200" dirty="0" smtClean="0">
                <a:latin typeface="+mn-ea"/>
                <a:cs typeface="Times New Roman" panose="02020603050405020304" pitchFamily="18" charset="0"/>
              </a:rPr>
              <a:t>不同字型、大小 （新細明體；</a:t>
            </a:r>
            <a:r>
              <a:rPr lang="en-US" altLang="zh-TW" sz="3200" dirty="0" smtClean="0">
                <a:latin typeface="+mn-ea"/>
                <a:cs typeface="Times New Roman" panose="02020603050405020304" pitchFamily="18" charset="0"/>
              </a:rPr>
              <a:t>32</a:t>
            </a:r>
            <a:r>
              <a:rPr lang="zh-TW" altLang="en-US" sz="3200" dirty="0" smtClean="0">
                <a:latin typeface="+mn-ea"/>
                <a:cs typeface="Times New Roman" panose="02020603050405020304" pitchFamily="18" charset="0"/>
              </a:rPr>
              <a:t>號字）</a:t>
            </a:r>
            <a:endParaRPr lang="en-US" altLang="zh-TW" sz="3200" dirty="0" smtClean="0">
              <a:latin typeface="+mn-ea"/>
              <a:cs typeface="Times New Roman" panose="02020603050405020304" pitchFamily="18" charset="0"/>
            </a:endParaRPr>
          </a:p>
          <a:p>
            <a:pPr>
              <a:spcAft>
                <a:spcPts val="1800"/>
              </a:spcAft>
            </a:pPr>
            <a:r>
              <a:rPr lang="zh-TW" altLang="en-US" sz="3200" dirty="0" smtClean="0">
                <a:latin typeface="標楷體" panose="03000509000000000000" pitchFamily="65" charset="-120"/>
                <a:ea typeface="標楷體" panose="03000509000000000000" pitchFamily="65" charset="-120"/>
                <a:cs typeface="Times New Roman" panose="02020603050405020304" pitchFamily="18" charset="0"/>
              </a:rPr>
              <a:t>不同字型、大小 </a:t>
            </a:r>
            <a:r>
              <a:rPr lang="en-US" altLang="zh-TW" sz="3200" dirty="0" smtClean="0">
                <a:latin typeface="標楷體" panose="03000509000000000000" pitchFamily="65" charset="-120"/>
                <a:ea typeface="標楷體" panose="03000509000000000000" pitchFamily="65" charset="-120"/>
                <a:cs typeface="Times New Roman" panose="02020603050405020304" pitchFamily="18" charset="0"/>
              </a:rPr>
              <a:t>Chen’s</a:t>
            </a:r>
            <a:r>
              <a:rPr lang="zh-TW" altLang="en-US" sz="3200" dirty="0" smtClean="0">
                <a:latin typeface="標楷體" panose="03000509000000000000" pitchFamily="65" charset="-120"/>
                <a:ea typeface="標楷體" panose="03000509000000000000" pitchFamily="65" charset="-120"/>
                <a:cs typeface="Times New Roman" panose="02020603050405020304" pitchFamily="18" charset="0"/>
              </a:rPr>
              <a:t> （標楷體；</a:t>
            </a:r>
            <a:r>
              <a:rPr lang="en-US" altLang="zh-TW" sz="3200" dirty="0" smtClean="0">
                <a:latin typeface="標楷體" panose="03000509000000000000" pitchFamily="65" charset="-120"/>
                <a:ea typeface="標楷體" panose="03000509000000000000" pitchFamily="65" charset="-120"/>
                <a:cs typeface="Times New Roman" panose="02020603050405020304" pitchFamily="18" charset="0"/>
              </a:rPr>
              <a:t>32</a:t>
            </a:r>
            <a:r>
              <a:rPr lang="zh-TW" altLang="en-US" sz="3200" dirty="0" smtClean="0">
                <a:latin typeface="標楷體" panose="03000509000000000000" pitchFamily="65" charset="-120"/>
                <a:ea typeface="標楷體" panose="03000509000000000000" pitchFamily="65" charset="-120"/>
                <a:cs typeface="Times New Roman" panose="02020603050405020304" pitchFamily="18" charset="0"/>
              </a:rPr>
              <a:t>號字）</a:t>
            </a:r>
          </a:p>
          <a:p>
            <a:pPr>
              <a:spcAft>
                <a:spcPts val="1800"/>
              </a:spcAft>
            </a:pPr>
            <a:r>
              <a:rPr lang="zh-TW" altLang="en-US" sz="3200" dirty="0" smtClean="0">
                <a:latin typeface="Times New Roman" panose="02020603050405020304" pitchFamily="18" charset="0"/>
                <a:ea typeface="標楷體" panose="03000509000000000000" pitchFamily="65" charset="-120"/>
                <a:cs typeface="Times New Roman" panose="02020603050405020304" pitchFamily="18" charset="0"/>
              </a:rPr>
              <a:t>不同字型、大小 </a:t>
            </a:r>
            <a:r>
              <a:rPr lang="en-US" altLang="zh-TW" sz="3200" dirty="0" smtClean="0">
                <a:latin typeface="Times New Roman" panose="02020603050405020304" pitchFamily="18" charset="0"/>
                <a:ea typeface="標楷體" panose="03000509000000000000" pitchFamily="65" charset="-120"/>
                <a:cs typeface="Times New Roman" panose="02020603050405020304" pitchFamily="18" charset="0"/>
              </a:rPr>
              <a:t>Chen’s</a:t>
            </a:r>
            <a:r>
              <a:rPr lang="zh-TW" altLang="en-US" sz="32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標楷體＋</a:t>
            </a:r>
            <a:r>
              <a:rPr lang="en-US" altLang="zh-TW" sz="3200" dirty="0" smtClean="0">
                <a:latin typeface="Times New Roman" panose="02020603050405020304" pitchFamily="18" charset="0"/>
                <a:ea typeface="標楷體" panose="03000509000000000000" pitchFamily="65" charset="-120"/>
                <a:cs typeface="Times New Roman" panose="02020603050405020304" pitchFamily="18" charset="0"/>
              </a:rPr>
              <a:t>Times New Roman</a:t>
            </a:r>
            <a:r>
              <a:rPr lang="zh-TW" altLang="en-US" sz="3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3200" dirty="0" smtClean="0">
                <a:latin typeface="Times New Roman" panose="02020603050405020304" pitchFamily="18" charset="0"/>
                <a:ea typeface="標楷體" panose="03000509000000000000" pitchFamily="65" charset="-120"/>
                <a:cs typeface="Times New Roman" panose="02020603050405020304" pitchFamily="18" charset="0"/>
              </a:rPr>
              <a:t>32</a:t>
            </a:r>
            <a:r>
              <a:rPr lang="zh-TW" altLang="en-US" sz="3200" dirty="0" smtClean="0">
                <a:latin typeface="Times New Roman" panose="02020603050405020304" pitchFamily="18" charset="0"/>
                <a:ea typeface="標楷體" panose="03000509000000000000" pitchFamily="65" charset="-120"/>
                <a:cs typeface="Times New Roman" panose="02020603050405020304" pitchFamily="18" charset="0"/>
              </a:rPr>
              <a:t>號字）</a:t>
            </a:r>
            <a:endParaRPr lang="en-US" altLang="zh-TW" sz="3200" dirty="0" smtClean="0">
              <a:latin typeface="Times New Roman" panose="02020603050405020304" pitchFamily="18" charset="0"/>
              <a:ea typeface="標楷體" panose="03000509000000000000" pitchFamily="65" charset="-120"/>
              <a:cs typeface="Times New Roman" panose="02020603050405020304" pitchFamily="18" charset="0"/>
            </a:endParaRPr>
          </a:p>
          <a:p>
            <a:pPr>
              <a:spcAft>
                <a:spcPts val="1800"/>
              </a:spcAft>
            </a:pPr>
            <a:r>
              <a:rPr lang="zh-TW" altLang="en-US" sz="3200" dirty="0" smtClean="0">
                <a:latin typeface="Times New Roman" panose="02020603050405020304" pitchFamily="18" charset="0"/>
                <a:ea typeface="超世紀特明體一標準" panose="02000000000000000000" pitchFamily="2" charset="-120"/>
                <a:cs typeface="Times New Roman" panose="02020603050405020304" pitchFamily="18" charset="0"/>
              </a:rPr>
              <a:t>不同字型、大小 （特明體＋</a:t>
            </a:r>
            <a:r>
              <a:rPr lang="en-US" altLang="zh-TW" sz="3200" dirty="0" smtClean="0">
                <a:latin typeface="Times New Roman" panose="02020603050405020304" pitchFamily="18" charset="0"/>
                <a:ea typeface="超世紀特明體一標準" panose="02000000000000000000" pitchFamily="2" charset="-120"/>
                <a:cs typeface="Times New Roman" panose="02020603050405020304" pitchFamily="18" charset="0"/>
              </a:rPr>
              <a:t>Times New Roman</a:t>
            </a:r>
            <a:r>
              <a:rPr lang="zh-TW" altLang="en-US" sz="3200" dirty="0" smtClean="0">
                <a:latin typeface="Times New Roman" panose="02020603050405020304" pitchFamily="18" charset="0"/>
                <a:ea typeface="超世紀特明體一標準" panose="02000000000000000000" pitchFamily="2" charset="-120"/>
                <a:cs typeface="Times New Roman" panose="02020603050405020304" pitchFamily="18" charset="0"/>
              </a:rPr>
              <a:t>；</a:t>
            </a:r>
            <a:r>
              <a:rPr lang="en-US" altLang="zh-TW" sz="3200" dirty="0" smtClean="0">
                <a:latin typeface="Times New Roman" panose="02020603050405020304" pitchFamily="18" charset="0"/>
                <a:ea typeface="超世紀特明體一標準" panose="02000000000000000000" pitchFamily="2" charset="-120"/>
                <a:cs typeface="Times New Roman" panose="02020603050405020304" pitchFamily="18" charset="0"/>
              </a:rPr>
              <a:t>32</a:t>
            </a:r>
            <a:r>
              <a:rPr lang="zh-TW" altLang="en-US" sz="3200" dirty="0" smtClean="0">
                <a:latin typeface="Times New Roman" panose="02020603050405020304" pitchFamily="18" charset="0"/>
                <a:ea typeface="超世紀特明體一標準" panose="02000000000000000000" pitchFamily="2" charset="-120"/>
                <a:cs typeface="Times New Roman" panose="02020603050405020304" pitchFamily="18" charset="0"/>
              </a:rPr>
              <a:t>號字）</a:t>
            </a:r>
          </a:p>
        </p:txBody>
      </p:sp>
      <p:sp>
        <p:nvSpPr>
          <p:cNvPr id="5" name="文字方塊 4"/>
          <p:cNvSpPr txBox="1"/>
          <p:nvPr/>
        </p:nvSpPr>
        <p:spPr>
          <a:xfrm>
            <a:off x="10554425" y="1898250"/>
            <a:ext cx="677108" cy="2743200"/>
          </a:xfrm>
          <a:prstGeom prst="rect">
            <a:avLst/>
          </a:prstGeom>
          <a:noFill/>
        </p:spPr>
        <p:txBody>
          <a:bodyPr vert="eaVert" wrap="square" rtlCol="0">
            <a:spAutoFit/>
          </a:bodyPr>
          <a:lstStyle/>
          <a:p>
            <a:r>
              <a:rPr lang="zh-TW" altLang="en-US" sz="3200" dirty="0" smtClean="0">
                <a:latin typeface="Times New Roman" panose="02020603050405020304" pitchFamily="18" charset="0"/>
                <a:ea typeface="超世紀中仿圓" panose="02000000000000000000" pitchFamily="2" charset="-120"/>
                <a:cs typeface="Times New Roman" panose="02020603050405020304" pitchFamily="18" charset="0"/>
              </a:rPr>
              <a:t>段距 </a:t>
            </a:r>
            <a:r>
              <a:rPr lang="en-US" altLang="zh-TW" sz="3200" dirty="0" smtClean="0">
                <a:latin typeface="Times New Roman" panose="02020603050405020304" pitchFamily="18" charset="0"/>
                <a:ea typeface="超世紀中仿圓" panose="02000000000000000000" pitchFamily="2" charset="-120"/>
                <a:cs typeface="Times New Roman" panose="02020603050405020304" pitchFamily="18" charset="0"/>
              </a:rPr>
              <a:t>18</a:t>
            </a:r>
            <a:r>
              <a:rPr lang="zh-TW" altLang="en-US" sz="3200" dirty="0" smtClean="0">
                <a:latin typeface="Times New Roman" panose="02020603050405020304" pitchFamily="18" charset="0"/>
                <a:ea typeface="超世紀中仿圓" panose="02000000000000000000" pitchFamily="2" charset="-120"/>
                <a:cs typeface="Times New Roman" panose="02020603050405020304" pitchFamily="18" charset="0"/>
              </a:rPr>
              <a:t> </a:t>
            </a:r>
            <a:r>
              <a:rPr lang="en-US" altLang="zh-TW" sz="3200" dirty="0" smtClean="0">
                <a:latin typeface="Times New Roman" panose="02020603050405020304" pitchFamily="18" charset="0"/>
                <a:ea typeface="超世紀中仿圓" panose="02000000000000000000" pitchFamily="2" charset="-120"/>
                <a:cs typeface="Times New Roman" panose="02020603050405020304" pitchFamily="18" charset="0"/>
              </a:rPr>
              <a:t>points</a:t>
            </a:r>
            <a:endParaRPr lang="zh-TW" altLang="en-US" sz="3200" dirty="0">
              <a:latin typeface="Times New Roman" panose="02020603050405020304" pitchFamily="18" charset="0"/>
              <a:ea typeface="超世紀中仿圓" panose="02000000000000000000" pitchFamily="2" charset="-120"/>
              <a:cs typeface="Times New Roman" panose="02020603050405020304" pitchFamily="18" charset="0"/>
            </a:endParaRPr>
          </a:p>
        </p:txBody>
      </p:sp>
    </p:spTree>
    <p:extLst>
      <p:ext uri="{BB962C8B-B14F-4D97-AF65-F5344CB8AC3E}">
        <p14:creationId xmlns:p14="http://schemas.microsoft.com/office/powerpoint/2010/main" val="374121494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00444" y="313224"/>
            <a:ext cx="11586755" cy="6192688"/>
          </a:xfrm>
        </p:spPr>
        <p:txBody>
          <a:bodyPr>
            <a:noAutofit/>
          </a:bodyPr>
          <a:lstStyle/>
          <a:p>
            <a:pPr>
              <a:buNone/>
            </a:pPr>
            <a:r>
              <a:rPr lang="en-US" altLang="zh-TW" sz="4000" b="1" dirty="0" smtClean="0">
                <a:latin typeface="Times New Roman" panose="02020603050405020304" pitchFamily="18" charset="0"/>
                <a:ea typeface="Cambria Math" panose="02040503050406030204" pitchFamily="18" charset="0"/>
                <a:cs typeface="Times New Roman" panose="02020603050405020304" pitchFamily="18" charset="0"/>
              </a:rPr>
              <a:t>An introduction should </a:t>
            </a:r>
          </a:p>
          <a:p>
            <a:r>
              <a:rPr lang="en-US" altLang="zh-TW" sz="3600" b="1" i="1" dirty="0">
                <a:solidFill>
                  <a:srgbClr val="3333CC"/>
                </a:solidFill>
                <a:latin typeface="Times New Roman" panose="02020603050405020304" pitchFamily="18" charset="0"/>
                <a:ea typeface="Cambria Math" panose="02040503050406030204" pitchFamily="18" charset="0"/>
                <a:cs typeface="Times New Roman" panose="02020603050405020304" pitchFamily="18" charset="0"/>
              </a:rPr>
              <a:t>be clear </a:t>
            </a:r>
            <a:r>
              <a:rPr lang="en-US" altLang="zh-TW" sz="3600" dirty="0">
                <a:latin typeface="Cambria Math" panose="02040503050406030204" pitchFamily="18" charset="0"/>
                <a:ea typeface="Cambria Math" panose="02040503050406030204" pitchFamily="18" charset="0"/>
              </a:rPr>
              <a:t>of the objectives/motivations, and of what is new in the paper.</a:t>
            </a:r>
          </a:p>
          <a:p>
            <a:r>
              <a:rPr lang="en-US" altLang="zh-TW" sz="3600" b="1" i="1" dirty="0">
                <a:solidFill>
                  <a:srgbClr val="3333CC"/>
                </a:solidFill>
                <a:latin typeface="Times New Roman" panose="02020603050405020304" pitchFamily="18" charset="0"/>
                <a:ea typeface="Cambria Math" panose="02040503050406030204" pitchFamily="18" charset="0"/>
                <a:cs typeface="Times New Roman" panose="02020603050405020304" pitchFamily="18" charset="0"/>
              </a:rPr>
              <a:t>answer key questions</a:t>
            </a:r>
            <a:r>
              <a:rPr lang="en-US" altLang="zh-TW" sz="3600" dirty="0">
                <a:latin typeface="Cambria Math" panose="02040503050406030204" pitchFamily="18" charset="0"/>
                <a:ea typeface="Cambria Math" panose="02040503050406030204" pitchFamily="18" charset="0"/>
              </a:rPr>
              <a:t>.  Identify </a:t>
            </a:r>
            <a:r>
              <a:rPr lang="en-US" altLang="zh-TW" sz="3600" u="sng" dirty="0">
                <a:latin typeface="Cambria Math" panose="02040503050406030204" pitchFamily="18" charset="0"/>
                <a:ea typeface="Cambria Math" panose="02040503050406030204" pitchFamily="18" charset="0"/>
              </a:rPr>
              <a:t>the</a:t>
            </a:r>
            <a:r>
              <a:rPr lang="en-US" altLang="zh-TW" sz="3600" dirty="0">
                <a:latin typeface="Cambria Math" panose="02040503050406030204" pitchFamily="18" charset="0"/>
                <a:ea typeface="Cambria Math" panose="02040503050406030204" pitchFamily="18" charset="0"/>
              </a:rPr>
              <a:t> question that your title and abstract are supposed to answer.  If you cannot phrase your contribution in a question form, you are not ready to write the paper.   State the question as soon as possible in your introduction.  Why now?  Why this?  Why this way?  Why should the reader care?  The readers rely on you to answer these questions</a:t>
            </a:r>
            <a:r>
              <a:rPr lang="en-US" altLang="zh-TW" sz="3600" dirty="0" smtClean="0">
                <a:latin typeface="Cambria Math" panose="02040503050406030204" pitchFamily="18" charset="0"/>
                <a:ea typeface="Cambria Math" panose="02040503050406030204" pitchFamily="18" charset="0"/>
              </a:rPr>
              <a:t>.</a:t>
            </a:r>
            <a:endParaRPr lang="en-US" altLang="zh-TW" sz="3600" dirty="0">
              <a:latin typeface="Cambria Math" panose="02040503050406030204" pitchFamily="18" charset="0"/>
              <a:ea typeface="Cambria Math" panose="02040503050406030204" pitchFamily="18" charset="0"/>
            </a:endParaRPr>
          </a:p>
          <a:p>
            <a:endParaRPr lang="zh-TW" altLang="en-US" sz="3600" dirty="0">
              <a:latin typeface="Cambria Math" panose="02040503050406030204" pitchFamily="18" charset="0"/>
            </a:endParaRPr>
          </a:p>
        </p:txBody>
      </p:sp>
    </p:spTree>
    <p:extLst>
      <p:ext uri="{BB962C8B-B14F-4D97-AF65-F5344CB8AC3E}">
        <p14:creationId xmlns:p14="http://schemas.microsoft.com/office/powerpoint/2010/main" val="6158940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43690" y="865927"/>
            <a:ext cx="11861075" cy="3890296"/>
          </a:xfrm>
          <a:prstGeom prst="rect">
            <a:avLst/>
          </a:prstGeom>
        </p:spPr>
        <p:txBody>
          <a:bodyPr wrap="square">
            <a:spAutoFit/>
          </a:bodyPr>
          <a:lstStyle/>
          <a:p>
            <a:pPr marL="342900" lvl="0" indent="-342900">
              <a:spcAft>
                <a:spcPts val="1200"/>
              </a:spcAft>
              <a:buFont typeface="Arial" pitchFamily="34" charset="0"/>
              <a:buChar char="•"/>
            </a:pPr>
            <a:r>
              <a:rPr lang="en-US" altLang="zh-TW" sz="3600" b="1" i="1" dirty="0" smtClean="0">
                <a:solidFill>
                  <a:srgbClr val="3333CC"/>
                </a:solidFill>
                <a:latin typeface="Times New Roman" panose="02020603050405020304" pitchFamily="18" charset="0"/>
                <a:ea typeface="Cambria Math" panose="02040503050406030204" pitchFamily="18" charset="0"/>
                <a:cs typeface="Times New Roman" panose="02020603050405020304" pitchFamily="18" charset="0"/>
              </a:rPr>
              <a:t>set </a:t>
            </a:r>
            <a:r>
              <a:rPr lang="en-US" altLang="zh-TW" sz="3600" b="1" i="1" dirty="0">
                <a:solidFill>
                  <a:srgbClr val="3333CC"/>
                </a:solidFill>
                <a:latin typeface="Times New Roman" panose="02020603050405020304" pitchFamily="18" charset="0"/>
                <a:ea typeface="Cambria Math" panose="02040503050406030204" pitchFamily="18" charset="0"/>
                <a:cs typeface="Times New Roman" panose="02020603050405020304" pitchFamily="18" charset="0"/>
              </a:rPr>
              <a:t>the foundation of your credibility</a:t>
            </a:r>
            <a:r>
              <a:rPr lang="en-US" altLang="zh-TW" sz="36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a:t>
            </a:r>
            <a:r>
              <a:rPr lang="en-US" altLang="zh-TW" sz="3600" dirty="0">
                <a:solidFill>
                  <a:prstClr val="black"/>
                </a:solidFill>
                <a:latin typeface="Cambria Math" panose="02040503050406030204" pitchFamily="18" charset="0"/>
                <a:ea typeface="Cambria Math" panose="02040503050406030204" pitchFamily="18" charset="0"/>
              </a:rPr>
              <a:t>  One should present both sides of an issue, i.e., “intellectual honesty”.  What are the limitations of your </a:t>
            </a:r>
            <a:r>
              <a:rPr lang="en-US" altLang="zh-TW" sz="3600" dirty="0" smtClean="0">
                <a:solidFill>
                  <a:prstClr val="black"/>
                </a:solidFill>
                <a:latin typeface="Cambria Math" panose="02040503050406030204" pitchFamily="18" charset="0"/>
                <a:ea typeface="Cambria Math" panose="02040503050406030204" pitchFamily="18" charset="0"/>
              </a:rPr>
              <a:t>work?</a:t>
            </a:r>
          </a:p>
          <a:p>
            <a:pPr marL="342900" lvl="0" indent="-342900">
              <a:lnSpc>
                <a:spcPct val="90000"/>
              </a:lnSpc>
              <a:spcAft>
                <a:spcPts val="1200"/>
              </a:spcAft>
              <a:buFont typeface="Arial" pitchFamily="34" charset="0"/>
              <a:buChar char="•"/>
            </a:pPr>
            <a:r>
              <a:rPr lang="en-US" altLang="zh-TW" sz="3600" b="1" i="1" dirty="0" smtClean="0">
                <a:solidFill>
                  <a:srgbClr val="3333CC"/>
                </a:solidFill>
                <a:latin typeface="Times New Roman" panose="02020603050405020304" pitchFamily="18" charset="0"/>
                <a:cs typeface="Times New Roman" panose="02020603050405020304" pitchFamily="18" charset="0"/>
              </a:rPr>
              <a:t>justify </a:t>
            </a:r>
            <a:r>
              <a:rPr lang="en-US" altLang="zh-TW" sz="3600" b="1" i="1" dirty="0">
                <a:solidFill>
                  <a:srgbClr val="3333CC"/>
                </a:solidFill>
                <a:latin typeface="Times New Roman" panose="02020603050405020304" pitchFamily="18" charset="0"/>
                <a:cs typeface="Times New Roman" panose="02020603050405020304" pitchFamily="18" charset="0"/>
              </a:rPr>
              <a:t>your choice of </a:t>
            </a:r>
            <a:r>
              <a:rPr lang="en-US" altLang="zh-TW" sz="3600" b="1" i="1" dirty="0">
                <a:solidFill>
                  <a:srgbClr val="3333CC"/>
                </a:solidFill>
                <a:latin typeface="Cambria Math" panose="02040503050406030204" pitchFamily="18" charset="0"/>
                <a:ea typeface="Cambria Math" panose="02040503050406030204" pitchFamily="18" charset="0"/>
                <a:cs typeface="Times New Roman" panose="02020603050405020304" pitchFamily="18" charset="0"/>
              </a:rPr>
              <a:t>method</a:t>
            </a:r>
            <a:r>
              <a:rPr lang="en-US" altLang="zh-TW" sz="3600" b="1" i="1" dirty="0">
                <a:solidFill>
                  <a:srgbClr val="3333CC"/>
                </a:solidFill>
                <a:latin typeface="Cambria Math" panose="02040503050406030204" pitchFamily="18" charset="0"/>
                <a:ea typeface="Cambria Math" panose="02040503050406030204" pitchFamily="18" charset="0"/>
              </a:rPr>
              <a:t> </a:t>
            </a:r>
            <a:r>
              <a:rPr lang="en-US" altLang="zh-TW" sz="3600" b="1" i="1" dirty="0" smtClean="0">
                <a:solidFill>
                  <a:srgbClr val="3333CC"/>
                </a:solidFill>
                <a:latin typeface="Cambria Math" panose="02040503050406030204" pitchFamily="18" charset="0"/>
                <a:ea typeface="Cambria Math" panose="02040503050406030204" pitchFamily="18" charset="0"/>
              </a:rPr>
              <a:t> </a:t>
            </a:r>
            <a:r>
              <a:rPr lang="en-US" altLang="zh-TW" sz="3600" dirty="0" smtClean="0">
                <a:latin typeface="Cambria Math" panose="02040503050406030204" pitchFamily="18" charset="0"/>
                <a:ea typeface="Cambria Math" panose="02040503050406030204" pitchFamily="18" charset="0"/>
              </a:rPr>
              <a:t>to </a:t>
            </a:r>
            <a:r>
              <a:rPr lang="en-US" altLang="zh-TW" sz="3600" dirty="0">
                <a:latin typeface="Cambria Math" panose="02040503050406030204" pitchFamily="18" charset="0"/>
                <a:ea typeface="Cambria Math" panose="02040503050406030204" pitchFamily="18" charset="0"/>
              </a:rPr>
              <a:t>strengthen the credibility</a:t>
            </a:r>
            <a:r>
              <a:rPr lang="en-US" altLang="zh-TW" sz="3600" dirty="0" smtClean="0">
                <a:latin typeface="Cambria Math" panose="02040503050406030204" pitchFamily="18" charset="0"/>
                <a:ea typeface="Cambria Math" panose="02040503050406030204" pitchFamily="18" charset="0"/>
              </a:rPr>
              <a:t>.</a:t>
            </a:r>
          </a:p>
          <a:p>
            <a:pPr lvl="0">
              <a:lnSpc>
                <a:spcPct val="80000"/>
              </a:lnSpc>
              <a:spcAft>
                <a:spcPts val="1200"/>
              </a:spcAft>
            </a:pPr>
            <a:r>
              <a:rPr lang="en-US" altLang="zh-TW" sz="3600" i="1" dirty="0" smtClean="0">
                <a:solidFill>
                  <a:srgbClr val="0000CC"/>
                </a:solidFill>
                <a:latin typeface="Bodoni MT" panose="02070603080606020203" pitchFamily="18" charset="0"/>
              </a:rPr>
              <a:t>      </a:t>
            </a:r>
            <a:r>
              <a:rPr lang="en-US" altLang="zh-TW" sz="3600" i="1" dirty="0" smtClean="0">
                <a:solidFill>
                  <a:srgbClr val="996633"/>
                </a:solidFill>
                <a:latin typeface="Bodoni MT" panose="02070603080606020203" pitchFamily="18" charset="0"/>
              </a:rPr>
              <a:t>Our </a:t>
            </a:r>
            <a:r>
              <a:rPr lang="en-US" altLang="zh-TW" sz="3600" i="1" dirty="0">
                <a:solidFill>
                  <a:srgbClr val="996633"/>
                </a:solidFill>
                <a:latin typeface="Bodoni MT" panose="02070603080606020203" pitchFamily="18" charset="0"/>
              </a:rPr>
              <a:t>classification algorithm does not make any assumption </a:t>
            </a:r>
            <a:r>
              <a:rPr lang="en-US" altLang="zh-TW" sz="3600" i="1" dirty="0" smtClean="0">
                <a:solidFill>
                  <a:srgbClr val="996633"/>
                </a:solidFill>
                <a:latin typeface="Bodoni MT" panose="02070603080606020203" pitchFamily="18" charset="0"/>
              </a:rPr>
              <a:t/>
            </a:r>
            <a:br>
              <a:rPr lang="en-US" altLang="zh-TW" sz="3600" i="1" dirty="0" smtClean="0">
                <a:solidFill>
                  <a:srgbClr val="996633"/>
                </a:solidFill>
                <a:latin typeface="Bodoni MT" panose="02070603080606020203" pitchFamily="18" charset="0"/>
              </a:rPr>
            </a:br>
            <a:r>
              <a:rPr lang="en-US" altLang="zh-TW" sz="3600" i="1" dirty="0" smtClean="0">
                <a:solidFill>
                  <a:srgbClr val="996633"/>
                </a:solidFill>
                <a:latin typeface="Bodoni MT" panose="02070603080606020203" pitchFamily="18" charset="0"/>
              </a:rPr>
              <a:t>      on </a:t>
            </a:r>
            <a:r>
              <a:rPr lang="en-US" altLang="zh-TW" sz="3600" i="1" dirty="0">
                <a:solidFill>
                  <a:srgbClr val="996633"/>
                </a:solidFill>
                <a:latin typeface="Bodoni MT" panose="02070603080606020203" pitchFamily="18" charset="0"/>
              </a:rPr>
              <a:t>the resolution of the images, nor does it make any </a:t>
            </a:r>
            <a:r>
              <a:rPr lang="en-US" altLang="zh-TW" sz="3600" i="1" dirty="0" smtClean="0">
                <a:solidFill>
                  <a:srgbClr val="996633"/>
                </a:solidFill>
                <a:latin typeface="Bodoni MT" panose="02070603080606020203" pitchFamily="18" charset="0"/>
              </a:rPr>
              <a:t/>
            </a:r>
            <a:br>
              <a:rPr lang="en-US" altLang="zh-TW" sz="3600" i="1" dirty="0" smtClean="0">
                <a:solidFill>
                  <a:srgbClr val="996633"/>
                </a:solidFill>
                <a:latin typeface="Bodoni MT" panose="02070603080606020203" pitchFamily="18" charset="0"/>
              </a:rPr>
            </a:br>
            <a:r>
              <a:rPr lang="en-US" altLang="zh-TW" sz="3600" i="1" dirty="0" smtClean="0">
                <a:solidFill>
                  <a:srgbClr val="996633"/>
                </a:solidFill>
                <a:latin typeface="Bodoni MT" panose="02070603080606020203" pitchFamily="18" charset="0"/>
              </a:rPr>
              <a:t>      assumption </a:t>
            </a:r>
            <a:r>
              <a:rPr lang="en-US" altLang="zh-TW" sz="3600" i="1" dirty="0">
                <a:solidFill>
                  <a:srgbClr val="996633"/>
                </a:solidFill>
                <a:latin typeface="Bodoni MT" panose="02070603080606020203" pitchFamily="18" charset="0"/>
              </a:rPr>
              <a:t>on the shape of a galaxy</a:t>
            </a:r>
            <a:r>
              <a:rPr lang="en-US" altLang="zh-TW" sz="3600" i="1" dirty="0" smtClean="0">
                <a:solidFill>
                  <a:srgbClr val="996633"/>
                </a:solidFill>
                <a:latin typeface="Bodoni MT" panose="02070603080606020203" pitchFamily="18" charset="0"/>
              </a:rPr>
              <a:t>.</a:t>
            </a:r>
            <a:endParaRPr lang="en-US" altLang="zh-TW" sz="3600" dirty="0">
              <a:solidFill>
                <a:srgbClr val="996633"/>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300812846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04948" y="228477"/>
            <a:ext cx="9880903" cy="6192688"/>
          </a:xfrm>
        </p:spPr>
        <p:txBody>
          <a:bodyPr>
            <a:noAutofit/>
          </a:bodyPr>
          <a:lstStyle/>
          <a:p>
            <a:pPr lvl="0">
              <a:spcBef>
                <a:spcPts val="0"/>
              </a:spcBef>
              <a:spcAft>
                <a:spcPts val="1800"/>
              </a:spcAft>
              <a:buNone/>
            </a:pPr>
            <a:r>
              <a:rPr lang="en-US" altLang="zh-TW" sz="4000" b="1"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An introduction should </a:t>
            </a:r>
          </a:p>
          <a:p>
            <a:pPr>
              <a:lnSpc>
                <a:spcPct val="90000"/>
              </a:lnSpc>
              <a:spcBef>
                <a:spcPts val="0"/>
              </a:spcBef>
              <a:spcAft>
                <a:spcPts val="1800"/>
              </a:spcAft>
            </a:pPr>
            <a:r>
              <a:rPr lang="en-US" altLang="zh-TW" sz="3600" b="1" i="1" dirty="0" smtClean="0">
                <a:solidFill>
                  <a:srgbClr val="3333CC"/>
                </a:solidFill>
                <a:latin typeface="Times New Roman" panose="02020603050405020304" pitchFamily="18" charset="0"/>
                <a:ea typeface="Cambria Math" panose="02040503050406030204" pitchFamily="18" charset="0"/>
                <a:cs typeface="Times New Roman" panose="02020603050405020304" pitchFamily="18" charset="0"/>
              </a:rPr>
              <a:t>give </a:t>
            </a:r>
            <a:r>
              <a:rPr lang="en-US" altLang="zh-TW" sz="3600" b="1" i="1" dirty="0">
                <a:solidFill>
                  <a:srgbClr val="3333CC"/>
                </a:solidFill>
                <a:latin typeface="Times New Roman" panose="02020603050405020304" pitchFamily="18" charset="0"/>
                <a:ea typeface="Cambria Math" panose="02040503050406030204" pitchFamily="18" charset="0"/>
                <a:cs typeface="Times New Roman" panose="02020603050405020304" pitchFamily="18" charset="0"/>
              </a:rPr>
              <a:t>your own definition</a:t>
            </a:r>
            <a:r>
              <a:rPr lang="en-US" altLang="zh-TW" sz="3600" dirty="0">
                <a:latin typeface="Cambria Math" panose="02040503050406030204" pitchFamily="18" charset="0"/>
                <a:ea typeface="Cambria Math" panose="02040503050406030204" pitchFamily="18" charset="0"/>
              </a:rPr>
              <a:t>; frame your own scope of the of your contribution.</a:t>
            </a:r>
          </a:p>
          <a:p>
            <a:pPr lvl="1">
              <a:lnSpc>
                <a:spcPct val="80000"/>
              </a:lnSpc>
              <a:spcBef>
                <a:spcPts val="0"/>
              </a:spcBef>
              <a:spcAft>
                <a:spcPts val="1800"/>
              </a:spcAft>
              <a:buNone/>
            </a:pPr>
            <a:r>
              <a:rPr lang="en-US" altLang="zh-TW" sz="3600" i="1" dirty="0" smtClean="0">
                <a:latin typeface="Cambria Math" panose="02040503050406030204" pitchFamily="18" charset="0"/>
                <a:ea typeface="Cambria Math" panose="02040503050406030204" pitchFamily="18" charset="0"/>
              </a:rPr>
              <a:t>   </a:t>
            </a:r>
            <a:r>
              <a:rPr lang="en-US" altLang="zh-TW" sz="3600" i="1" dirty="0">
                <a:solidFill>
                  <a:srgbClr val="996633"/>
                </a:solidFill>
                <a:latin typeface="Bodoni MT" panose="02070603080606020203" pitchFamily="18" charset="0"/>
                <a:ea typeface="Cambria Math" panose="02040503050406030204" pitchFamily="18" charset="0"/>
              </a:rPr>
              <a:t>An effective classification scheme should have the following desirable features …</a:t>
            </a:r>
          </a:p>
          <a:p>
            <a:pPr>
              <a:lnSpc>
                <a:spcPct val="90000"/>
              </a:lnSpc>
              <a:spcBef>
                <a:spcPts val="0"/>
              </a:spcBef>
              <a:spcAft>
                <a:spcPts val="1800"/>
              </a:spcAft>
            </a:pPr>
            <a:r>
              <a:rPr lang="en-US" altLang="zh-TW" sz="3600" dirty="0">
                <a:solidFill>
                  <a:srgbClr val="3333CC"/>
                </a:solidFill>
                <a:latin typeface="Times New Roman" panose="02020603050405020304" pitchFamily="18" charset="0"/>
                <a:ea typeface="Cambria Math" panose="02040503050406030204" pitchFamily="18" charset="0"/>
                <a:cs typeface="Times New Roman" panose="02020603050405020304" pitchFamily="18" charset="0"/>
              </a:rPr>
              <a:t>be </a:t>
            </a:r>
            <a:r>
              <a:rPr lang="en-US" altLang="zh-TW" sz="3600" b="1" i="1" dirty="0">
                <a:solidFill>
                  <a:srgbClr val="3333CC"/>
                </a:solidFill>
                <a:latin typeface="Times New Roman" panose="02020603050405020304" pitchFamily="18" charset="0"/>
                <a:ea typeface="Cambria Math" panose="02040503050406030204" pitchFamily="18" charset="0"/>
                <a:cs typeface="Times New Roman" panose="02020603050405020304" pitchFamily="18" charset="0"/>
              </a:rPr>
              <a:t>active and personal</a:t>
            </a:r>
            <a:r>
              <a:rPr lang="en-US" altLang="zh-TW" sz="3600" dirty="0">
                <a:solidFill>
                  <a:srgbClr val="3333CC"/>
                </a:solidFill>
                <a:latin typeface="Times New Roman" panose="02020603050405020304" pitchFamily="18" charset="0"/>
                <a:ea typeface="Cambria Math" panose="02040503050406030204" pitchFamily="18" charset="0"/>
                <a:cs typeface="Times New Roman" panose="02020603050405020304" pitchFamily="18" charset="0"/>
              </a:rPr>
              <a:t>.  </a:t>
            </a:r>
            <a:r>
              <a:rPr lang="en-US" altLang="zh-TW" sz="3600" dirty="0">
                <a:latin typeface="Cambria Math" panose="02040503050406030204" pitchFamily="18" charset="0"/>
                <a:ea typeface="Cambria Math" panose="02040503050406030204" pitchFamily="18" charset="0"/>
              </a:rPr>
              <a:t>You want to tell a story, your story, not a report.  Use “we” or “our”.  </a:t>
            </a:r>
          </a:p>
          <a:p>
            <a:pPr lvl="1">
              <a:lnSpc>
                <a:spcPct val="80000"/>
              </a:lnSpc>
              <a:spcBef>
                <a:spcPts val="0"/>
              </a:spcBef>
              <a:spcAft>
                <a:spcPts val="1800"/>
              </a:spcAft>
              <a:buNone/>
            </a:pPr>
            <a:r>
              <a:rPr lang="en-US" altLang="zh-TW" sz="3600" i="1" dirty="0">
                <a:solidFill>
                  <a:srgbClr val="996633"/>
                </a:solidFill>
                <a:latin typeface="Bodoni MT" panose="02070603080606020203" pitchFamily="18" charset="0"/>
                <a:ea typeface="Cambria Math" panose="02040503050406030204" pitchFamily="18" charset="0"/>
              </a:rPr>
              <a:t>  </a:t>
            </a:r>
            <a:r>
              <a:rPr lang="en-US" altLang="zh-TW" sz="3600" i="1" dirty="0" smtClean="0">
                <a:solidFill>
                  <a:srgbClr val="996633"/>
                </a:solidFill>
                <a:latin typeface="Bodoni MT" panose="02070603080606020203" pitchFamily="18" charset="0"/>
                <a:ea typeface="Cambria Math" panose="02040503050406030204" pitchFamily="18" charset="0"/>
              </a:rPr>
              <a:t>We </a:t>
            </a:r>
            <a:r>
              <a:rPr lang="en-US" altLang="zh-TW" sz="3600" i="1" dirty="0">
                <a:solidFill>
                  <a:srgbClr val="996633"/>
                </a:solidFill>
                <a:latin typeface="Bodoni MT" panose="02070603080606020203" pitchFamily="18" charset="0"/>
                <a:ea typeface="Cambria Math" panose="02040503050406030204" pitchFamily="18" charset="0"/>
              </a:rPr>
              <a:t>were curious to see whether we could resolve the discrepancy between these models by using our new observations</a:t>
            </a:r>
            <a:r>
              <a:rPr lang="en-US" altLang="zh-TW" sz="3600" i="1" dirty="0" smtClean="0">
                <a:solidFill>
                  <a:srgbClr val="996633"/>
                </a:solidFill>
                <a:latin typeface="Bodoni MT" panose="02070603080606020203" pitchFamily="18" charset="0"/>
                <a:ea typeface="Cambria Math" panose="02040503050406030204" pitchFamily="18" charset="0"/>
              </a:rPr>
              <a:t>.</a:t>
            </a:r>
            <a:endParaRPr lang="en-US" altLang="zh-TW" sz="3600" i="1" dirty="0">
              <a:solidFill>
                <a:srgbClr val="996633"/>
              </a:solidFill>
              <a:latin typeface="Bodoni MT" panose="02070603080606020203" pitchFamily="18" charset="0"/>
              <a:ea typeface="Cambria Math" panose="02040503050406030204" pitchFamily="18" charset="0"/>
            </a:endParaRPr>
          </a:p>
        </p:txBody>
      </p:sp>
    </p:spTree>
    <p:extLst>
      <p:ext uri="{BB962C8B-B14F-4D97-AF65-F5344CB8AC3E}">
        <p14:creationId xmlns:p14="http://schemas.microsoft.com/office/powerpoint/2010/main" val="131911292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44880" y="1710145"/>
            <a:ext cx="10263051" cy="1200329"/>
          </a:xfrm>
          <a:prstGeom prst="rect">
            <a:avLst/>
          </a:prstGeom>
        </p:spPr>
        <p:txBody>
          <a:bodyPr wrap="square">
            <a:spAutoFit/>
          </a:bodyPr>
          <a:lstStyle/>
          <a:p>
            <a:pPr lvl="1">
              <a:spcBef>
                <a:spcPts val="0"/>
              </a:spcBef>
              <a:spcAft>
                <a:spcPts val="1800"/>
              </a:spcAft>
              <a:buNone/>
            </a:pPr>
            <a:r>
              <a:rPr lang="en-US" altLang="zh-TW" sz="3600" dirty="0">
                <a:solidFill>
                  <a:prstClr val="black"/>
                </a:solidFill>
                <a:latin typeface="Cambria Math" panose="02040503050406030204" pitchFamily="18" charset="0"/>
                <a:ea typeface="Cambria Math" panose="02040503050406030204" pitchFamily="18" charset="0"/>
              </a:rPr>
              <a:t>Passive voice is acceptable in the rest of your paper.  But in introduction, use </a:t>
            </a:r>
            <a:r>
              <a:rPr lang="en-US" altLang="zh-TW" sz="3600" dirty="0">
                <a:solidFill>
                  <a:srgbClr val="FF0000"/>
                </a:solidFill>
                <a:latin typeface="Cambria Math" panose="02040503050406030204" pitchFamily="18" charset="0"/>
                <a:ea typeface="Cambria Math" panose="02040503050406030204" pitchFamily="18" charset="0"/>
              </a:rPr>
              <a:t>active</a:t>
            </a:r>
            <a:r>
              <a:rPr lang="en-US" altLang="zh-TW" sz="3600" dirty="0">
                <a:solidFill>
                  <a:prstClr val="black"/>
                </a:solidFill>
                <a:latin typeface="Cambria Math" panose="02040503050406030204" pitchFamily="18" charset="0"/>
                <a:ea typeface="Cambria Math" panose="02040503050406030204" pitchFamily="18" charset="0"/>
              </a:rPr>
              <a:t> voice.</a:t>
            </a:r>
            <a:endParaRPr lang="en-US" altLang="zh-TW" sz="3600"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106961726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2"/>
          <p:cNvSpPr txBox="1">
            <a:spLocks/>
          </p:cNvSpPr>
          <p:nvPr/>
        </p:nvSpPr>
        <p:spPr>
          <a:xfrm>
            <a:off x="365760" y="476672"/>
            <a:ext cx="10050720" cy="6192688"/>
          </a:xfrm>
          <a:prstGeom prst="rect">
            <a:avLst/>
          </a:prstGeom>
        </p:spPr>
        <p:txBody>
          <a:bodyPr>
            <a:noAutofit/>
          </a:bodyPr>
          <a:lstStyle/>
          <a:p>
            <a:pPr marL="342900" indent="-342900">
              <a:spcBef>
                <a:spcPct val="20000"/>
              </a:spcBef>
            </a:pPr>
            <a:r>
              <a:rPr lang="en-US" altLang="zh-TW" sz="4000" b="1"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An introduction should </a:t>
            </a:r>
          </a:p>
          <a:p>
            <a:pPr marL="342900" indent="-342900">
              <a:lnSpc>
                <a:spcPct val="90000"/>
              </a:lnSpc>
              <a:spcBef>
                <a:spcPct val="20000"/>
              </a:spcBef>
              <a:buFont typeface="Arial" pitchFamily="34" charset="0"/>
              <a:buChar char="•"/>
              <a:defRPr/>
            </a:pPr>
            <a:r>
              <a:rPr lang="en-US" altLang="zh-TW" sz="3600" b="1" i="1" dirty="0" smtClean="0">
                <a:solidFill>
                  <a:srgbClr val="3333CC"/>
                </a:solidFill>
                <a:latin typeface="Times New Roman" panose="02020603050405020304" pitchFamily="18" charset="0"/>
                <a:ea typeface="Cambria Math" panose="02040503050406030204" pitchFamily="18" charset="0"/>
                <a:cs typeface="Times New Roman" panose="02020603050405020304" pitchFamily="18" charset="0"/>
              </a:rPr>
              <a:t>be engaging </a:t>
            </a:r>
            <a:r>
              <a:rPr lang="en-US" altLang="zh-TW" sz="3600" b="1" i="1" dirty="0">
                <a:solidFill>
                  <a:srgbClr val="3333CC"/>
                </a:solidFill>
                <a:latin typeface="Times New Roman" panose="02020603050405020304" pitchFamily="18" charset="0"/>
                <a:ea typeface="Cambria Math" panose="02040503050406030204" pitchFamily="18" charset="0"/>
                <a:cs typeface="Times New Roman" panose="02020603050405020304" pitchFamily="18" charset="0"/>
              </a:rPr>
              <a:t>and motivating</a:t>
            </a:r>
            <a:r>
              <a:rPr lang="en-US" altLang="zh-TW" sz="3600" dirty="0">
                <a:latin typeface="Cambria Math" panose="02040503050406030204" pitchFamily="18" charset="0"/>
                <a:ea typeface="Cambria Math" panose="02040503050406030204" pitchFamily="18" charset="0"/>
              </a:rPr>
              <a:t>.   The readers should want to read further.  They should appreciate you as a writer, not just as a scientist</a:t>
            </a:r>
            <a:r>
              <a:rPr lang="en-US" altLang="zh-TW" sz="3600" dirty="0" smtClean="0">
                <a:latin typeface="Cambria Math" panose="02040503050406030204" pitchFamily="18" charset="0"/>
                <a:ea typeface="Cambria Math" panose="02040503050406030204" pitchFamily="18" charset="0"/>
              </a:rPr>
              <a:t>.</a:t>
            </a:r>
            <a:endParaRPr lang="en-US" altLang="zh-TW" sz="3600"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323368648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48195" y="374627"/>
            <a:ext cx="11573691" cy="6383286"/>
          </a:xfrm>
          <a:prstGeom prst="rect">
            <a:avLst/>
          </a:prstGeom>
        </p:spPr>
        <p:txBody>
          <a:bodyPr wrap="square">
            <a:spAutoFit/>
          </a:bodyPr>
          <a:lstStyle/>
          <a:p>
            <a:pPr marL="800100" lvl="1" indent="-342900">
              <a:lnSpc>
                <a:spcPct val="90000"/>
              </a:lnSpc>
              <a:spcAft>
                <a:spcPts val="1200"/>
              </a:spcAft>
            </a:pPr>
            <a:r>
              <a:rPr lang="en-US" altLang="zh-TW" sz="3600" dirty="0">
                <a:latin typeface="Cambria Math" panose="02040503050406030204" pitchFamily="18" charset="0"/>
                <a:ea typeface="Cambria Math" panose="02040503050406030204" pitchFamily="18" charset="0"/>
              </a:rPr>
              <a:t> “</a:t>
            </a:r>
            <a:r>
              <a:rPr lang="en-US" altLang="zh-TW" sz="3600" i="1" dirty="0">
                <a:latin typeface="Bodoni MT" panose="02070603080606020203" pitchFamily="18" charset="0"/>
                <a:ea typeface="Cambria Math" panose="02040503050406030204" pitchFamily="18" charset="0"/>
              </a:rPr>
              <a:t>I do not usually read introductions.  Most of what’s in there is repeated verbatim elsewhere in the paper anyway.  They are a water of time.  </a:t>
            </a:r>
            <a:r>
              <a:rPr lang="en-US" altLang="zh-TW" sz="3600" i="1" u="sng" dirty="0">
                <a:latin typeface="Bodoni MT" panose="02070603080606020203" pitchFamily="18" charset="0"/>
                <a:ea typeface="Cambria Math" panose="02040503050406030204" pitchFamily="18" charset="0"/>
              </a:rPr>
              <a:t>They always say the same thing</a:t>
            </a:r>
            <a:r>
              <a:rPr lang="en-US" altLang="zh-TW" sz="3600" i="1" dirty="0">
                <a:latin typeface="Bodoni MT" panose="02070603080606020203" pitchFamily="18" charset="0"/>
                <a:ea typeface="Cambria Math" panose="02040503050406030204" pitchFamily="18" charset="0"/>
              </a:rPr>
              <a:t>: the problem is important, everybody else but the author is doing it wrong, and they usually end up with a </a:t>
            </a:r>
            <a:r>
              <a:rPr lang="en-US" altLang="zh-TW" sz="3600" i="1" u="sng" dirty="0">
                <a:latin typeface="Bodoni MT" panose="02070603080606020203" pitchFamily="18" charset="0"/>
                <a:ea typeface="Cambria Math" panose="02040503050406030204" pitchFamily="18" charset="0"/>
              </a:rPr>
              <a:t>boring</a:t>
            </a:r>
            <a:r>
              <a:rPr lang="en-US" altLang="zh-TW" sz="3600" i="1" dirty="0">
                <a:latin typeface="Bodoni MT" panose="02070603080606020203" pitchFamily="18" charset="0"/>
                <a:ea typeface="Cambria Math" panose="02040503050406030204" pitchFamily="18" charset="0"/>
              </a:rPr>
              <a:t> table of contents.  So, I skip them</a:t>
            </a:r>
            <a:r>
              <a:rPr lang="en-US" altLang="zh-TW" sz="3600" dirty="0">
                <a:latin typeface="Cambria Math" panose="02040503050406030204" pitchFamily="18" charset="0"/>
                <a:ea typeface="Cambria Math" panose="02040503050406030204" pitchFamily="18" charset="0"/>
              </a:rPr>
              <a:t>.”       </a:t>
            </a:r>
          </a:p>
          <a:p>
            <a:pPr marL="800100" lvl="1" indent="-342900">
              <a:lnSpc>
                <a:spcPct val="90000"/>
              </a:lnSpc>
              <a:spcAft>
                <a:spcPts val="1200"/>
              </a:spcAft>
            </a:pPr>
            <a:r>
              <a:rPr lang="en-US" altLang="zh-TW" sz="3600" dirty="0">
                <a:latin typeface="Cambria Math" panose="02040503050406030204" pitchFamily="18" charset="0"/>
                <a:ea typeface="Cambria Math" panose="02040503050406030204" pitchFamily="18" charset="0"/>
              </a:rPr>
              <a:t>                            --- quoted from “Kumar” in Lebrun’s book</a:t>
            </a:r>
          </a:p>
          <a:p>
            <a:pPr marL="285750" indent="-285750">
              <a:lnSpc>
                <a:spcPct val="90000"/>
              </a:lnSpc>
              <a:spcAft>
                <a:spcPts val="1200"/>
              </a:spcAft>
            </a:pPr>
            <a:r>
              <a:rPr lang="en-US" altLang="zh-TW" sz="3600" dirty="0">
                <a:latin typeface="Cambria Math" panose="02040503050406030204" pitchFamily="18" charset="0"/>
                <a:ea typeface="Cambria Math" panose="02040503050406030204" pitchFamily="18" charset="0"/>
              </a:rPr>
              <a:t>   Lebrun thinks some introductions are repetitive because they are written after the work is done, so the fun and excitement are gone!  Write the introduction early, with the tantalizing hypothesis, supportive preliminary data, and fruitful methods.</a:t>
            </a:r>
            <a:endParaRPr lang="zh-TW" altLang="en-US" dirty="0"/>
          </a:p>
        </p:txBody>
      </p:sp>
    </p:spTree>
    <p:extLst>
      <p:ext uri="{BB962C8B-B14F-4D97-AF65-F5344CB8AC3E}">
        <p14:creationId xmlns:p14="http://schemas.microsoft.com/office/powerpoint/2010/main" val="156400549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2"/>
          <p:cNvSpPr txBox="1">
            <a:spLocks/>
          </p:cNvSpPr>
          <p:nvPr/>
        </p:nvSpPr>
        <p:spPr>
          <a:xfrm>
            <a:off x="509451" y="260648"/>
            <a:ext cx="11064240" cy="6408712"/>
          </a:xfrm>
          <a:prstGeom prst="rect">
            <a:avLst/>
          </a:prstGeom>
        </p:spPr>
        <p:txBody>
          <a:bodyPr>
            <a:noAutofit/>
          </a:bodyPr>
          <a:lstStyle/>
          <a:p>
            <a:pPr marL="342900" indent="-342900">
              <a:spcBef>
                <a:spcPct val="20000"/>
              </a:spcBef>
            </a:pPr>
            <a:r>
              <a:rPr lang="en-US" altLang="zh-TW" sz="4000" b="1"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An introduction should </a:t>
            </a:r>
          </a:p>
          <a:p>
            <a:pPr marL="342900" indent="-342900">
              <a:spcBef>
                <a:spcPct val="20000"/>
              </a:spcBef>
              <a:buFont typeface="Arial" pitchFamily="34" charset="0"/>
              <a:buChar char="•"/>
              <a:defRPr/>
            </a:pPr>
            <a:r>
              <a:rPr lang="en-US" altLang="zh-TW" sz="3600" b="1" i="1" dirty="0">
                <a:solidFill>
                  <a:srgbClr val="3333CC"/>
                </a:solidFill>
                <a:latin typeface="Times New Roman" panose="02020603050405020304" pitchFamily="18" charset="0"/>
                <a:ea typeface="Cambria Math" panose="02040503050406030204" pitchFamily="18" charset="0"/>
                <a:cs typeface="Times New Roman" panose="02020603050405020304" pitchFamily="18" charset="0"/>
              </a:rPr>
              <a:t>avoid a vacuous false start</a:t>
            </a:r>
          </a:p>
          <a:p>
            <a:pPr marL="800100" lvl="1" indent="-342900">
              <a:lnSpc>
                <a:spcPct val="80000"/>
              </a:lnSpc>
              <a:spcAft>
                <a:spcPts val="1800"/>
              </a:spcAft>
            </a:pPr>
            <a:r>
              <a:rPr lang="en-US" altLang="zh-TW" sz="3600" i="1" dirty="0">
                <a:solidFill>
                  <a:srgbClr val="0000CC"/>
                </a:solidFill>
                <a:latin typeface="Cambria Math" panose="02040503050406030204" pitchFamily="18" charset="0"/>
                <a:ea typeface="Cambria Math" panose="02040503050406030204" pitchFamily="18" charset="0"/>
              </a:rPr>
              <a:t>  </a:t>
            </a:r>
            <a:r>
              <a:rPr lang="en-US" altLang="zh-TW" sz="3600" i="1" dirty="0" smtClean="0">
                <a:solidFill>
                  <a:srgbClr val="0000CC"/>
                </a:solidFill>
                <a:latin typeface="Cambria Math" panose="02040503050406030204" pitchFamily="18" charset="0"/>
                <a:ea typeface="Cambria Math" panose="02040503050406030204" pitchFamily="18" charset="0"/>
              </a:rPr>
              <a:t> </a:t>
            </a:r>
            <a:r>
              <a:rPr lang="en-US" altLang="zh-TW" sz="3600" i="1" dirty="0" smtClean="0">
                <a:solidFill>
                  <a:srgbClr val="996633"/>
                </a:solidFill>
                <a:latin typeface="Bodoni MT" panose="02070603080606020203" pitchFamily="18" charset="0"/>
                <a:ea typeface="Cambria Math" panose="02040503050406030204" pitchFamily="18" charset="0"/>
              </a:rPr>
              <a:t>In </a:t>
            </a:r>
            <a:r>
              <a:rPr lang="en-US" altLang="zh-TW" sz="3600" i="1" dirty="0">
                <a:solidFill>
                  <a:srgbClr val="996633"/>
                </a:solidFill>
                <a:latin typeface="Bodoni MT" panose="02070603080606020203" pitchFamily="18" charset="0"/>
                <a:ea typeface="Cambria Math" panose="02040503050406030204" pitchFamily="18" charset="0"/>
              </a:rPr>
              <a:t>the age of all-sky surveys, we are confronted with a large </a:t>
            </a:r>
            <a:r>
              <a:rPr lang="en-US" altLang="zh-TW" sz="3600" i="1" dirty="0" smtClean="0">
                <a:solidFill>
                  <a:srgbClr val="996633"/>
                </a:solidFill>
                <a:latin typeface="Bodoni MT" panose="02070603080606020203" pitchFamily="18" charset="0"/>
                <a:ea typeface="Cambria Math" panose="02040503050406030204" pitchFamily="18" charset="0"/>
              </a:rPr>
              <a:t>amount </a:t>
            </a:r>
            <a:r>
              <a:rPr lang="en-US" altLang="zh-TW" sz="3600" i="1" dirty="0">
                <a:solidFill>
                  <a:srgbClr val="996633"/>
                </a:solidFill>
                <a:latin typeface="Bodoni MT" panose="02070603080606020203" pitchFamily="18" charset="0"/>
                <a:ea typeface="Cambria Math" panose="02040503050406030204" pitchFamily="18" charset="0"/>
              </a:rPr>
              <a:t>of data </a:t>
            </a:r>
            <a:r>
              <a:rPr lang="en-US" altLang="zh-TW" sz="3600" i="1" dirty="0" smtClean="0">
                <a:solidFill>
                  <a:srgbClr val="996633"/>
                </a:solidFill>
                <a:latin typeface="Bodoni MT" panose="02070603080606020203" pitchFamily="18" charset="0"/>
                <a:ea typeface="Cambria Math" panose="02040503050406030204" pitchFamily="18" charset="0"/>
              </a:rPr>
              <a:t>… Significant </a:t>
            </a:r>
            <a:r>
              <a:rPr lang="en-US" altLang="zh-TW" sz="3600" i="1" dirty="0">
                <a:solidFill>
                  <a:srgbClr val="996633"/>
                </a:solidFill>
                <a:latin typeface="Bodoni MT" panose="02070603080606020203" pitchFamily="18" charset="0"/>
                <a:ea typeface="Cambria Math" panose="02040503050406030204" pitchFamily="18" charset="0"/>
              </a:rPr>
              <a:t>progress in detector technology in general, </a:t>
            </a:r>
            <a:r>
              <a:rPr lang="en-US" altLang="zh-TW" sz="3600" i="1" dirty="0" smtClean="0">
                <a:solidFill>
                  <a:srgbClr val="996633"/>
                </a:solidFill>
                <a:latin typeface="Bodoni MT" panose="02070603080606020203" pitchFamily="18" charset="0"/>
                <a:ea typeface="Cambria Math" panose="02040503050406030204" pitchFamily="18" charset="0"/>
              </a:rPr>
              <a:t>and data </a:t>
            </a:r>
            <a:r>
              <a:rPr lang="en-US" altLang="zh-TW" sz="3600" i="1" dirty="0">
                <a:solidFill>
                  <a:srgbClr val="996633"/>
                </a:solidFill>
                <a:latin typeface="Bodoni MT" panose="02070603080606020203" pitchFamily="18" charset="0"/>
                <a:ea typeface="Cambria Math" panose="02040503050406030204" pitchFamily="18" charset="0"/>
              </a:rPr>
              <a:t>analysis in particular, often prompts to enable …</a:t>
            </a:r>
          </a:p>
          <a:p>
            <a:pPr marL="800100" lvl="1" indent="-342900">
              <a:lnSpc>
                <a:spcPct val="80000"/>
              </a:lnSpc>
              <a:spcAft>
                <a:spcPts val="1800"/>
              </a:spcAft>
            </a:pPr>
            <a:r>
              <a:rPr lang="en-US" altLang="zh-TW" sz="3600" dirty="0">
                <a:solidFill>
                  <a:srgbClr val="996633"/>
                </a:solidFill>
                <a:latin typeface="Bodoni MT" panose="02070603080606020203" pitchFamily="18" charset="0"/>
                <a:ea typeface="Cambria Math" panose="02040503050406030204" pitchFamily="18" charset="0"/>
              </a:rPr>
              <a:t>(</a:t>
            </a:r>
            <a:r>
              <a:rPr lang="en-US" altLang="zh-TW" sz="3600" b="1" dirty="0">
                <a:solidFill>
                  <a:srgbClr val="996633"/>
                </a:solidFill>
                <a:latin typeface="Bodoni MT" panose="02070603080606020203" pitchFamily="18" charset="0"/>
                <a:ea typeface="Cambria Math" panose="02040503050406030204" pitchFamily="18" charset="0"/>
              </a:rPr>
              <a:t>Reader OS</a:t>
            </a:r>
            <a:r>
              <a:rPr lang="en-US" altLang="zh-TW" sz="3600" dirty="0">
                <a:solidFill>
                  <a:srgbClr val="996633"/>
                </a:solidFill>
                <a:latin typeface="Bodoni MT" panose="02070603080606020203" pitchFamily="18" charset="0"/>
                <a:ea typeface="Cambria Math" panose="02040503050406030204" pitchFamily="18" charset="0"/>
              </a:rPr>
              <a:t>: ) </a:t>
            </a:r>
            <a:r>
              <a:rPr lang="en-US" altLang="zh-TW" sz="3600" i="1" dirty="0">
                <a:solidFill>
                  <a:srgbClr val="996633"/>
                </a:solidFill>
                <a:latin typeface="Bodoni MT" panose="02070603080606020203" pitchFamily="18" charset="0"/>
                <a:ea typeface="Cambria Math" panose="02040503050406030204" pitchFamily="18" charset="0"/>
              </a:rPr>
              <a:t>Is there anything I do not know already</a:t>
            </a:r>
            <a:r>
              <a:rPr lang="en-US" altLang="zh-TW" sz="3600" i="1" dirty="0" smtClean="0">
                <a:solidFill>
                  <a:srgbClr val="996633"/>
                </a:solidFill>
                <a:latin typeface="Bodoni MT" panose="02070603080606020203" pitchFamily="18" charset="0"/>
                <a:ea typeface="Cambria Math" panose="02040503050406030204" pitchFamily="18" charset="0"/>
              </a:rPr>
              <a:t>?</a:t>
            </a:r>
            <a:endParaRPr lang="en-US" altLang="zh-TW" sz="3600" b="1" i="1"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268214167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39634" y="492406"/>
            <a:ext cx="11286308" cy="5386090"/>
          </a:xfrm>
          <a:prstGeom prst="rect">
            <a:avLst/>
          </a:prstGeom>
        </p:spPr>
        <p:txBody>
          <a:bodyPr wrap="square">
            <a:spAutoFit/>
          </a:bodyPr>
          <a:lstStyle/>
          <a:p>
            <a:pPr>
              <a:spcBef>
                <a:spcPct val="20000"/>
              </a:spcBef>
            </a:pPr>
            <a:r>
              <a:rPr lang="en-US" altLang="zh-TW" sz="3600" b="1"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An introduction should </a:t>
            </a:r>
          </a:p>
          <a:p>
            <a:pPr marL="342900" indent="-342900">
              <a:spcBef>
                <a:spcPct val="20000"/>
              </a:spcBef>
              <a:buFont typeface="Arial" pitchFamily="34" charset="0"/>
              <a:buChar char="•"/>
            </a:pPr>
            <a:r>
              <a:rPr lang="en-US" altLang="zh-TW" sz="3600" b="1" i="1" dirty="0" smtClean="0">
                <a:solidFill>
                  <a:srgbClr val="3333CC"/>
                </a:solidFill>
                <a:latin typeface="Times New Roman" panose="02020603050405020304" pitchFamily="18" charset="0"/>
                <a:ea typeface="Cambria Math" panose="02040503050406030204" pitchFamily="18" charset="0"/>
                <a:cs typeface="Times New Roman" panose="02020603050405020304" pitchFamily="18" charset="0"/>
              </a:rPr>
              <a:t>avoid </a:t>
            </a:r>
            <a:r>
              <a:rPr lang="en-US" altLang="zh-TW" sz="3600" b="1" i="1" dirty="0">
                <a:solidFill>
                  <a:srgbClr val="3333CC"/>
                </a:solidFill>
                <a:latin typeface="Times New Roman" panose="02020603050405020304" pitchFamily="18" charset="0"/>
                <a:ea typeface="Cambria Math" panose="02040503050406030204" pitchFamily="18" charset="0"/>
                <a:cs typeface="Times New Roman" panose="02020603050405020304" pitchFamily="18" charset="0"/>
              </a:rPr>
              <a:t>a considerable false start</a:t>
            </a:r>
          </a:p>
          <a:p>
            <a:pPr marL="800100" lvl="1" indent="-342900">
              <a:lnSpc>
                <a:spcPct val="80000"/>
              </a:lnSpc>
              <a:spcAft>
                <a:spcPts val="1200"/>
              </a:spcAft>
            </a:pPr>
            <a:r>
              <a:rPr lang="en-US" altLang="zh-TW" sz="3600" i="1" dirty="0">
                <a:solidFill>
                  <a:srgbClr val="996633"/>
                </a:solidFill>
                <a:latin typeface="Bodoni MT" panose="02070603080606020203" pitchFamily="18" charset="0"/>
                <a:ea typeface="Cambria Math" panose="02040503050406030204" pitchFamily="18" charset="0"/>
              </a:rPr>
              <a:t>   </a:t>
            </a:r>
            <a:r>
              <a:rPr lang="en-US" altLang="zh-TW" sz="3600" i="1" dirty="0" smtClean="0">
                <a:solidFill>
                  <a:srgbClr val="996633"/>
                </a:solidFill>
                <a:latin typeface="Bodoni MT" panose="02070603080606020203" pitchFamily="18" charset="0"/>
                <a:ea typeface="Cambria Math" panose="02040503050406030204" pitchFamily="18" charset="0"/>
              </a:rPr>
              <a:t>There </a:t>
            </a:r>
            <a:r>
              <a:rPr lang="en-US" altLang="zh-TW" sz="3600" i="1" dirty="0">
                <a:solidFill>
                  <a:srgbClr val="996633"/>
                </a:solidFill>
                <a:latin typeface="Bodoni MT" panose="02070603080606020203" pitchFamily="18" charset="0"/>
                <a:ea typeface="Cambria Math" panose="02040503050406030204" pitchFamily="18" charset="0"/>
              </a:rPr>
              <a:t>has been a surge, in recent times, toward the increasing </a:t>
            </a:r>
            <a:r>
              <a:rPr lang="en-US" altLang="zh-TW" sz="3600" i="1" dirty="0" smtClean="0">
                <a:solidFill>
                  <a:srgbClr val="996633"/>
                </a:solidFill>
                <a:latin typeface="Bodoni MT" panose="02070603080606020203" pitchFamily="18" charset="0"/>
                <a:ea typeface="Cambria Math" panose="02040503050406030204" pitchFamily="18" charset="0"/>
              </a:rPr>
              <a:t>use </a:t>
            </a:r>
            <a:r>
              <a:rPr lang="en-US" altLang="zh-TW" sz="3600" i="1" dirty="0">
                <a:solidFill>
                  <a:srgbClr val="996633"/>
                </a:solidFill>
                <a:latin typeface="Bodoni MT" panose="02070603080606020203" pitchFamily="18" charset="0"/>
                <a:ea typeface="Cambria Math" panose="02040503050406030204" pitchFamily="18" charset="0"/>
              </a:rPr>
              <a:t>of </a:t>
            </a:r>
            <a:r>
              <a:rPr lang="en-US" altLang="zh-TW" sz="3600" i="1" dirty="0" smtClean="0">
                <a:solidFill>
                  <a:srgbClr val="996633"/>
                </a:solidFill>
                <a:latin typeface="Bodoni MT" panose="02070603080606020203" pitchFamily="18" charset="0"/>
                <a:ea typeface="Cambria Math" panose="02040503050406030204" pitchFamily="18" charset="0"/>
              </a:rPr>
              <a:t>… There </a:t>
            </a:r>
            <a:r>
              <a:rPr lang="en-US" altLang="zh-TW" sz="3600" i="1" dirty="0">
                <a:solidFill>
                  <a:srgbClr val="996633"/>
                </a:solidFill>
                <a:latin typeface="Bodoni MT" panose="02070603080606020203" pitchFamily="18" charset="0"/>
                <a:ea typeface="Cambria Math" panose="02040503050406030204" pitchFamily="18" charset="0"/>
              </a:rPr>
              <a:t>has been considerable interest in recent years in </a:t>
            </a:r>
            <a:r>
              <a:rPr lang="en-US" altLang="zh-TW" sz="3600" i="1" dirty="0" smtClean="0">
                <a:solidFill>
                  <a:srgbClr val="996633"/>
                </a:solidFill>
                <a:latin typeface="Bodoni MT" panose="02070603080606020203" pitchFamily="18" charset="0"/>
                <a:ea typeface="Cambria Math" panose="02040503050406030204" pitchFamily="18" charset="0"/>
              </a:rPr>
              <a:t>this technology</a:t>
            </a:r>
            <a:r>
              <a:rPr lang="en-US" altLang="zh-TW" sz="3600" i="1" dirty="0">
                <a:solidFill>
                  <a:srgbClr val="996633"/>
                </a:solidFill>
                <a:latin typeface="Bodoni MT" panose="02070603080606020203" pitchFamily="18" charset="0"/>
                <a:ea typeface="Cambria Math" panose="02040503050406030204" pitchFamily="18" charset="0"/>
              </a:rPr>
              <a:t>, and, as trends indicate, it is expected to show </a:t>
            </a:r>
            <a:r>
              <a:rPr lang="en-US" altLang="zh-TW" sz="3600" i="1" dirty="0" smtClean="0">
                <a:solidFill>
                  <a:srgbClr val="996633"/>
                </a:solidFill>
                <a:latin typeface="Bodoni MT" panose="02070603080606020203" pitchFamily="18" charset="0"/>
                <a:ea typeface="Cambria Math" panose="02040503050406030204" pitchFamily="18" charset="0"/>
              </a:rPr>
              <a:t>continuing </a:t>
            </a:r>
            <a:r>
              <a:rPr lang="en-US" altLang="zh-TW" sz="3600" i="1" dirty="0">
                <a:solidFill>
                  <a:srgbClr val="996633"/>
                </a:solidFill>
                <a:latin typeface="Bodoni MT" panose="02070603080606020203" pitchFamily="18" charset="0"/>
                <a:ea typeface="Cambria Math" panose="02040503050406030204" pitchFamily="18" charset="0"/>
              </a:rPr>
              <a:t>growth over the next decade …</a:t>
            </a:r>
          </a:p>
          <a:p>
            <a:pPr marL="800100" lvl="1" indent="-342900">
              <a:lnSpc>
                <a:spcPct val="80000"/>
              </a:lnSpc>
              <a:spcAft>
                <a:spcPts val="1200"/>
              </a:spcAft>
            </a:pPr>
            <a:r>
              <a:rPr lang="en-US" altLang="zh-TW" sz="3600" dirty="0">
                <a:solidFill>
                  <a:srgbClr val="996633"/>
                </a:solidFill>
                <a:latin typeface="Bodoni MT" panose="02070603080606020203" pitchFamily="18" charset="0"/>
                <a:ea typeface="Cambria Math" panose="02040503050406030204" pitchFamily="18" charset="0"/>
              </a:rPr>
              <a:t>(</a:t>
            </a:r>
            <a:r>
              <a:rPr lang="en-US" altLang="zh-TW" sz="3600" b="1" dirty="0">
                <a:solidFill>
                  <a:srgbClr val="996633"/>
                </a:solidFill>
                <a:latin typeface="Bodoni MT" panose="02070603080606020203" pitchFamily="18" charset="0"/>
                <a:ea typeface="Cambria Math" panose="02040503050406030204" pitchFamily="18" charset="0"/>
              </a:rPr>
              <a:t>Reader OS</a:t>
            </a:r>
            <a:r>
              <a:rPr lang="en-US" altLang="zh-TW" sz="3600" dirty="0">
                <a:solidFill>
                  <a:srgbClr val="996633"/>
                </a:solidFill>
                <a:latin typeface="Bodoni MT" panose="02070603080606020203" pitchFamily="18" charset="0"/>
                <a:ea typeface="Cambria Math" panose="02040503050406030204" pitchFamily="18" charset="0"/>
              </a:rPr>
              <a:t>: ) </a:t>
            </a:r>
            <a:r>
              <a:rPr lang="en-US" altLang="zh-TW" sz="3600" i="1" dirty="0">
                <a:solidFill>
                  <a:srgbClr val="996633"/>
                </a:solidFill>
                <a:latin typeface="Bodoni MT" panose="02070603080606020203" pitchFamily="18" charset="0"/>
                <a:ea typeface="Cambria Math" panose="02040503050406030204" pitchFamily="18" charset="0"/>
              </a:rPr>
              <a:t>Should I be excited by the sheer popularity of the </a:t>
            </a:r>
            <a:r>
              <a:rPr lang="en-US" altLang="zh-TW" sz="3600" i="1" dirty="0" smtClean="0">
                <a:solidFill>
                  <a:srgbClr val="996633"/>
                </a:solidFill>
                <a:latin typeface="Bodoni MT" panose="02070603080606020203" pitchFamily="18" charset="0"/>
                <a:ea typeface="Cambria Math" panose="02040503050406030204" pitchFamily="18" charset="0"/>
              </a:rPr>
              <a:t>problem </a:t>
            </a:r>
            <a:r>
              <a:rPr lang="en-US" altLang="zh-TW" sz="3600" i="1" dirty="0">
                <a:solidFill>
                  <a:srgbClr val="996633"/>
                </a:solidFill>
                <a:latin typeface="Bodoni MT" panose="02070603080606020203" pitchFamily="18" charset="0"/>
                <a:ea typeface="Cambria Math" panose="02040503050406030204" pitchFamily="18" charset="0"/>
              </a:rPr>
              <a:t>(not the solution)?</a:t>
            </a:r>
          </a:p>
          <a:p>
            <a:pPr marL="342900" indent="-342900">
              <a:spcBef>
                <a:spcPct val="20000"/>
              </a:spcBef>
              <a:buFont typeface="Arial" pitchFamily="34" charset="0"/>
              <a:buChar char="•"/>
            </a:pPr>
            <a:r>
              <a:rPr lang="en-US" altLang="zh-TW" sz="3600" b="1" i="1" dirty="0">
                <a:solidFill>
                  <a:srgbClr val="3333CC"/>
                </a:solidFill>
                <a:latin typeface="Times New Roman" panose="02020603050405020304" pitchFamily="18" charset="0"/>
                <a:ea typeface="Cambria Math" panose="02040503050406030204" pitchFamily="18" charset="0"/>
                <a:cs typeface="Times New Roman" panose="02020603050405020304" pitchFamily="18" charset="0"/>
              </a:rPr>
              <a:t>avoid a dead table-of-contents ending</a:t>
            </a:r>
            <a:endParaRPr lang="zh-TW" altLang="en-US" dirty="0">
              <a:solidFill>
                <a:srgbClr val="33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978905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74320" y="332657"/>
            <a:ext cx="11390811" cy="6068143"/>
          </a:xfrm>
        </p:spPr>
        <p:txBody>
          <a:bodyPr>
            <a:noAutofit/>
          </a:bodyPr>
          <a:lstStyle/>
          <a:p>
            <a:r>
              <a:rPr lang="en-US" altLang="zh-TW" sz="4000" dirty="0">
                <a:latin typeface="Cambria Math" panose="02040503050406030204" pitchFamily="18" charset="0"/>
                <a:ea typeface="Cambria Math" panose="02040503050406030204" pitchFamily="18" charset="0"/>
              </a:rPr>
              <a:t>Do not cut and paste sentences from various parts of your paper into the introduction.  </a:t>
            </a:r>
          </a:p>
          <a:p>
            <a:r>
              <a:rPr lang="en-US" altLang="zh-TW" sz="4000" dirty="0">
                <a:latin typeface="Cambria Math" panose="02040503050406030204" pitchFamily="18" charset="0"/>
                <a:ea typeface="Cambria Math" panose="02040503050406030204" pitchFamily="18" charset="0"/>
              </a:rPr>
              <a:t>Check this example  </a:t>
            </a:r>
          </a:p>
          <a:p>
            <a:pPr marL="800100" lvl="1" indent="-342900">
              <a:lnSpc>
                <a:spcPct val="80000"/>
              </a:lnSpc>
              <a:spcBef>
                <a:spcPts val="1200"/>
              </a:spcBef>
              <a:spcAft>
                <a:spcPts val="1200"/>
              </a:spcAft>
              <a:buNone/>
            </a:pPr>
            <a:r>
              <a:rPr lang="en-US" altLang="zh-TW" sz="3600" i="1" u="sng" dirty="0">
                <a:solidFill>
                  <a:srgbClr val="996633"/>
                </a:solidFill>
                <a:latin typeface="Bodoni MT" panose="02070603080606020203" pitchFamily="18" charset="0"/>
                <a:ea typeface="Cambria Math" panose="02040503050406030204" pitchFamily="18" charset="0"/>
              </a:rPr>
              <a:t>Abstract</a:t>
            </a:r>
            <a:r>
              <a:rPr lang="en-US" altLang="zh-TW" sz="3600" i="1" dirty="0">
                <a:solidFill>
                  <a:srgbClr val="996633"/>
                </a:solidFill>
                <a:latin typeface="Bodoni MT" panose="02070603080606020203" pitchFamily="18" charset="0"/>
                <a:ea typeface="Cambria Math" panose="02040503050406030204" pitchFamily="18" charset="0"/>
              </a:rPr>
              <a:t> … The HBLRs and non-HBLRs identified in this data set had significantly different [NII]/Fe ratios, in accord with analysis of other AGN samples.  These results demonstrate the emission to originate from different regions …</a:t>
            </a:r>
          </a:p>
          <a:p>
            <a:pPr marL="800100" lvl="1" indent="-342900">
              <a:lnSpc>
                <a:spcPct val="80000"/>
              </a:lnSpc>
              <a:spcBef>
                <a:spcPts val="1200"/>
              </a:spcBef>
              <a:spcAft>
                <a:spcPts val="1200"/>
              </a:spcAft>
              <a:buNone/>
            </a:pPr>
            <a:r>
              <a:rPr lang="en-US" altLang="zh-TW" sz="3600" i="1" u="sng" dirty="0">
                <a:solidFill>
                  <a:srgbClr val="996633"/>
                </a:solidFill>
                <a:latin typeface="Bodoni MT" panose="02070603080606020203" pitchFamily="18" charset="0"/>
                <a:ea typeface="Cambria Math" panose="02040503050406030204" pitchFamily="18" charset="0"/>
              </a:rPr>
              <a:t>Introduction</a:t>
            </a:r>
            <a:r>
              <a:rPr lang="en-US" altLang="zh-TW" sz="3600" i="1" dirty="0">
                <a:solidFill>
                  <a:srgbClr val="996633"/>
                </a:solidFill>
                <a:latin typeface="Bodoni MT" panose="02070603080606020203" pitchFamily="18" charset="0"/>
                <a:ea typeface="Cambria Math" panose="02040503050406030204" pitchFamily="18" charset="0"/>
              </a:rPr>
              <a:t> … We demonstrate that the emission of HBLRs and non-HBLRs comes from different parts of the …. </a:t>
            </a:r>
          </a:p>
        </p:txBody>
      </p:sp>
    </p:spTree>
    <p:extLst>
      <p:ext uri="{BB962C8B-B14F-4D97-AF65-F5344CB8AC3E}">
        <p14:creationId xmlns:p14="http://schemas.microsoft.com/office/powerpoint/2010/main" val="124736103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44136" y="884486"/>
            <a:ext cx="11064240" cy="3170099"/>
          </a:xfrm>
          <a:prstGeom prst="rect">
            <a:avLst/>
          </a:prstGeom>
        </p:spPr>
        <p:txBody>
          <a:bodyPr wrap="square">
            <a:spAutoFit/>
          </a:bodyPr>
          <a:lstStyle/>
          <a:p>
            <a:pPr marL="514350" lvl="0" indent="-457200">
              <a:spcBef>
                <a:spcPct val="20000"/>
              </a:spcBef>
              <a:buFont typeface="Arial" pitchFamily="34" charset="0"/>
              <a:buChar char="•"/>
            </a:pPr>
            <a:r>
              <a:rPr lang="en-US" altLang="zh-TW" sz="4000" dirty="0">
                <a:solidFill>
                  <a:prstClr val="black"/>
                </a:solidFill>
                <a:latin typeface="Cambria Math" panose="02040503050406030204" pitchFamily="18" charset="0"/>
                <a:ea typeface="Cambria Math" panose="02040503050406030204" pitchFamily="18" charset="0"/>
              </a:rPr>
              <a:t>The abstract is more precise than the introduction for key numerical results.  The abstract is factual and passive </a:t>
            </a:r>
            <a:r>
              <a:rPr lang="en-US" altLang="zh-TW" sz="3600" i="1" dirty="0">
                <a:solidFill>
                  <a:prstClr val="black"/>
                </a:solidFill>
                <a:latin typeface="Cambria Math" panose="02040503050406030204" pitchFamily="18" charset="0"/>
                <a:ea typeface="Cambria Math" panose="02040503050406030204" pitchFamily="18" charset="0"/>
              </a:rPr>
              <a:t>“</a:t>
            </a:r>
            <a:r>
              <a:rPr lang="en-US" altLang="zh-TW" sz="3600" i="1" dirty="0">
                <a:solidFill>
                  <a:srgbClr val="996633"/>
                </a:solidFill>
                <a:latin typeface="Cambria Math" panose="02040503050406030204" pitchFamily="18" charset="0"/>
                <a:ea typeface="Cambria Math" panose="02040503050406030204" pitchFamily="18" charset="0"/>
              </a:rPr>
              <a:t>These results demonstrate </a:t>
            </a:r>
            <a:r>
              <a:rPr lang="en-US" altLang="zh-TW" sz="3600" i="1" dirty="0">
                <a:solidFill>
                  <a:prstClr val="black"/>
                </a:solidFill>
                <a:latin typeface="Cambria Math" panose="02040503050406030204" pitchFamily="18" charset="0"/>
                <a:ea typeface="Cambria Math" panose="02040503050406030204" pitchFamily="18" charset="0"/>
              </a:rPr>
              <a:t>…”</a:t>
            </a:r>
            <a:r>
              <a:rPr lang="en-US" altLang="zh-TW" sz="4000" dirty="0">
                <a:solidFill>
                  <a:prstClr val="black"/>
                </a:solidFill>
                <a:latin typeface="Cambria Math" panose="02040503050406030204" pitchFamily="18" charset="0"/>
                <a:ea typeface="Cambria Math" panose="02040503050406030204" pitchFamily="18" charset="0"/>
              </a:rPr>
              <a:t>; the introduction is personal and active </a:t>
            </a:r>
            <a:r>
              <a:rPr lang="en-US" altLang="zh-TW" sz="3600" i="1" dirty="0">
                <a:solidFill>
                  <a:prstClr val="black"/>
                </a:solidFill>
                <a:latin typeface="Cambria Math" panose="02040503050406030204" pitchFamily="18" charset="0"/>
                <a:ea typeface="Cambria Math" panose="02040503050406030204" pitchFamily="18" charset="0"/>
              </a:rPr>
              <a:t>“</a:t>
            </a:r>
            <a:r>
              <a:rPr lang="en-US" altLang="zh-TW" sz="3600" i="1" dirty="0">
                <a:solidFill>
                  <a:srgbClr val="996633"/>
                </a:solidFill>
                <a:latin typeface="Cambria Math" panose="02040503050406030204" pitchFamily="18" charset="0"/>
                <a:ea typeface="Cambria Math" panose="02040503050406030204" pitchFamily="18" charset="0"/>
              </a:rPr>
              <a:t>We demonstrate </a:t>
            </a:r>
            <a:r>
              <a:rPr lang="en-US" altLang="zh-TW" sz="3600" i="1" dirty="0">
                <a:solidFill>
                  <a:prstClr val="black"/>
                </a:solidFill>
                <a:latin typeface="Cambria Math" panose="02040503050406030204" pitchFamily="18" charset="0"/>
                <a:ea typeface="Cambria Math" panose="02040503050406030204" pitchFamily="18" charset="0"/>
              </a:rPr>
              <a:t>…”.</a:t>
            </a:r>
            <a:endParaRPr lang="zh-TW" altLang="en-US" sz="4000" i="1" dirty="0">
              <a:solidFill>
                <a:prstClr val="black"/>
              </a:solidFill>
              <a:latin typeface="Cambria Math" panose="02040503050406030204" pitchFamily="18" charset="0"/>
            </a:endParaRPr>
          </a:p>
        </p:txBody>
      </p:sp>
    </p:spTree>
    <p:extLst>
      <p:ext uri="{BB962C8B-B14F-4D97-AF65-F5344CB8AC3E}">
        <p14:creationId xmlns:p14="http://schemas.microsoft.com/office/powerpoint/2010/main" val="7272656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321978" y="229347"/>
            <a:ext cx="6799432" cy="472110"/>
          </a:xfrm>
          <a:prstGeom prst="rect">
            <a:avLst/>
          </a:prstGeom>
        </p:spPr>
      </p:pic>
      <p:pic>
        <p:nvPicPr>
          <p:cNvPr id="5" name="圖片 4"/>
          <p:cNvPicPr>
            <a:picLocks noChangeAspect="1"/>
          </p:cNvPicPr>
          <p:nvPr/>
        </p:nvPicPr>
        <p:blipFill>
          <a:blip r:embed="rId3"/>
          <a:stretch>
            <a:fillRect/>
          </a:stretch>
        </p:blipFill>
        <p:spPr>
          <a:xfrm>
            <a:off x="911368" y="839244"/>
            <a:ext cx="10295326" cy="5222049"/>
          </a:xfrm>
          <a:prstGeom prst="rect">
            <a:avLst/>
          </a:prstGeom>
        </p:spPr>
      </p:pic>
      <p:sp>
        <p:nvSpPr>
          <p:cNvPr id="6" name="文字方塊 5"/>
          <p:cNvSpPr txBox="1"/>
          <p:nvPr/>
        </p:nvSpPr>
        <p:spPr>
          <a:xfrm>
            <a:off x="321978" y="6199080"/>
            <a:ext cx="11778164" cy="523220"/>
          </a:xfrm>
          <a:prstGeom prst="rect">
            <a:avLst/>
          </a:prstGeom>
          <a:noFill/>
        </p:spPr>
        <p:txBody>
          <a:bodyPr wrap="square" rtlCol="0">
            <a:spAutoFit/>
          </a:bodyPr>
          <a:lstStyle/>
          <a:p>
            <a:r>
              <a:rPr lang="zh-TW" altLang="en-US" sz="2800" dirty="0" smtClean="0">
                <a:solidFill>
                  <a:srgbClr val="3333CC"/>
                </a:solidFill>
                <a:latin typeface="超世紀粗仿宋" panose="02000000000000000000" pitchFamily="2" charset="-120"/>
                <a:ea typeface="超世紀粗仿宋" panose="02000000000000000000" pitchFamily="2" charset="-120"/>
              </a:rPr>
              <a:t>讀 </a:t>
            </a:r>
            <a:r>
              <a:rPr lang="en-US" altLang="zh-TW" sz="2800" dirty="0" smtClean="0">
                <a:solidFill>
                  <a:srgbClr val="3333CC"/>
                </a:solidFill>
                <a:latin typeface="超世紀粗仿宋" panose="02000000000000000000" pitchFamily="2" charset="-120"/>
                <a:ea typeface="超世紀粗仿宋" panose="02000000000000000000" pitchFamily="2" charset="-120"/>
              </a:rPr>
              <a:t>pdf</a:t>
            </a:r>
            <a:r>
              <a:rPr lang="zh-TW" altLang="en-US" sz="2800" dirty="0" smtClean="0">
                <a:solidFill>
                  <a:srgbClr val="3333CC"/>
                </a:solidFill>
                <a:latin typeface="超世紀粗仿宋" panose="02000000000000000000" pitchFamily="2" charset="-120"/>
                <a:ea typeface="超世紀粗仿宋" panose="02000000000000000000" pitchFamily="2" charset="-120"/>
              </a:rPr>
              <a:t> 檔 </a:t>
            </a:r>
            <a:r>
              <a:rPr lang="en-US" altLang="zh-TW" sz="2800" dirty="0" smtClean="0">
                <a:solidFill>
                  <a:srgbClr val="3333CC"/>
                </a:solidFill>
                <a:latin typeface="超世紀粗仿宋" panose="02000000000000000000" pitchFamily="2" charset="-120"/>
                <a:ea typeface="超世紀粗仿宋" panose="02000000000000000000" pitchFamily="2" charset="-120"/>
              </a:rPr>
              <a:t>100</a:t>
            </a:r>
            <a:r>
              <a:rPr lang="zh-TW" altLang="en-US" sz="2800" dirty="0" smtClean="0">
                <a:solidFill>
                  <a:srgbClr val="3333CC"/>
                </a:solidFill>
                <a:latin typeface="超世紀粗仿宋" panose="02000000000000000000" pitchFamily="2" charset="-120"/>
                <a:ea typeface="超世紀粗仿宋" panose="02000000000000000000" pitchFamily="2" charset="-120"/>
              </a:rPr>
              <a:t>％放大倍數，剪下後貼上，再放大成 </a:t>
            </a:r>
            <a:r>
              <a:rPr lang="en-US" altLang="zh-TW" sz="2800" dirty="0" err="1" smtClean="0">
                <a:solidFill>
                  <a:srgbClr val="3333CC"/>
                </a:solidFill>
                <a:latin typeface="超世紀粗仿宋" panose="02000000000000000000" pitchFamily="2" charset="-120"/>
                <a:ea typeface="超世紀粗仿宋" panose="02000000000000000000" pitchFamily="2" charset="-120"/>
              </a:rPr>
              <a:t>ppt</a:t>
            </a:r>
            <a:r>
              <a:rPr lang="zh-TW" altLang="en-US" sz="2800" dirty="0" smtClean="0">
                <a:solidFill>
                  <a:srgbClr val="3333CC"/>
                </a:solidFill>
                <a:latin typeface="超世紀粗仿宋" panose="02000000000000000000" pitchFamily="2" charset="-120"/>
                <a:ea typeface="超世紀粗仿宋" panose="02000000000000000000" pitchFamily="2" charset="-120"/>
              </a:rPr>
              <a:t> 頁面 </a:t>
            </a:r>
            <a:r>
              <a:rPr lang="en-US" altLang="zh-TW" sz="2800" dirty="0" smtClean="0">
                <a:solidFill>
                  <a:srgbClr val="3333CC"/>
                </a:solidFill>
                <a:latin typeface="超世紀粗仿宋" panose="02000000000000000000" pitchFamily="2" charset="-120"/>
                <a:ea typeface="超世紀粗仿宋" panose="02000000000000000000" pitchFamily="2" charset="-120"/>
                <a:sym typeface="Wingdings" panose="05000000000000000000" pitchFamily="2" charset="2"/>
              </a:rPr>
              <a:t> </a:t>
            </a:r>
            <a:r>
              <a:rPr lang="zh-TW" altLang="en-US" sz="2800" dirty="0" smtClean="0">
                <a:solidFill>
                  <a:srgbClr val="3333CC"/>
                </a:solidFill>
                <a:latin typeface="超世紀粗仿宋" panose="02000000000000000000" pitchFamily="2" charset="-120"/>
                <a:ea typeface="超世紀粗仿宋" panose="02000000000000000000" pitchFamily="2" charset="-120"/>
                <a:sym typeface="Wingdings" panose="05000000000000000000" pitchFamily="2" charset="2"/>
              </a:rPr>
              <a:t>不清晰</a:t>
            </a:r>
            <a:endParaRPr lang="zh-TW" altLang="en-US" sz="2800" dirty="0">
              <a:solidFill>
                <a:srgbClr val="3333CC"/>
              </a:solidFill>
              <a:latin typeface="超世紀粗仿宋" panose="02000000000000000000" pitchFamily="2" charset="-120"/>
              <a:ea typeface="超世紀粗仿宋" panose="02000000000000000000" pitchFamily="2" charset="-120"/>
            </a:endParaRPr>
          </a:p>
        </p:txBody>
      </p:sp>
    </p:spTree>
    <p:extLst>
      <p:ext uri="{BB962C8B-B14F-4D97-AF65-F5344CB8AC3E}">
        <p14:creationId xmlns:p14="http://schemas.microsoft.com/office/powerpoint/2010/main" val="381555103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15885" y="221344"/>
            <a:ext cx="8229600" cy="922114"/>
          </a:xfrm>
        </p:spPr>
        <p:txBody>
          <a:bodyPr/>
          <a:lstStyle/>
          <a:p>
            <a:r>
              <a:rPr lang="en-US" altLang="zh-TW" b="1" dirty="0" smtClean="0">
                <a:solidFill>
                  <a:srgbClr val="C00000"/>
                </a:solidFill>
                <a:latin typeface="Times New Roman" panose="02020603050405020304" pitchFamily="18" charset="0"/>
                <a:cs typeface="Times New Roman" panose="02020603050405020304" pitchFamily="18" charset="0"/>
              </a:rPr>
              <a:t>Popular Traps</a:t>
            </a:r>
            <a:endParaRPr lang="zh-TW" altLang="en-US" b="1" dirty="0">
              <a:solidFill>
                <a:srgbClr val="C00000"/>
              </a:solidFill>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410289" y="1306005"/>
            <a:ext cx="8229600" cy="604664"/>
          </a:xfrm>
        </p:spPr>
        <p:txBody>
          <a:bodyPr>
            <a:noAutofit/>
          </a:bodyPr>
          <a:lstStyle/>
          <a:p>
            <a:pPr>
              <a:buFont typeface="Wingdings" pitchFamily="2" charset="2"/>
              <a:buChar char="p"/>
            </a:pPr>
            <a:r>
              <a:rPr lang="en-US" altLang="zh-TW" sz="3600" b="1" dirty="0" smtClean="0">
                <a:solidFill>
                  <a:srgbClr val="0000CC"/>
                </a:solidFill>
                <a:latin typeface="Cambria Math" panose="02040503050406030204" pitchFamily="18" charset="0"/>
                <a:ea typeface="Cambria Math" panose="02040503050406030204" pitchFamily="18" charset="0"/>
              </a:rPr>
              <a:t> The Trap of the Story Plot</a:t>
            </a:r>
            <a:endParaRPr lang="zh-TW" altLang="en-US" sz="3600" b="1" dirty="0">
              <a:solidFill>
                <a:srgbClr val="0000CC"/>
              </a:solidFill>
              <a:latin typeface="Cambria Math" panose="02040503050406030204" pitchFamily="18" charset="0"/>
            </a:endParaRPr>
          </a:p>
        </p:txBody>
      </p:sp>
      <p:sp>
        <p:nvSpPr>
          <p:cNvPr id="4" name="文字方塊 3"/>
          <p:cNvSpPr txBox="1"/>
          <p:nvPr/>
        </p:nvSpPr>
        <p:spPr>
          <a:xfrm>
            <a:off x="410289" y="1910669"/>
            <a:ext cx="10847885" cy="2222147"/>
          </a:xfrm>
          <a:prstGeom prst="rect">
            <a:avLst/>
          </a:prstGeom>
          <a:noFill/>
        </p:spPr>
        <p:txBody>
          <a:bodyPr wrap="square" rtlCol="0">
            <a:spAutoFit/>
          </a:bodyPr>
          <a:lstStyle/>
          <a:p>
            <a:pPr algn="r"/>
            <a:r>
              <a:rPr lang="en-US" altLang="zh-TW" sz="3600" dirty="0">
                <a:latin typeface="Bodoni MT" panose="02070603080606020203" pitchFamily="18" charset="0"/>
              </a:rPr>
              <a:t>A story (from Lebrun)</a:t>
            </a:r>
          </a:p>
          <a:p>
            <a:pPr>
              <a:lnSpc>
                <a:spcPct val="80000"/>
              </a:lnSpc>
            </a:pPr>
            <a:r>
              <a:rPr lang="en-US" altLang="zh-TW" sz="3200" i="1" dirty="0">
                <a:solidFill>
                  <a:srgbClr val="996633"/>
                </a:solidFill>
                <a:latin typeface="Bodoni MT" panose="02070603080606020203" pitchFamily="18" charset="0"/>
              </a:rPr>
              <a:t>I’m so excited about telling you this great story.  My father is on the front lawn cleaning the lawn mower.  My sister is in the back kitchen making a cake.  My mom has gone shopping, and I am playing my electric guitar in my bedroom.</a:t>
            </a:r>
          </a:p>
        </p:txBody>
      </p:sp>
      <p:sp>
        <p:nvSpPr>
          <p:cNvPr id="6" name="內容版面配置區 2"/>
          <p:cNvSpPr txBox="1">
            <a:spLocks/>
          </p:cNvSpPr>
          <p:nvPr/>
        </p:nvSpPr>
        <p:spPr>
          <a:xfrm>
            <a:off x="279660" y="4295363"/>
            <a:ext cx="11594477" cy="236669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TW" sz="3600" dirty="0">
                <a:latin typeface="Cambria Math" panose="02040503050406030204" pitchFamily="18" charset="0"/>
                <a:ea typeface="Cambria Math" panose="02040503050406030204" pitchFamily="18" charset="0"/>
              </a:rPr>
              <a:t>Your readers are left ice cold.  There is no plot, no relationship or connection between the elements of the story.  </a:t>
            </a:r>
          </a:p>
          <a:p>
            <a:r>
              <a:rPr lang="en-US" altLang="zh-TW" sz="3600" dirty="0">
                <a:latin typeface="Cambria Math" panose="02040503050406030204" pitchFamily="18" charset="0"/>
                <a:ea typeface="Cambria Math" panose="02040503050406030204" pitchFamily="18" charset="0"/>
              </a:rPr>
              <a:t>Identify your story plot in the introduction.</a:t>
            </a:r>
            <a:endParaRPr lang="zh-TW" altLang="en-US" sz="3600" dirty="0">
              <a:latin typeface="Cambria Math" panose="02040503050406030204" pitchFamily="18" charset="0"/>
            </a:endParaRPr>
          </a:p>
        </p:txBody>
      </p:sp>
    </p:spTree>
    <p:extLst>
      <p:ext uri="{BB962C8B-B14F-4D97-AF65-F5344CB8AC3E}">
        <p14:creationId xmlns:p14="http://schemas.microsoft.com/office/powerpoint/2010/main" val="24001073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457199" y="476673"/>
            <a:ext cx="11390811" cy="6063198"/>
          </a:xfrm>
          <a:prstGeom prst="rect">
            <a:avLst/>
          </a:prstGeom>
          <a:noFill/>
        </p:spPr>
        <p:txBody>
          <a:bodyPr wrap="square" rtlCol="0">
            <a:spAutoFit/>
          </a:bodyPr>
          <a:lstStyle/>
          <a:p>
            <a:pPr algn="r"/>
            <a:r>
              <a:rPr lang="en-US" altLang="zh-TW" sz="3600" dirty="0">
                <a:solidFill>
                  <a:srgbClr val="996633"/>
                </a:solidFill>
                <a:latin typeface="Bodoni MT" panose="02070603080606020203" pitchFamily="18" charset="0"/>
              </a:rPr>
              <a:t>A better story --- with a thread </a:t>
            </a:r>
          </a:p>
          <a:p>
            <a:r>
              <a:rPr lang="en-US" altLang="zh-TW" sz="3200" i="1" dirty="0">
                <a:solidFill>
                  <a:srgbClr val="996633"/>
                </a:solidFill>
                <a:latin typeface="Bodoni MT" panose="02070603080606020203" pitchFamily="18" charset="0"/>
              </a:rPr>
              <a:t>I’m so excited.  I am going to tell you a great story.  My father is on the front lawn cleaning the lawn mower.  Do you know what this means?  Trouble!  He hates it.  He wants everyone to help bring him this or that in order to feel less miserable.  Whenever that happens, we all run away, not because we refuse to help him, but because he wants us to stand there and watch idly while he works.  So, my sister is taking refuge in the back kitchen and is plunging her hand in flour to slowly making a cake.  My mom has suddenly discovered that she is missing something, and has rushed out to shop, saying she would be gone for an hour or so.  As for me, I am in my bedroom playing the electric guitar with my amplifier at maximum volume.</a:t>
            </a:r>
          </a:p>
        </p:txBody>
      </p:sp>
    </p:spTree>
    <p:extLst>
      <p:ext uri="{BB962C8B-B14F-4D97-AF65-F5344CB8AC3E}">
        <p14:creationId xmlns:p14="http://schemas.microsoft.com/office/powerpoint/2010/main" val="363452312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352697" y="178411"/>
            <a:ext cx="11560629" cy="6740307"/>
          </a:xfrm>
          <a:prstGeom prst="rect">
            <a:avLst/>
          </a:prstGeom>
          <a:noFill/>
        </p:spPr>
        <p:txBody>
          <a:bodyPr wrap="square" rtlCol="0">
            <a:spAutoFit/>
          </a:bodyPr>
          <a:lstStyle/>
          <a:p>
            <a:pPr algn="r">
              <a:lnSpc>
                <a:spcPct val="90000"/>
              </a:lnSpc>
            </a:pPr>
            <a:r>
              <a:rPr lang="en-US" altLang="zh-TW" sz="3200" dirty="0">
                <a:latin typeface="Cambria Math" panose="02040503050406030204" pitchFamily="18" charset="0"/>
                <a:ea typeface="Cambria Math" panose="02040503050406030204" pitchFamily="18" charset="0"/>
              </a:rPr>
              <a:t>A terrible story   </a:t>
            </a:r>
          </a:p>
          <a:p>
            <a:pPr>
              <a:lnSpc>
                <a:spcPct val="90000"/>
              </a:lnSpc>
            </a:pPr>
            <a:r>
              <a:rPr lang="en-US" altLang="zh-TW" sz="2800" i="1" dirty="0">
                <a:solidFill>
                  <a:srgbClr val="996633"/>
                </a:solidFill>
                <a:latin typeface="Cambria Math" panose="02040503050406030204" pitchFamily="18" charset="0"/>
                <a:ea typeface="Cambria Math" panose="02040503050406030204" pitchFamily="18" charset="0"/>
              </a:rPr>
              <a:t>I’m so excited.  I am going to tell you my second best story.  A red Ferrari would take me to Vladimir </a:t>
            </a:r>
            <a:r>
              <a:rPr lang="en-US" altLang="zh-TW" sz="2800" i="1" dirty="0" err="1">
                <a:solidFill>
                  <a:srgbClr val="996633"/>
                </a:solidFill>
                <a:latin typeface="Cambria Math" panose="02040503050406030204" pitchFamily="18" charset="0"/>
                <a:ea typeface="Cambria Math" panose="02040503050406030204" pitchFamily="18" charset="0"/>
              </a:rPr>
              <a:t>Toldoff’s</a:t>
            </a:r>
            <a:r>
              <a:rPr lang="en-US" altLang="zh-TW" sz="2800" i="1" dirty="0">
                <a:solidFill>
                  <a:srgbClr val="996633"/>
                </a:solidFill>
                <a:latin typeface="Cambria Math" panose="02040503050406030204" pitchFamily="18" charset="0"/>
                <a:ea typeface="Cambria Math" panose="02040503050406030204" pitchFamily="18" charset="0"/>
              </a:rPr>
              <a:t> house in 5 hours.  It is fast.  </a:t>
            </a:r>
            <a:r>
              <a:rPr lang="en-US" altLang="zh-TW" sz="2800" b="1" i="1" dirty="0">
                <a:solidFill>
                  <a:srgbClr val="996633"/>
                </a:solidFill>
                <a:latin typeface="Cambria Math" panose="02040503050406030204" pitchFamily="18" charset="0"/>
                <a:ea typeface="Cambria Math" panose="02040503050406030204" pitchFamily="18" charset="0"/>
              </a:rPr>
              <a:t>However</a:t>
            </a:r>
            <a:r>
              <a:rPr lang="en-US" altLang="zh-TW" sz="2800" i="1" dirty="0">
                <a:solidFill>
                  <a:srgbClr val="996633"/>
                </a:solidFill>
                <a:latin typeface="Cambria Math" panose="02040503050406030204" pitchFamily="18" charset="0"/>
                <a:ea typeface="Cambria Math" panose="02040503050406030204" pitchFamily="18" charset="0"/>
              </a:rPr>
              <a:t>, it is very expensive.  A red bicycle is much less expensive and is quite convenient for short trips.  So, if Vladimir </a:t>
            </a:r>
            <a:r>
              <a:rPr lang="en-US" altLang="zh-TW" sz="2800" i="1" dirty="0" err="1">
                <a:solidFill>
                  <a:srgbClr val="996633"/>
                </a:solidFill>
                <a:latin typeface="Cambria Math" panose="02040503050406030204" pitchFamily="18" charset="0"/>
                <a:ea typeface="Cambria Math" panose="02040503050406030204" pitchFamily="18" charset="0"/>
              </a:rPr>
              <a:t>Toldoff</a:t>
            </a:r>
            <a:r>
              <a:rPr lang="en-US" altLang="zh-TW" sz="2800" i="1" dirty="0">
                <a:solidFill>
                  <a:srgbClr val="996633"/>
                </a:solidFill>
                <a:latin typeface="Cambria Math" panose="02040503050406030204" pitchFamily="18" charset="0"/>
                <a:ea typeface="Cambria Math" panose="02040503050406030204" pitchFamily="18" charset="0"/>
              </a:rPr>
              <a:t> came to live near my house, it would be quite cost effective.  </a:t>
            </a:r>
            <a:r>
              <a:rPr lang="en-US" altLang="zh-TW" sz="2800" b="1" i="1" dirty="0">
                <a:solidFill>
                  <a:srgbClr val="996633"/>
                </a:solidFill>
                <a:latin typeface="Cambria Math" panose="02040503050406030204" pitchFamily="18" charset="0"/>
                <a:ea typeface="Cambria Math" panose="02040503050406030204" pitchFamily="18" charset="0"/>
              </a:rPr>
              <a:t>However</a:t>
            </a:r>
            <a:r>
              <a:rPr lang="en-US" altLang="zh-TW" sz="2800" i="1" dirty="0">
                <a:solidFill>
                  <a:srgbClr val="996633"/>
                </a:solidFill>
                <a:latin typeface="Cambria Math" panose="02040503050406030204" pitchFamily="18" charset="0"/>
                <a:ea typeface="Cambria Math" panose="02040503050406030204" pitchFamily="18" charset="0"/>
              </a:rPr>
              <a:t>, a bicycle that does not have a mudguard requires a bicycle clip so as not to dirty trousers.  Since red athletic shoes do not require a bicycle clip, they are a better solution than a bicycle to travel short distances.  </a:t>
            </a:r>
            <a:r>
              <a:rPr lang="en-US" altLang="zh-TW" sz="2800" b="1" i="1" dirty="0">
                <a:solidFill>
                  <a:srgbClr val="996633"/>
                </a:solidFill>
                <a:latin typeface="Cambria Math" panose="02040503050406030204" pitchFamily="18" charset="0"/>
                <a:ea typeface="Cambria Math" panose="02040503050406030204" pitchFamily="18" charset="0"/>
              </a:rPr>
              <a:t>However</a:t>
            </a:r>
            <a:r>
              <a:rPr lang="en-US" altLang="zh-TW" sz="2800" i="1" dirty="0">
                <a:solidFill>
                  <a:srgbClr val="996633"/>
                </a:solidFill>
                <a:latin typeface="Cambria Math" panose="02040503050406030204" pitchFamily="18" charset="0"/>
                <a:ea typeface="Cambria Math" panose="02040503050406030204" pitchFamily="18" charset="0"/>
              </a:rPr>
              <a:t>, their color is easily degraded by adverse weather conditions, particularly in the muddy rainy season.  </a:t>
            </a:r>
            <a:r>
              <a:rPr lang="en-US" altLang="zh-TW" sz="2800" b="1" i="1" dirty="0">
                <a:solidFill>
                  <a:srgbClr val="996633"/>
                </a:solidFill>
                <a:latin typeface="Cambria Math" panose="02040503050406030204" pitchFamily="18" charset="0"/>
                <a:ea typeface="Cambria Math" panose="02040503050406030204" pitchFamily="18" charset="0"/>
              </a:rPr>
              <a:t>On the other hand</a:t>
            </a:r>
            <a:r>
              <a:rPr lang="en-US" altLang="zh-TW" sz="2800" i="1" dirty="0">
                <a:solidFill>
                  <a:srgbClr val="996633"/>
                </a:solidFill>
                <a:latin typeface="Cambria Math" panose="02040503050406030204" pitchFamily="18" charset="0"/>
                <a:ea typeface="Cambria Math" panose="02040503050406030204" pitchFamily="18" charset="0"/>
              </a:rPr>
              <a:t>, brownish open plastic sandals do not have any of the previous problems: they are cheap, convenient, require no bicycle clip, and do not show mud stains.  </a:t>
            </a:r>
            <a:r>
              <a:rPr lang="en-US" altLang="zh-TW" sz="2800" b="1" i="1" dirty="0">
                <a:solidFill>
                  <a:srgbClr val="996633"/>
                </a:solidFill>
                <a:latin typeface="Cambria Math" panose="02040503050406030204" pitchFamily="18" charset="0"/>
                <a:ea typeface="Cambria Math" panose="02040503050406030204" pitchFamily="18" charset="0"/>
              </a:rPr>
              <a:t>Furthermore</a:t>
            </a:r>
            <a:r>
              <a:rPr lang="en-US" altLang="zh-TW" sz="2800" i="1" dirty="0">
                <a:solidFill>
                  <a:srgbClr val="996633"/>
                </a:solidFill>
                <a:latin typeface="Cambria Math" panose="02040503050406030204" pitchFamily="18" charset="0"/>
                <a:ea typeface="Cambria Math" panose="02040503050406030204" pitchFamily="18" charset="0"/>
              </a:rPr>
              <a:t>, they are easy to clean, and are fast to put on.  </a:t>
            </a:r>
            <a:r>
              <a:rPr lang="en-US" altLang="zh-TW" sz="2800" b="1" i="1" dirty="0">
                <a:solidFill>
                  <a:srgbClr val="996633"/>
                </a:solidFill>
                <a:latin typeface="Cambria Math" panose="02040503050406030204" pitchFamily="18" charset="0"/>
                <a:ea typeface="Cambria Math" panose="02040503050406030204" pitchFamily="18" charset="0"/>
              </a:rPr>
              <a:t>However</a:t>
            </a:r>
            <a:r>
              <a:rPr lang="en-US" altLang="zh-TW" sz="2800" i="1" dirty="0">
                <a:solidFill>
                  <a:srgbClr val="996633"/>
                </a:solidFill>
                <a:latin typeface="Cambria Math" panose="02040503050406030204" pitchFamily="18" charset="0"/>
                <a:ea typeface="Cambria Math" panose="02040503050406030204" pitchFamily="18" charset="0"/>
              </a:rPr>
              <a:t>, contrary to the Ferrari, they reflect poorly on the status of their owners.  Therefore, I am working on a framework to integrate self-awareness into the means of transportation, and will validate it through the popular Sims 2 simulation package.</a:t>
            </a:r>
          </a:p>
        </p:txBody>
      </p:sp>
    </p:spTree>
    <p:extLst>
      <p:ext uri="{BB962C8B-B14F-4D97-AF65-F5344CB8AC3E}">
        <p14:creationId xmlns:p14="http://schemas.microsoft.com/office/powerpoint/2010/main" val="353905943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2"/>
          <p:cNvSpPr txBox="1">
            <a:spLocks/>
          </p:cNvSpPr>
          <p:nvPr/>
        </p:nvSpPr>
        <p:spPr>
          <a:xfrm>
            <a:off x="457199" y="260648"/>
            <a:ext cx="11299371" cy="64807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200"/>
              </a:spcBef>
              <a:buNone/>
            </a:pPr>
            <a:r>
              <a:rPr lang="en-US" altLang="zh-TW" dirty="0">
                <a:latin typeface="Cambria Math" panose="02040503050406030204" pitchFamily="18" charset="0"/>
                <a:ea typeface="Cambria Math" panose="02040503050406030204" pitchFamily="18" charset="0"/>
              </a:rPr>
              <a:t>The disconnect plot and however plot are frequently found because they are convenient:</a:t>
            </a:r>
          </a:p>
          <a:p>
            <a:pPr>
              <a:spcBef>
                <a:spcPts val="1200"/>
              </a:spcBef>
            </a:pPr>
            <a:r>
              <a:rPr lang="en-US" altLang="zh-TW" dirty="0">
                <a:latin typeface="Cambria Math" panose="02040503050406030204" pitchFamily="18" charset="0"/>
                <a:ea typeface="Cambria Math" panose="02040503050406030204" pitchFamily="18" charset="0"/>
              </a:rPr>
              <a:t>They allow a list of loosely related references to be easily assembled.</a:t>
            </a:r>
          </a:p>
          <a:p>
            <a:pPr>
              <a:spcBef>
                <a:spcPts val="1200"/>
              </a:spcBef>
            </a:pPr>
            <a:r>
              <a:rPr lang="en-US" altLang="zh-TW" dirty="0">
                <a:latin typeface="Cambria Math" panose="02040503050406030204" pitchFamily="18" charset="0"/>
                <a:ea typeface="Cambria Math" panose="02040503050406030204" pitchFamily="18" charset="0"/>
              </a:rPr>
              <a:t>The shallow analysis of related works is fast because it does not require extensive reading of other people’s works (abstracts or even titles are enough in most cases)</a:t>
            </a:r>
          </a:p>
          <a:p>
            <a:pPr marL="0" indent="0">
              <a:spcBef>
                <a:spcPts val="1200"/>
              </a:spcBef>
              <a:buNone/>
            </a:pPr>
            <a:r>
              <a:rPr lang="en-US" altLang="zh-TW" dirty="0">
                <a:latin typeface="Cambria Math" panose="02040503050406030204" pitchFamily="18" charset="0"/>
                <a:ea typeface="Cambria Math" panose="02040503050406030204" pitchFamily="18" charset="0"/>
              </a:rPr>
              <a:t>Usually a plot that works well in movies is also useful in scientific writing.   It is all right if you show the readers how the story ends before it even starts.  The readers have a full picture, so they can place your contribution in it.  They know your limitations and expect that you will deal with them.</a:t>
            </a:r>
            <a:endParaRPr lang="zh-TW" altLang="en-US" dirty="0">
              <a:latin typeface="Cambria Math" panose="02040503050406030204" pitchFamily="18" charset="0"/>
            </a:endParaRPr>
          </a:p>
        </p:txBody>
      </p:sp>
    </p:spTree>
    <p:extLst>
      <p:ext uri="{BB962C8B-B14F-4D97-AF65-F5344CB8AC3E}">
        <p14:creationId xmlns:p14="http://schemas.microsoft.com/office/powerpoint/2010/main" val="348503680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2"/>
          <p:cNvSpPr txBox="1">
            <a:spLocks/>
          </p:cNvSpPr>
          <p:nvPr/>
        </p:nvSpPr>
        <p:spPr>
          <a:xfrm>
            <a:off x="195942" y="188640"/>
            <a:ext cx="8229600" cy="720080"/>
          </a:xfrm>
          <a:prstGeom prst="rect">
            <a:avLst/>
          </a:prstGeom>
        </p:spPr>
        <p:txBody>
          <a:bodyPr/>
          <a:lstStyle/>
          <a:p>
            <a:pPr marL="457200" indent="-457200">
              <a:spcBef>
                <a:spcPct val="20000"/>
              </a:spcBef>
              <a:buFont typeface="Wingdings" pitchFamily="2" charset="2"/>
              <a:buChar char="p"/>
              <a:defRPr/>
            </a:pPr>
            <a:r>
              <a:rPr lang="en-US" altLang="zh-TW" sz="3600" b="1" dirty="0">
                <a:solidFill>
                  <a:srgbClr val="0000CC"/>
                </a:solidFill>
                <a:latin typeface="Times New Roman" panose="02020603050405020304" pitchFamily="18" charset="0"/>
                <a:ea typeface="Cambria Math" panose="02040503050406030204" pitchFamily="18" charset="0"/>
                <a:cs typeface="Times New Roman" panose="02020603050405020304" pitchFamily="18" charset="0"/>
              </a:rPr>
              <a:t>The Trap of Plagiarism</a:t>
            </a:r>
            <a:endParaRPr lang="zh-TW" altLang="en-US" sz="3600" b="1" dirty="0">
              <a:solidFill>
                <a:srgbClr val="0000CC"/>
              </a:solidFill>
              <a:latin typeface="Times New Roman" panose="02020603050405020304" pitchFamily="18" charset="0"/>
              <a:cs typeface="Times New Roman" panose="02020603050405020304" pitchFamily="18" charset="0"/>
            </a:endParaRPr>
          </a:p>
        </p:txBody>
      </p:sp>
      <p:sp>
        <p:nvSpPr>
          <p:cNvPr id="3" name="內容版面配置區 2"/>
          <p:cNvSpPr txBox="1">
            <a:spLocks/>
          </p:cNvSpPr>
          <p:nvPr/>
        </p:nvSpPr>
        <p:spPr>
          <a:xfrm>
            <a:off x="391885" y="908720"/>
            <a:ext cx="11508378" cy="5766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spcBef>
                <a:spcPts val="0"/>
              </a:spcBef>
              <a:spcAft>
                <a:spcPts val="1200"/>
              </a:spcAft>
            </a:pPr>
            <a:r>
              <a:rPr lang="en-US" altLang="zh-TW" dirty="0">
                <a:latin typeface="Cambria Math" panose="02040503050406030204" pitchFamily="18" charset="0"/>
                <a:ea typeface="Cambria Math" panose="02040503050406030204" pitchFamily="18" charset="0"/>
              </a:rPr>
              <a:t>Plagiarism happens when someone else’s words are found in your paper without proper quotes or references. </a:t>
            </a:r>
          </a:p>
          <a:p>
            <a:pPr>
              <a:lnSpc>
                <a:spcPct val="90000"/>
              </a:lnSpc>
              <a:spcBef>
                <a:spcPts val="0"/>
              </a:spcBef>
              <a:spcAft>
                <a:spcPts val="1200"/>
              </a:spcAft>
            </a:pPr>
            <a:r>
              <a:rPr lang="en-US" altLang="zh-TW" dirty="0">
                <a:latin typeface="Cambria Math" panose="02040503050406030204" pitchFamily="18" charset="0"/>
                <a:ea typeface="Cambria Math" panose="02040503050406030204" pitchFamily="18" charset="0"/>
              </a:rPr>
              <a:t>For an academic position, plagiarism = end of career.</a:t>
            </a:r>
          </a:p>
          <a:p>
            <a:pPr>
              <a:lnSpc>
                <a:spcPct val="90000"/>
              </a:lnSpc>
              <a:spcBef>
                <a:spcPts val="0"/>
              </a:spcBef>
              <a:spcAft>
                <a:spcPts val="1200"/>
              </a:spcAft>
            </a:pPr>
            <a:r>
              <a:rPr lang="en-US" altLang="zh-TW" dirty="0">
                <a:latin typeface="Cambria Math" panose="02040503050406030204" pitchFamily="18" charset="0"/>
                <a:ea typeface="Cambria Math" panose="02040503050406030204" pitchFamily="18" charset="0"/>
              </a:rPr>
              <a:t>Changing a word here and there does not get rid of plagiarism </a:t>
            </a:r>
            <a:r>
              <a:rPr lang="en-US" altLang="zh-TW" dirty="0">
                <a:latin typeface="Cambria Math" panose="02040503050406030204" pitchFamily="18" charset="0"/>
                <a:ea typeface="Cambria Math" panose="02040503050406030204" pitchFamily="18" charset="0"/>
                <a:sym typeface="Wingdings" pitchFamily="2" charset="2"/>
              </a:rPr>
              <a:t> </a:t>
            </a:r>
            <a:r>
              <a:rPr lang="en-US" altLang="zh-TW" dirty="0">
                <a:latin typeface="Cambria Math" panose="02040503050406030204" pitchFamily="18" charset="0"/>
                <a:ea typeface="Cambria Math" panose="02040503050406030204" pitchFamily="18" charset="0"/>
              </a:rPr>
              <a:t>“patchwork plagiarism”</a:t>
            </a:r>
          </a:p>
          <a:p>
            <a:pPr>
              <a:lnSpc>
                <a:spcPct val="90000"/>
              </a:lnSpc>
              <a:spcBef>
                <a:spcPts val="0"/>
              </a:spcBef>
              <a:spcAft>
                <a:spcPts val="1200"/>
              </a:spcAft>
            </a:pPr>
            <a:r>
              <a:rPr lang="en-US" altLang="zh-TW" dirty="0">
                <a:latin typeface="Cambria Math" panose="02040503050406030204" pitchFamily="18" charset="0"/>
                <a:ea typeface="Cambria Math" panose="02040503050406030204" pitchFamily="18" charset="0"/>
              </a:rPr>
              <a:t>Changing every word except the keywords does not help.</a:t>
            </a:r>
          </a:p>
          <a:p>
            <a:pPr>
              <a:lnSpc>
                <a:spcPct val="90000"/>
              </a:lnSpc>
              <a:spcBef>
                <a:spcPts val="0"/>
              </a:spcBef>
              <a:spcAft>
                <a:spcPts val="1200"/>
              </a:spcAft>
            </a:pPr>
            <a:r>
              <a:rPr lang="en-US" altLang="zh-TW" dirty="0">
                <a:latin typeface="Cambria Math" panose="02040503050406030204" pitchFamily="18" charset="0"/>
                <a:ea typeface="Cambria Math" panose="02040503050406030204" pitchFamily="18" charset="0"/>
              </a:rPr>
              <a:t>Even quoting yourself can be dangerous.  You might have coauthors.  The copyright, after a paper is published, no longer belongs to </a:t>
            </a:r>
            <a:r>
              <a:rPr lang="en-US" altLang="zh-TW" dirty="0" smtClean="0">
                <a:latin typeface="Cambria Math" panose="02040503050406030204" pitchFamily="18" charset="0"/>
                <a:ea typeface="Cambria Math" panose="02040503050406030204" pitchFamily="18" charset="0"/>
              </a:rPr>
              <a:t>you alone.  </a:t>
            </a:r>
            <a:endParaRPr lang="en-US" altLang="zh-TW" dirty="0">
              <a:latin typeface="Cambria Math" panose="02040503050406030204" pitchFamily="18" charset="0"/>
              <a:ea typeface="Cambria Math" panose="02040503050406030204" pitchFamily="18" charset="0"/>
            </a:endParaRPr>
          </a:p>
          <a:p>
            <a:pPr>
              <a:lnSpc>
                <a:spcPct val="90000"/>
              </a:lnSpc>
              <a:spcBef>
                <a:spcPts val="0"/>
              </a:spcBef>
              <a:spcAft>
                <a:spcPts val="1200"/>
              </a:spcAft>
            </a:pPr>
            <a:r>
              <a:rPr lang="en-US" altLang="zh-TW" dirty="0">
                <a:latin typeface="Cambria Math" panose="02040503050406030204" pitchFamily="18" charset="0"/>
                <a:ea typeface="Cambria Math" panose="02040503050406030204" pitchFamily="18" charset="0"/>
              </a:rPr>
              <a:t>Free or open access does not imply free right of use.</a:t>
            </a:r>
          </a:p>
          <a:p>
            <a:pPr>
              <a:lnSpc>
                <a:spcPct val="90000"/>
              </a:lnSpc>
              <a:spcBef>
                <a:spcPts val="0"/>
              </a:spcBef>
              <a:spcAft>
                <a:spcPts val="1200"/>
              </a:spcAft>
            </a:pPr>
            <a:r>
              <a:rPr lang="en-US" altLang="zh-TW" dirty="0">
                <a:latin typeface="Cambria Math" panose="02040503050406030204" pitchFamily="18" charset="0"/>
                <a:ea typeface="Cambria Math" panose="02040503050406030204" pitchFamily="18" charset="0"/>
              </a:rPr>
              <a:t>Quoting is a good practice.  You do not interpret; you cite.</a:t>
            </a:r>
          </a:p>
        </p:txBody>
      </p:sp>
    </p:spTree>
    <p:extLst>
      <p:ext uri="{BB962C8B-B14F-4D97-AF65-F5344CB8AC3E}">
        <p14:creationId xmlns:p14="http://schemas.microsoft.com/office/powerpoint/2010/main" val="29233730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70263" y="340493"/>
            <a:ext cx="10174979" cy="2215991"/>
          </a:xfrm>
          <a:prstGeom prst="rect">
            <a:avLst/>
          </a:prstGeom>
        </p:spPr>
        <p:txBody>
          <a:bodyPr wrap="square">
            <a:spAutoFit/>
          </a:bodyPr>
          <a:lstStyle/>
          <a:p>
            <a:pPr marL="457200" indent="-457200">
              <a:spcBef>
                <a:spcPts val="1200"/>
              </a:spcBef>
              <a:buFont typeface="Wingdings" pitchFamily="2" charset="2"/>
              <a:buChar char="u"/>
            </a:pPr>
            <a:r>
              <a:rPr lang="en-US" altLang="zh-TW" sz="3200" dirty="0">
                <a:solidFill>
                  <a:prstClr val="black"/>
                </a:solidFill>
                <a:latin typeface="Cambria Math" panose="02040503050406030204" pitchFamily="18" charset="0"/>
                <a:ea typeface="Cambria Math" panose="02040503050406030204" pitchFamily="18" charset="0"/>
              </a:rPr>
              <a:t>When doing the electronic literature study, keep relevant documentation about the information source.</a:t>
            </a:r>
          </a:p>
          <a:p>
            <a:pPr marL="457200" indent="-457200">
              <a:spcBef>
                <a:spcPts val="1200"/>
              </a:spcBef>
              <a:buFont typeface="Wingdings" pitchFamily="2" charset="2"/>
              <a:buChar char="u"/>
            </a:pPr>
            <a:r>
              <a:rPr lang="en-US" altLang="zh-TW" sz="3200" dirty="0">
                <a:solidFill>
                  <a:prstClr val="black"/>
                </a:solidFill>
                <a:latin typeface="Cambria Math" panose="02040503050406030204" pitchFamily="18" charset="0"/>
                <a:ea typeface="Cambria Math" panose="02040503050406030204" pitchFamily="18" charset="0"/>
              </a:rPr>
              <a:t>Completely rewrite without looking at the original, and express your point of view.</a:t>
            </a:r>
            <a:endParaRPr lang="zh-TW" altLang="en-US" sz="2000" dirty="0">
              <a:latin typeface="Cambria Math" panose="02040503050406030204" pitchFamily="18" charset="0"/>
            </a:endParaRPr>
          </a:p>
        </p:txBody>
      </p:sp>
      <p:sp>
        <p:nvSpPr>
          <p:cNvPr id="3" name="矩形 2"/>
          <p:cNvSpPr/>
          <p:nvPr/>
        </p:nvSpPr>
        <p:spPr>
          <a:xfrm>
            <a:off x="1777331" y="2829272"/>
            <a:ext cx="8228817" cy="954107"/>
          </a:xfrm>
          <a:prstGeom prst="rect">
            <a:avLst/>
          </a:prstGeom>
        </p:spPr>
        <p:txBody>
          <a:bodyPr wrap="square">
            <a:spAutoFit/>
          </a:bodyPr>
          <a:lstStyle/>
          <a:p>
            <a:r>
              <a:rPr lang="en-US" altLang="zh-TW" sz="2800" i="1" dirty="0">
                <a:solidFill>
                  <a:srgbClr val="996633"/>
                </a:solidFill>
                <a:latin typeface="Bodoni MT" panose="02070603080606020203" pitchFamily="18" charset="0"/>
              </a:rPr>
              <a:t>In apparent support of the cold dark matter cosmology, Chen (2012) provided observational evidence of …</a:t>
            </a:r>
            <a:endParaRPr lang="zh-TW" altLang="en-US" sz="2000" dirty="0">
              <a:solidFill>
                <a:srgbClr val="996633"/>
              </a:solidFill>
              <a:latin typeface="Bodoni MT" panose="02070603080606020203" pitchFamily="18" charset="0"/>
            </a:endParaRPr>
          </a:p>
        </p:txBody>
      </p:sp>
      <p:sp>
        <p:nvSpPr>
          <p:cNvPr id="5" name="矩形 4"/>
          <p:cNvSpPr/>
          <p:nvPr/>
        </p:nvSpPr>
        <p:spPr>
          <a:xfrm>
            <a:off x="606185" y="4056167"/>
            <a:ext cx="10863004" cy="1569660"/>
          </a:xfrm>
          <a:prstGeom prst="rect">
            <a:avLst/>
          </a:prstGeom>
        </p:spPr>
        <p:txBody>
          <a:bodyPr wrap="square">
            <a:spAutoFit/>
          </a:bodyPr>
          <a:lstStyle/>
          <a:p>
            <a:r>
              <a:rPr lang="en-US" altLang="zh-TW" sz="3200" dirty="0">
                <a:solidFill>
                  <a:prstClr val="black"/>
                </a:solidFill>
                <a:latin typeface="Cambria Math" panose="02040503050406030204" pitchFamily="18" charset="0"/>
                <a:ea typeface="Cambria Math" panose="02040503050406030204" pitchFamily="18" charset="0"/>
              </a:rPr>
              <a:t>With the skillful use of the word “</a:t>
            </a:r>
            <a:r>
              <a:rPr lang="en-US" altLang="zh-TW" sz="3200" b="1" i="1" dirty="0">
                <a:solidFill>
                  <a:srgbClr val="0000CC"/>
                </a:solidFill>
                <a:latin typeface="Cambria Math" panose="02040503050406030204" pitchFamily="18" charset="0"/>
                <a:ea typeface="Cambria Math" panose="02040503050406030204" pitchFamily="18" charset="0"/>
              </a:rPr>
              <a:t>apparent</a:t>
            </a:r>
            <a:r>
              <a:rPr lang="en-US" altLang="zh-TW" sz="3200" dirty="0">
                <a:solidFill>
                  <a:prstClr val="black"/>
                </a:solidFill>
                <a:latin typeface="Cambria Math" panose="02040503050406030204" pitchFamily="18" charset="0"/>
                <a:ea typeface="Cambria Math" panose="02040503050406030204" pitchFamily="18" charset="0"/>
              </a:rPr>
              <a:t>”, the author starts in the next paragraph with “</a:t>
            </a:r>
            <a:r>
              <a:rPr lang="en-US" altLang="zh-TW" sz="3200" b="1" i="1" dirty="0">
                <a:solidFill>
                  <a:srgbClr val="0000CC"/>
                </a:solidFill>
                <a:latin typeface="Cambria Math" panose="02040503050406030204" pitchFamily="18" charset="0"/>
                <a:ea typeface="Cambria Math" panose="02040503050406030204" pitchFamily="18" charset="0"/>
              </a:rPr>
              <a:t>However</a:t>
            </a:r>
            <a:r>
              <a:rPr lang="en-US" altLang="zh-TW" sz="3200" dirty="0">
                <a:solidFill>
                  <a:prstClr val="black"/>
                </a:solidFill>
                <a:latin typeface="Cambria Math" panose="02040503050406030204" pitchFamily="18" charset="0"/>
                <a:ea typeface="Cambria Math" panose="02040503050406030204" pitchFamily="18" charset="0"/>
              </a:rPr>
              <a:t>” to express disagreement.</a:t>
            </a:r>
            <a:endParaRPr lang="zh-TW" altLang="en-US" sz="2000" dirty="0">
              <a:latin typeface="Cambria Math" panose="02040503050406030204" pitchFamily="18" charset="0"/>
            </a:endParaRPr>
          </a:p>
        </p:txBody>
      </p:sp>
    </p:spTree>
    <p:extLst>
      <p:ext uri="{BB962C8B-B14F-4D97-AF65-F5344CB8AC3E}">
        <p14:creationId xmlns:p14="http://schemas.microsoft.com/office/powerpoint/2010/main" val="426497023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2"/>
          <p:cNvSpPr txBox="1">
            <a:spLocks/>
          </p:cNvSpPr>
          <p:nvPr/>
        </p:nvSpPr>
        <p:spPr>
          <a:xfrm>
            <a:off x="473325" y="332656"/>
            <a:ext cx="8229600" cy="648072"/>
          </a:xfrm>
          <a:prstGeom prst="rect">
            <a:avLst/>
          </a:prstGeom>
        </p:spPr>
        <p:txBody>
          <a:bodyPr/>
          <a:lstStyle/>
          <a:p>
            <a:pPr marL="457200" indent="-457200">
              <a:spcBef>
                <a:spcPct val="20000"/>
              </a:spcBef>
              <a:buFont typeface="Wingdings" pitchFamily="2" charset="2"/>
              <a:buChar char="p"/>
              <a:defRPr/>
            </a:pPr>
            <a:r>
              <a:rPr lang="en-US" altLang="zh-TW" sz="3600" b="1" dirty="0">
                <a:solidFill>
                  <a:srgbClr val="0000CC"/>
                </a:solidFill>
                <a:latin typeface="Times New Roman" panose="02020603050405020304" pitchFamily="18" charset="0"/>
                <a:cs typeface="Times New Roman" panose="02020603050405020304" pitchFamily="18" charset="0"/>
              </a:rPr>
              <a:t>The Trap of Imprecision</a:t>
            </a:r>
            <a:endParaRPr lang="zh-TW" altLang="en-US" sz="3600" b="1" dirty="0">
              <a:solidFill>
                <a:srgbClr val="0000CC"/>
              </a:solidFill>
              <a:latin typeface="Times New Roman" panose="02020603050405020304" pitchFamily="18" charset="0"/>
              <a:cs typeface="Times New Roman" panose="02020603050405020304" pitchFamily="18" charset="0"/>
            </a:endParaRPr>
          </a:p>
        </p:txBody>
      </p:sp>
      <p:sp>
        <p:nvSpPr>
          <p:cNvPr id="4" name="內容版面配置區 2"/>
          <p:cNvSpPr txBox="1">
            <a:spLocks/>
          </p:cNvSpPr>
          <p:nvPr/>
        </p:nvSpPr>
        <p:spPr>
          <a:xfrm>
            <a:off x="394069" y="1148847"/>
            <a:ext cx="11196222" cy="273630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800"/>
              </a:spcAft>
            </a:pPr>
            <a:r>
              <a:rPr lang="en-US" altLang="zh-TW" dirty="0">
                <a:latin typeface="Cambria Math" panose="02040503050406030204" pitchFamily="18" charset="0"/>
                <a:ea typeface="Cambria Math" panose="02040503050406030204" pitchFamily="18" charset="0"/>
              </a:rPr>
              <a:t>So your paper mentions 30 or more references.  Did you read them all?  Or did you just skim the abstracts?</a:t>
            </a:r>
          </a:p>
          <a:p>
            <a:pPr>
              <a:spcBef>
                <a:spcPts val="0"/>
              </a:spcBef>
              <a:spcAft>
                <a:spcPts val="1800"/>
              </a:spcAft>
            </a:pPr>
            <a:r>
              <a:rPr lang="en-US" altLang="zh-TW" dirty="0">
                <a:latin typeface="Cambria Math" panose="02040503050406030204" pitchFamily="18" charset="0"/>
                <a:ea typeface="Cambria Math" panose="02040503050406030204" pitchFamily="18" charset="0"/>
              </a:rPr>
              <a:t>Words like </a:t>
            </a:r>
            <a:r>
              <a:rPr lang="en-US" altLang="zh-TW" i="1" dirty="0">
                <a:solidFill>
                  <a:srgbClr val="0070C0"/>
                </a:solidFill>
                <a:latin typeface="Cambria Math" panose="02040503050406030204" pitchFamily="18" charset="0"/>
                <a:ea typeface="Cambria Math" panose="02040503050406030204" pitchFamily="18" charset="0"/>
              </a:rPr>
              <a:t>typical, generally, commonly, can/may, a number of, the majority of, substantial, probably, several, less, various, frequent, many, others, more, often, most, a few, the main</a:t>
            </a:r>
            <a:r>
              <a:rPr lang="en-US" altLang="zh-TW" dirty="0">
                <a:latin typeface="Cambria Math" panose="02040503050406030204" pitchFamily="18" charset="0"/>
                <a:ea typeface="Cambria Math" panose="02040503050406030204" pitchFamily="18" charset="0"/>
              </a:rPr>
              <a:t>… </a:t>
            </a:r>
          </a:p>
        </p:txBody>
      </p:sp>
      <p:sp>
        <p:nvSpPr>
          <p:cNvPr id="5" name="矩形 4"/>
          <p:cNvSpPr/>
          <p:nvPr/>
        </p:nvSpPr>
        <p:spPr>
          <a:xfrm>
            <a:off x="1009378" y="4051013"/>
            <a:ext cx="10580913" cy="796949"/>
          </a:xfrm>
          <a:prstGeom prst="rect">
            <a:avLst/>
          </a:prstGeom>
        </p:spPr>
        <p:txBody>
          <a:bodyPr wrap="square">
            <a:spAutoFit/>
          </a:bodyPr>
          <a:lstStyle/>
          <a:p>
            <a:pPr>
              <a:lnSpc>
                <a:spcPct val="80000"/>
              </a:lnSpc>
            </a:pPr>
            <a:r>
              <a:rPr lang="en-US" altLang="zh-TW" sz="2800" i="1" dirty="0">
                <a:solidFill>
                  <a:srgbClr val="996633"/>
                </a:solidFill>
                <a:latin typeface="Bodoni MT" panose="02070603080606020203" pitchFamily="18" charset="0"/>
              </a:rPr>
              <a:t>Many people have been working on this problem [1,2,3,4,5,6,7,8,9,10], and others have recently improved on the method [11,12,13,14,15,16,17]. </a:t>
            </a:r>
            <a:endParaRPr lang="zh-TW" altLang="en-US" sz="2000" dirty="0">
              <a:solidFill>
                <a:srgbClr val="996633"/>
              </a:solidFill>
              <a:latin typeface="Bodoni MT" panose="02070603080606020203" pitchFamily="18" charset="0"/>
            </a:endParaRPr>
          </a:p>
        </p:txBody>
      </p:sp>
      <p:sp>
        <p:nvSpPr>
          <p:cNvPr id="6" name="內容版面配置區 2"/>
          <p:cNvSpPr txBox="1">
            <a:spLocks/>
          </p:cNvSpPr>
          <p:nvPr/>
        </p:nvSpPr>
        <p:spPr>
          <a:xfrm>
            <a:off x="473325" y="5013825"/>
            <a:ext cx="11322435" cy="170048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TW" dirty="0">
                <a:latin typeface="Cambria Math" panose="02040503050406030204" pitchFamily="18" charset="0"/>
                <a:ea typeface="Cambria Math" panose="02040503050406030204" pitchFamily="18" charset="0"/>
              </a:rPr>
              <a:t>Very often, the rest of the paper does not contain as many references.</a:t>
            </a:r>
          </a:p>
          <a:p>
            <a:r>
              <a:rPr lang="en-US" altLang="zh-TW" dirty="0">
                <a:latin typeface="Cambria Math" panose="02040503050406030204" pitchFamily="18" charset="0"/>
                <a:ea typeface="Cambria Math" panose="02040503050406030204" pitchFamily="18" charset="0"/>
              </a:rPr>
              <a:t>As a referee, how do you think of this paper?</a:t>
            </a:r>
          </a:p>
        </p:txBody>
      </p:sp>
    </p:spTree>
    <p:extLst>
      <p:ext uri="{BB962C8B-B14F-4D97-AF65-F5344CB8AC3E}">
        <p14:creationId xmlns:p14="http://schemas.microsoft.com/office/powerpoint/2010/main" val="370482433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2"/>
          <p:cNvSpPr txBox="1">
            <a:spLocks/>
          </p:cNvSpPr>
          <p:nvPr/>
        </p:nvSpPr>
        <p:spPr>
          <a:xfrm>
            <a:off x="391886" y="587829"/>
            <a:ext cx="11247120" cy="59378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800"/>
              </a:spcAft>
              <a:buNone/>
            </a:pPr>
            <a:r>
              <a:rPr lang="en-US" altLang="zh-TW" dirty="0">
                <a:latin typeface="Cambria Math" panose="02040503050406030204" pitchFamily="18" charset="0"/>
                <a:ea typeface="Cambria Math" panose="02040503050406030204" pitchFamily="18" charset="0"/>
              </a:rPr>
              <a:t>If you read only the abstracts, or fill your paper with references of papers you have not read (or even do not have them), it will hurt you in the following ways:</a:t>
            </a:r>
          </a:p>
          <a:p>
            <a:pPr>
              <a:spcBef>
                <a:spcPts val="0"/>
              </a:spcBef>
              <a:spcAft>
                <a:spcPts val="1800"/>
              </a:spcAft>
            </a:pPr>
            <a:r>
              <a:rPr lang="en-US" altLang="zh-TW" dirty="0">
                <a:latin typeface="Cambria Math" panose="02040503050406030204" pitchFamily="18" charset="0"/>
                <a:ea typeface="Cambria Math" panose="02040503050406030204" pitchFamily="18" charset="0"/>
              </a:rPr>
              <a:t>Your paper will have superficial statements, so the referee will lower the value of your contribution.</a:t>
            </a:r>
          </a:p>
          <a:p>
            <a:pPr>
              <a:spcBef>
                <a:spcPts val="0"/>
              </a:spcBef>
              <a:spcAft>
                <a:spcPts val="1800"/>
              </a:spcAft>
            </a:pPr>
            <a:r>
              <a:rPr lang="en-US" altLang="zh-TW" dirty="0">
                <a:latin typeface="Cambria Math" panose="02040503050406030204" pitchFamily="18" charset="0"/>
                <a:ea typeface="Cambria Math" panose="02040503050406030204" pitchFamily="18" charset="0"/>
              </a:rPr>
              <a:t>Your research will be clearly positioned on the research landscape.</a:t>
            </a:r>
          </a:p>
          <a:p>
            <a:pPr>
              <a:spcBef>
                <a:spcPts val="0"/>
              </a:spcBef>
              <a:spcAft>
                <a:spcPts val="1800"/>
              </a:spcAft>
            </a:pPr>
            <a:r>
              <a:rPr lang="en-US" altLang="zh-TW" dirty="0">
                <a:latin typeface="Cambria Math" panose="02040503050406030204" pitchFamily="18" charset="0"/>
                <a:ea typeface="Cambria Math" panose="02040503050406030204" pitchFamily="18" charset="0"/>
              </a:rPr>
              <a:t>Your story will lack of details and, therefore, interest.</a:t>
            </a:r>
          </a:p>
          <a:p>
            <a:pPr>
              <a:spcBef>
                <a:spcPts val="0"/>
              </a:spcBef>
              <a:spcAft>
                <a:spcPts val="1800"/>
              </a:spcAft>
            </a:pPr>
            <a:r>
              <a:rPr lang="en-US" altLang="zh-TW" dirty="0">
                <a:latin typeface="Cambria Math" panose="02040503050406030204" pitchFamily="18" charset="0"/>
                <a:ea typeface="Cambria Math" panose="02040503050406030204" pitchFamily="18" charset="0"/>
              </a:rPr>
              <a:t>The reader will doubt your expertise.   Why should they believe you otherwise</a:t>
            </a:r>
            <a:r>
              <a:rPr lang="en-US" altLang="zh-TW" dirty="0" smtClean="0">
                <a:latin typeface="Cambria Math" panose="02040503050406030204" pitchFamily="18" charset="0"/>
                <a:ea typeface="Cambria Math" panose="02040503050406030204" pitchFamily="18" charset="0"/>
              </a:rPr>
              <a:t>?</a:t>
            </a:r>
            <a:endParaRPr lang="en-US" altLang="zh-TW"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353120423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2"/>
          <p:cNvSpPr txBox="1">
            <a:spLocks/>
          </p:cNvSpPr>
          <p:nvPr/>
        </p:nvSpPr>
        <p:spPr>
          <a:xfrm>
            <a:off x="286679" y="430790"/>
            <a:ext cx="8229600" cy="576064"/>
          </a:xfrm>
          <a:prstGeom prst="rect">
            <a:avLst/>
          </a:prstGeom>
        </p:spPr>
        <p:txBody>
          <a:bodyPr/>
          <a:lstStyle/>
          <a:p>
            <a:pPr marL="457200" indent="-457200">
              <a:spcBef>
                <a:spcPct val="20000"/>
              </a:spcBef>
              <a:buFont typeface="Wingdings" pitchFamily="2" charset="2"/>
              <a:buChar char="p"/>
              <a:defRPr/>
            </a:pPr>
            <a:r>
              <a:rPr lang="en-US" altLang="zh-TW" sz="3600" b="1" dirty="0">
                <a:solidFill>
                  <a:srgbClr val="0000CC"/>
                </a:solidFill>
                <a:latin typeface="Times New Roman" panose="02020603050405020304" pitchFamily="18" charset="0"/>
                <a:cs typeface="Times New Roman" panose="02020603050405020304" pitchFamily="18" charset="0"/>
              </a:rPr>
              <a:t>The Trap of Judgmental Adjectives</a:t>
            </a:r>
            <a:endParaRPr lang="zh-TW" altLang="en-US" sz="3600" b="1" dirty="0">
              <a:solidFill>
                <a:srgbClr val="0000CC"/>
              </a:solidFill>
              <a:latin typeface="Times New Roman" panose="02020603050405020304" pitchFamily="18" charset="0"/>
              <a:cs typeface="Times New Roman" panose="02020603050405020304" pitchFamily="18" charset="0"/>
            </a:endParaRPr>
          </a:p>
        </p:txBody>
      </p:sp>
      <p:sp>
        <p:nvSpPr>
          <p:cNvPr id="3" name="內容版面配置區 2"/>
          <p:cNvSpPr txBox="1">
            <a:spLocks/>
          </p:cNvSpPr>
          <p:nvPr/>
        </p:nvSpPr>
        <p:spPr>
          <a:xfrm>
            <a:off x="469559" y="1449977"/>
            <a:ext cx="11064944" cy="44936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800"/>
              </a:spcAft>
            </a:pPr>
            <a:r>
              <a:rPr lang="en-US" altLang="zh-TW" dirty="0">
                <a:latin typeface="Cambria Math" panose="02040503050406030204" pitchFamily="18" charset="0"/>
                <a:ea typeface="Cambria Math" panose="02040503050406030204" pitchFamily="18" charset="0"/>
              </a:rPr>
              <a:t>When you refer to other’s work, some adjectives are dangerous (</a:t>
            </a:r>
            <a:r>
              <a:rPr lang="en-US" altLang="zh-TW" i="1" dirty="0">
                <a:solidFill>
                  <a:srgbClr val="0070C0"/>
                </a:solidFill>
                <a:latin typeface="Cambria Math" panose="02040503050406030204" pitchFamily="18" charset="0"/>
                <a:ea typeface="Cambria Math" panose="02040503050406030204" pitchFamily="18" charset="0"/>
              </a:rPr>
              <a:t>poor, good, fast, faster, not reliable, primitive, naïve, limited</a:t>
            </a:r>
            <a:r>
              <a:rPr lang="en-US" altLang="zh-TW" dirty="0">
                <a:latin typeface="Cambria Math" panose="02040503050406030204" pitchFamily="18" charset="0"/>
                <a:ea typeface="Cambria Math" panose="02040503050406030204" pitchFamily="18" charset="0"/>
              </a:rPr>
              <a:t>).  </a:t>
            </a:r>
          </a:p>
          <a:p>
            <a:pPr>
              <a:spcBef>
                <a:spcPts val="0"/>
              </a:spcBef>
              <a:spcAft>
                <a:spcPts val="1800"/>
              </a:spcAft>
            </a:pPr>
            <a:r>
              <a:rPr lang="en-US" altLang="zh-TW" dirty="0">
                <a:latin typeface="Cambria Math" panose="02040503050406030204" pitchFamily="18" charset="0"/>
                <a:ea typeface="Cambria Math" panose="02040503050406030204" pitchFamily="18" charset="0"/>
              </a:rPr>
              <a:t>Every adjective is a claim, and in science, claims have to be substantiated.  How do you justify “poor”?</a:t>
            </a:r>
          </a:p>
          <a:p>
            <a:pPr>
              <a:spcBef>
                <a:spcPts val="0"/>
              </a:spcBef>
              <a:spcAft>
                <a:spcPts val="1800"/>
              </a:spcAft>
            </a:pPr>
            <a:r>
              <a:rPr lang="en-US" altLang="zh-TW" dirty="0">
                <a:latin typeface="Cambria Math" panose="02040503050406030204" pitchFamily="18" charset="0"/>
                <a:ea typeface="Cambria Math" panose="02040503050406030204" pitchFamily="18" charset="0"/>
              </a:rPr>
              <a:t>Use those adjectives that you later justify with data or figures.  Let adjectives be based on facts, or on quotes from other authors stating their own limitations of assumptions.  </a:t>
            </a:r>
          </a:p>
          <a:p>
            <a:pPr>
              <a:spcBef>
                <a:spcPts val="0"/>
              </a:spcBef>
              <a:spcAft>
                <a:spcPts val="1800"/>
              </a:spcAft>
            </a:pPr>
            <a:endParaRPr lang="en-US" altLang="zh-TW"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40025075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66204" y="561418"/>
            <a:ext cx="10672356" cy="4231928"/>
          </a:xfrm>
          <a:prstGeom prst="rect">
            <a:avLst/>
          </a:prstGeom>
        </p:spPr>
        <p:txBody>
          <a:bodyPr wrap="square">
            <a:spAutoFit/>
          </a:bodyPr>
          <a:lstStyle/>
          <a:p>
            <a:pPr marL="457200" indent="-457200">
              <a:spcAft>
                <a:spcPts val="1800"/>
              </a:spcAft>
              <a:buFont typeface="Arial" pitchFamily="34" charset="0"/>
              <a:buChar char="•"/>
            </a:pPr>
            <a:r>
              <a:rPr lang="en-US" altLang="zh-TW" sz="3200" dirty="0">
                <a:solidFill>
                  <a:prstClr val="black"/>
                </a:solidFill>
                <a:latin typeface="Cambria Math" panose="02040503050406030204" pitchFamily="18" charset="0"/>
                <a:ea typeface="Cambria Math" panose="02040503050406030204" pitchFamily="18" charset="0"/>
              </a:rPr>
              <a:t>State that your work agrees (or disagrees) with another paper’s conclusions.  State that your results are different or consistent.</a:t>
            </a:r>
          </a:p>
          <a:p>
            <a:pPr marL="457200" indent="-457200">
              <a:spcAft>
                <a:spcPts val="1800"/>
              </a:spcAft>
              <a:buFont typeface="Arial" pitchFamily="34" charset="0"/>
              <a:buChar char="•"/>
            </a:pPr>
            <a:r>
              <a:rPr lang="en-US" altLang="zh-TW" sz="3200" dirty="0">
                <a:solidFill>
                  <a:prstClr val="black"/>
                </a:solidFill>
                <a:latin typeface="Cambria Math" panose="02040503050406030204" pitchFamily="18" charset="0"/>
                <a:ea typeface="Cambria Math" panose="02040503050406030204" pitchFamily="18" charset="0"/>
              </a:rPr>
              <a:t>Use facts and numbers.</a:t>
            </a:r>
          </a:p>
          <a:p>
            <a:pPr marL="457200" indent="-457200">
              <a:spcAft>
                <a:spcPts val="1800"/>
              </a:spcAft>
              <a:buFont typeface="Arial" pitchFamily="34" charset="0"/>
              <a:buChar char="•"/>
            </a:pPr>
            <a:r>
              <a:rPr lang="en-US" altLang="zh-TW" sz="3200" dirty="0">
                <a:solidFill>
                  <a:prstClr val="black"/>
                </a:solidFill>
                <a:latin typeface="Cambria Math" panose="02040503050406030204" pitchFamily="18" charset="0"/>
                <a:ea typeface="Cambria Math" panose="02040503050406030204" pitchFamily="18" charset="0"/>
              </a:rPr>
              <a:t>Define your uniqueness. </a:t>
            </a:r>
          </a:p>
          <a:p>
            <a:pPr marL="457200" indent="-457200">
              <a:spcAft>
                <a:spcPts val="1800"/>
              </a:spcAft>
              <a:buFont typeface="Arial" pitchFamily="34" charset="0"/>
              <a:buChar char="•"/>
            </a:pPr>
            <a:r>
              <a:rPr lang="en-US" altLang="zh-TW" sz="3200" dirty="0">
                <a:solidFill>
                  <a:prstClr val="black"/>
                </a:solidFill>
                <a:latin typeface="Cambria Math" panose="02040503050406030204" pitchFamily="18" charset="0"/>
                <a:ea typeface="Cambria Math" panose="02040503050406030204" pitchFamily="18" charset="0"/>
              </a:rPr>
              <a:t>Quote another paper that independently supports your views.</a:t>
            </a:r>
          </a:p>
        </p:txBody>
      </p:sp>
    </p:spTree>
    <p:extLst>
      <p:ext uri="{BB962C8B-B14F-4D97-AF65-F5344CB8AC3E}">
        <p14:creationId xmlns:p14="http://schemas.microsoft.com/office/powerpoint/2010/main" val="25788794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5412</TotalTime>
  <Words>4658</Words>
  <Application>Microsoft Office PowerPoint</Application>
  <PresentationFormat>寬螢幕</PresentationFormat>
  <Paragraphs>503</Paragraphs>
  <Slides>99</Slides>
  <Notes>0</Notes>
  <HiddenSlides>0</HiddenSlides>
  <MMClips>0</MMClips>
  <ScaleCrop>false</ScaleCrop>
  <HeadingPairs>
    <vt:vector size="6" baseType="variant">
      <vt:variant>
        <vt:lpstr>使用字型</vt:lpstr>
      </vt:variant>
      <vt:variant>
        <vt:i4>22</vt:i4>
      </vt:variant>
      <vt:variant>
        <vt:lpstr>佈景主題</vt:lpstr>
      </vt:variant>
      <vt:variant>
        <vt:i4>3</vt:i4>
      </vt:variant>
      <vt:variant>
        <vt:lpstr>投影片標題</vt:lpstr>
      </vt:variant>
      <vt:variant>
        <vt:i4>99</vt:i4>
      </vt:variant>
    </vt:vector>
  </HeadingPairs>
  <TitlesOfParts>
    <vt:vector size="124" baseType="lpstr">
      <vt:lpstr>Gungsuh</vt:lpstr>
      <vt:lpstr>超世紀中仿圓</vt:lpstr>
      <vt:lpstr>超世紀特明體一標準</vt:lpstr>
      <vt:lpstr>超世紀粗古印</vt:lpstr>
      <vt:lpstr>超世紀粗仿宋</vt:lpstr>
      <vt:lpstr>超世紀粗顏楷</vt:lpstr>
      <vt:lpstr>新細明體</vt:lpstr>
      <vt:lpstr>標楷體</vt:lpstr>
      <vt:lpstr>Arial</vt:lpstr>
      <vt:lpstr>Bodoni MT</vt:lpstr>
      <vt:lpstr>Book Antiqua</vt:lpstr>
      <vt:lpstr>Bookman Old Style</vt:lpstr>
      <vt:lpstr>Bradley Hand ITC</vt:lpstr>
      <vt:lpstr>Calibri</vt:lpstr>
      <vt:lpstr>Calibri Light</vt:lpstr>
      <vt:lpstr>Cambria Math</vt:lpstr>
      <vt:lpstr>Courier New</vt:lpstr>
      <vt:lpstr>Elephant</vt:lpstr>
      <vt:lpstr>Forte</vt:lpstr>
      <vt:lpstr>LM Roman Demi 10</vt:lpstr>
      <vt:lpstr>Times New Roman</vt:lpstr>
      <vt:lpstr>Wingdings</vt:lpstr>
      <vt:lpstr>Office 佈景主題</vt:lpstr>
      <vt:lpstr>預設簡報設計</vt:lpstr>
      <vt:lpstr>1_Office 佈景主題</vt:lpstr>
      <vt:lpstr>PowerPoint 簡報</vt:lpstr>
      <vt:lpstr>PowerPoint 簡報</vt:lpstr>
      <vt:lpstr>How to do a presentation …</vt:lpstr>
      <vt:lpstr>How to do a presentation …</vt:lpstr>
      <vt:lpstr>How to do a presentation …</vt:lpstr>
      <vt:lpstr>PowerPoint 簡報</vt:lpstr>
      <vt:lpstr>How to do a presentation (cont.)</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Mind the Pronunciation</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Abstract --- the heart of your paper</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Headings and Subheadings  --- The Skeleton of Your Paper</vt:lpstr>
      <vt:lpstr>PowerPoint 簡報</vt:lpstr>
      <vt:lpstr>PowerPoint 簡報</vt:lpstr>
      <vt:lpstr>PowerPoint 簡報</vt:lpstr>
      <vt:lpstr>PowerPoint 簡報</vt:lpstr>
      <vt:lpstr>\title{A Kinematic and Photometric Study of the Galactic Young Star Cluster NGC\,7380 } </vt:lpstr>
      <vt:lpstr>\title{ A Possible Detection of Occultation by a  Proto-planetary Clump in GM\,Cephei           }</vt:lpstr>
      <vt:lpstr>Introduction --- The hands of your paper</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Popular Traps</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WP</dc:creator>
  <cp:lastModifiedBy>WP</cp:lastModifiedBy>
  <cp:revision>57</cp:revision>
  <dcterms:created xsi:type="dcterms:W3CDTF">2018-07-11T06:33:59Z</dcterms:created>
  <dcterms:modified xsi:type="dcterms:W3CDTF">2018-08-07T11:45:24Z</dcterms:modified>
</cp:coreProperties>
</file>