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1" autoAdjust="0"/>
    <p:restoredTop sz="94660"/>
  </p:normalViewPr>
  <p:slideViewPr>
    <p:cSldViewPr snapToGrid="0">
      <p:cViewPr varScale="1">
        <p:scale>
          <a:sx n="73" d="100"/>
          <a:sy n="73" d="100"/>
        </p:scale>
        <p:origin x="64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B11C-CB62-4E34-AD4F-B66982D19927}" type="datetimeFigureOut">
              <a:rPr lang="zh-TW" altLang="en-US" smtClean="0"/>
              <a:t>2017/11/4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4E85-BCB8-4C85-BC2F-F29B3AEA6B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9615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B11C-CB62-4E34-AD4F-B66982D19927}" type="datetimeFigureOut">
              <a:rPr lang="zh-TW" altLang="en-US" smtClean="0"/>
              <a:t>2017/11/4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4E85-BCB8-4C85-BC2F-F29B3AEA6B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2163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B11C-CB62-4E34-AD4F-B66982D19927}" type="datetimeFigureOut">
              <a:rPr lang="zh-TW" altLang="en-US" smtClean="0"/>
              <a:t>2017/11/4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4E85-BCB8-4C85-BC2F-F29B3AEA6B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9376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B11C-CB62-4E34-AD4F-B66982D19927}" type="datetimeFigureOut">
              <a:rPr lang="zh-TW" altLang="en-US" smtClean="0"/>
              <a:t>2017/11/4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4E85-BCB8-4C85-BC2F-F29B3AEA6B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3439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B11C-CB62-4E34-AD4F-B66982D19927}" type="datetimeFigureOut">
              <a:rPr lang="zh-TW" altLang="en-US" smtClean="0"/>
              <a:t>2017/11/4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4E85-BCB8-4C85-BC2F-F29B3AEA6B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2204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B11C-CB62-4E34-AD4F-B66982D19927}" type="datetimeFigureOut">
              <a:rPr lang="zh-TW" altLang="en-US" smtClean="0"/>
              <a:t>2017/11/4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4E85-BCB8-4C85-BC2F-F29B3AEA6B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2504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B11C-CB62-4E34-AD4F-B66982D19927}" type="datetimeFigureOut">
              <a:rPr lang="zh-TW" altLang="en-US" smtClean="0"/>
              <a:t>2017/11/4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4E85-BCB8-4C85-BC2F-F29B3AEA6B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1454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B11C-CB62-4E34-AD4F-B66982D19927}" type="datetimeFigureOut">
              <a:rPr lang="zh-TW" altLang="en-US" smtClean="0"/>
              <a:t>2017/11/4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4E85-BCB8-4C85-BC2F-F29B3AEA6B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2438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B11C-CB62-4E34-AD4F-B66982D19927}" type="datetimeFigureOut">
              <a:rPr lang="zh-TW" altLang="en-US" smtClean="0"/>
              <a:t>2017/11/4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4E85-BCB8-4C85-BC2F-F29B3AEA6B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5659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B11C-CB62-4E34-AD4F-B66982D19927}" type="datetimeFigureOut">
              <a:rPr lang="zh-TW" altLang="en-US" smtClean="0"/>
              <a:t>2017/11/4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4E85-BCB8-4C85-BC2F-F29B3AEA6B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5166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B11C-CB62-4E34-AD4F-B66982D19927}" type="datetimeFigureOut">
              <a:rPr lang="zh-TW" altLang="en-US" smtClean="0"/>
              <a:t>2017/11/4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4E85-BCB8-4C85-BC2F-F29B3AEA6B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2573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8B11C-CB62-4E34-AD4F-B66982D19927}" type="datetimeFigureOut">
              <a:rPr lang="zh-TW" altLang="en-US" smtClean="0"/>
              <a:t>2017/11/4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C4E85-BCB8-4C85-BC2F-F29B3AEA6B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083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058348"/>
              </p:ext>
            </p:extLst>
          </p:nvPr>
        </p:nvGraphicFramePr>
        <p:xfrm>
          <a:off x="215902" y="1011714"/>
          <a:ext cx="11633193" cy="554074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1683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3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48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48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48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48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48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486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486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9486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9486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9486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9486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9470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solidFill>
                            <a:srgbClr val="0000FF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YR</a:t>
                      </a:r>
                      <a:endParaRPr lang="zh-TW" sz="2000" kern="100" dirty="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NCU</a:t>
                      </a:r>
                      <a:endParaRPr lang="zh-TW" sz="2000" kern="100" dirty="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Cites</a:t>
                      </a:r>
                      <a:endParaRPr lang="zh-TW" sz="20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kern="0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ASIAA</a:t>
                      </a:r>
                      <a:endParaRPr lang="zh-TW" sz="2000" b="0" kern="100" dirty="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Cites</a:t>
                      </a:r>
                      <a:endParaRPr lang="zh-TW" sz="20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KIAA</a:t>
                      </a:r>
                      <a:endParaRPr lang="zh-TW" sz="2000" kern="100" dirty="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Cites</a:t>
                      </a:r>
                      <a:endParaRPr lang="zh-TW" sz="20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U Iowa</a:t>
                      </a:r>
                      <a:endParaRPr lang="zh-TW" sz="2000" kern="10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Cites</a:t>
                      </a:r>
                      <a:endParaRPr lang="zh-TW" sz="20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U Florida</a:t>
                      </a:r>
                      <a:endParaRPr lang="zh-TW" sz="2000" kern="100" dirty="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Cites</a:t>
                      </a:r>
                      <a:endParaRPr lang="zh-TW" sz="20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UIUC</a:t>
                      </a:r>
                      <a:endParaRPr lang="zh-TW" sz="2000" kern="10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Cites</a:t>
                      </a:r>
                      <a:endParaRPr lang="zh-TW" sz="20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13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>
                          <a:solidFill>
                            <a:srgbClr val="0000FF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FTEs</a:t>
                      </a:r>
                      <a:endParaRPr lang="zh-TW" sz="2000" kern="10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7 (F) </a:t>
                      </a:r>
                      <a:r>
                        <a:rPr lang="en-US" sz="2000" b="1" kern="0" baseline="0" dirty="0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en-US" sz="2000" b="1" kern="0" baseline="0" dirty="0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000" b="1" kern="0" dirty="0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6 </a:t>
                      </a:r>
                      <a:r>
                        <a:rPr lang="en-US" sz="2000" b="1" kern="0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(PD)</a:t>
                      </a:r>
                      <a:endParaRPr lang="zh-TW" sz="2000" kern="100" dirty="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kern="0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28 (F) </a:t>
                      </a:r>
                      <a:r>
                        <a:rPr lang="en-US" sz="2000" b="0" kern="0" dirty="0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2000" b="0" kern="0" dirty="0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000" b="0" kern="0" dirty="0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24 </a:t>
                      </a:r>
                      <a:r>
                        <a:rPr lang="en-US" sz="2000" b="0" kern="0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(PD)</a:t>
                      </a:r>
                      <a:endParaRPr lang="zh-TW" sz="2000" b="0" kern="100" dirty="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2000" kern="100" dirty="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11*</a:t>
                      </a:r>
                      <a:endParaRPr lang="zh-TW" sz="2000" kern="10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16 (F) </a:t>
                      </a:r>
                      <a:r>
                        <a:rPr lang="en-US" sz="2000" b="1" kern="0" dirty="0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2000" b="1" kern="0" dirty="0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000" b="1" kern="0" dirty="0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r>
                        <a:rPr lang="en-US" sz="2000" b="1" kern="0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(PD)</a:t>
                      </a:r>
                      <a:endParaRPr lang="zh-TW" sz="2000" kern="100" dirty="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22 (F) </a:t>
                      </a:r>
                      <a:r>
                        <a:rPr lang="en-US" sz="2000" b="1" kern="0" dirty="0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2000" b="1" kern="0" dirty="0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000" b="1" kern="0" dirty="0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en-US" sz="2000" b="1" kern="0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(PD)</a:t>
                      </a:r>
                      <a:endParaRPr lang="zh-TW" sz="2000" kern="100" dirty="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90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>
                          <a:solidFill>
                            <a:srgbClr val="0000FF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zh-TW" sz="2000" kern="10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55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zh-TW" sz="2000" kern="0" dirty="0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833</a:t>
                      </a:r>
                      <a:endParaRPr lang="zh-TW" sz="2000" kern="100" dirty="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833</a:t>
                      </a:r>
                      <a:endParaRPr lang="zh-TW" sz="20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b="0" kern="0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136</a:t>
                      </a:r>
                      <a:endParaRPr lang="zh-TW" sz="2000" b="0" kern="100" dirty="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3746</a:t>
                      </a:r>
                      <a:endParaRPr lang="zh-TW" sz="20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zh-TW" sz="2000" kern="10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2163</a:t>
                      </a:r>
                      <a:endParaRPr lang="zh-TW" sz="20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zh-TW" sz="2000" kern="10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1553</a:t>
                      </a:r>
                      <a:endParaRPr lang="zh-TW" sz="20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115</a:t>
                      </a:r>
                      <a:endParaRPr lang="zh-TW" sz="2000" kern="100" dirty="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5598</a:t>
                      </a:r>
                      <a:endParaRPr lang="zh-TW" sz="20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336550" algn="l"/>
                        </a:tabLst>
                      </a:pPr>
                      <a:r>
                        <a:rPr lang="en-US" sz="2000" kern="0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	66</a:t>
                      </a:r>
                      <a:endParaRPr lang="zh-TW" sz="2000" kern="100" dirty="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1770</a:t>
                      </a:r>
                      <a:endParaRPr lang="zh-TW" sz="20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6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>
                          <a:solidFill>
                            <a:srgbClr val="0000FF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zh-TW" sz="2000" kern="10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zh-TW" sz="2000" kern="0" dirty="0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540</a:t>
                      </a:r>
                      <a:endParaRPr lang="zh-TW" sz="2000" kern="100" dirty="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540</a:t>
                      </a:r>
                      <a:endParaRPr lang="zh-TW" sz="20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b="0" kern="0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170</a:t>
                      </a:r>
                      <a:endParaRPr lang="zh-TW" sz="2000" b="0" kern="100" dirty="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5350</a:t>
                      </a:r>
                      <a:endParaRPr lang="zh-TW" sz="20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121</a:t>
                      </a:r>
                      <a:endParaRPr lang="zh-TW" sz="2000" kern="10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2646</a:t>
                      </a:r>
                      <a:endParaRPr lang="zh-TW" sz="20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zh-TW" sz="2000" kern="100" dirty="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1288</a:t>
                      </a:r>
                      <a:endParaRPr lang="zh-TW" sz="20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zh-TW" sz="2000" kern="10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387350" algn="l"/>
                        </a:tabLst>
                      </a:pPr>
                      <a:r>
                        <a:rPr lang="en-US" sz="2000" kern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3173</a:t>
                      </a:r>
                      <a:endParaRPr lang="zh-TW" sz="20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zh-TW" sz="2000" kern="100" dirty="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1785</a:t>
                      </a:r>
                      <a:endParaRPr lang="zh-TW" sz="20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53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>
                          <a:solidFill>
                            <a:srgbClr val="0000FF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zh-TW" sz="2000" kern="10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zh-TW" sz="2000" kern="0" dirty="0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381</a:t>
                      </a:r>
                      <a:endParaRPr lang="zh-TW" sz="2000" kern="100" dirty="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381</a:t>
                      </a:r>
                      <a:endParaRPr lang="zh-TW" sz="20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b="0" kern="0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184</a:t>
                      </a:r>
                      <a:endParaRPr lang="zh-TW" sz="2000" b="0" kern="100" dirty="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13503</a:t>
                      </a:r>
                      <a:endParaRPr lang="zh-TW" sz="20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132</a:t>
                      </a:r>
                      <a:endParaRPr lang="zh-TW" sz="2000" kern="10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2030</a:t>
                      </a:r>
                      <a:endParaRPr lang="zh-TW" sz="20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zh-TW" sz="2000" kern="100" dirty="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804</a:t>
                      </a:r>
                      <a:endParaRPr lang="zh-TW" sz="20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71</a:t>
                      </a:r>
                      <a:endParaRPr lang="zh-TW" sz="2000" kern="100" dirty="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1922</a:t>
                      </a:r>
                      <a:endParaRPr lang="zh-TW" sz="20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102</a:t>
                      </a:r>
                      <a:endParaRPr lang="zh-TW" sz="2000" kern="10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330200" algn="l"/>
                        </a:tabLst>
                      </a:pPr>
                      <a:r>
                        <a:rPr lang="en-US" sz="2000" kern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11883</a:t>
                      </a:r>
                      <a:endParaRPr lang="zh-TW" sz="20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6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>
                          <a:solidFill>
                            <a:srgbClr val="0000FF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zh-TW" sz="2000" kern="10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zh-TW" sz="2000" kern="0" dirty="0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1073</a:t>
                      </a:r>
                      <a:endParaRPr lang="zh-TW" sz="2000" kern="100" dirty="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1073</a:t>
                      </a:r>
                      <a:endParaRPr lang="zh-TW" sz="20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b="0" ker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154</a:t>
                      </a:r>
                      <a:endParaRPr lang="zh-TW" sz="2000" b="0" kern="10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zh-TW" sz="20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187</a:t>
                      </a:r>
                      <a:endParaRPr lang="zh-TW" sz="2000" kern="10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2695</a:t>
                      </a:r>
                      <a:endParaRPr lang="zh-TW" sz="20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74</a:t>
                      </a:r>
                      <a:endParaRPr lang="zh-TW" sz="2000" kern="10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976</a:t>
                      </a:r>
                      <a:endParaRPr lang="zh-TW" sz="2000" kern="1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zh-TW" sz="2000" kern="100" dirty="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1741</a:t>
                      </a:r>
                      <a:endParaRPr lang="zh-TW" sz="20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115</a:t>
                      </a:r>
                      <a:endParaRPr lang="zh-TW" sz="2000" kern="10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2108</a:t>
                      </a:r>
                      <a:endParaRPr lang="zh-TW" sz="20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56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>
                          <a:solidFill>
                            <a:srgbClr val="0000FF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zh-TW" sz="2000" kern="10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79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zh-TW" sz="2000" kern="0" dirty="0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454</a:t>
                      </a:r>
                      <a:endParaRPr lang="zh-TW" sz="2000" kern="100" dirty="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454</a:t>
                      </a:r>
                      <a:endParaRPr lang="zh-TW" sz="20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b="0" ker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167</a:t>
                      </a:r>
                      <a:endParaRPr lang="zh-TW" sz="2000" b="0" kern="10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829</a:t>
                      </a:r>
                      <a:endParaRPr lang="zh-TW" sz="20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174</a:t>
                      </a:r>
                      <a:endParaRPr lang="zh-TW" sz="2000" kern="10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957</a:t>
                      </a:r>
                      <a:endParaRPr lang="zh-TW" sz="20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zh-TW" sz="2000" kern="10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225</a:t>
                      </a:r>
                      <a:endParaRPr lang="zh-TW" sz="20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zh-TW" sz="2000" kern="100" dirty="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875</a:t>
                      </a:r>
                      <a:endParaRPr lang="zh-TW" sz="20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177</a:t>
                      </a:r>
                      <a:endParaRPr lang="zh-TW" sz="2000" kern="10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4378</a:t>
                      </a:r>
                      <a:endParaRPr lang="zh-TW" sz="20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36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0">
                          <a:solidFill>
                            <a:srgbClr val="7030A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2017/10</a:t>
                      </a:r>
                      <a:endParaRPr lang="zh-TW" sz="2000" kern="10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b="1" kern="0" dirty="0" smtClean="0">
                          <a:solidFill>
                            <a:srgbClr val="7030A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zh-TW" sz="2000" b="1" kern="0" dirty="0" smtClean="0">
                          <a:solidFill>
                            <a:srgbClr val="7030A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zh-TW" sz="2000" kern="100" dirty="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solidFill>
                            <a:srgbClr val="7030A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zh-TW" sz="2000" kern="100" dirty="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b="0" kern="0" dirty="0">
                          <a:solidFill>
                            <a:srgbClr val="7030A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148</a:t>
                      </a:r>
                      <a:endParaRPr lang="zh-TW" sz="2000" b="0" kern="100" dirty="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solidFill>
                            <a:srgbClr val="7030A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192</a:t>
                      </a:r>
                      <a:endParaRPr lang="zh-TW" sz="2000" kern="100" dirty="0">
                        <a:solidFill>
                          <a:srgbClr val="7030A0"/>
                        </a:solidFill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b="1" kern="0">
                          <a:solidFill>
                            <a:srgbClr val="7030A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164</a:t>
                      </a:r>
                      <a:endParaRPr lang="zh-TW" sz="2000" kern="10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solidFill>
                            <a:srgbClr val="7030A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165</a:t>
                      </a:r>
                      <a:endParaRPr lang="zh-TW" sz="2000" kern="100" dirty="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b="1" kern="0">
                          <a:solidFill>
                            <a:srgbClr val="7030A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zh-TW" sz="2000" kern="10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b="1" kern="0">
                          <a:solidFill>
                            <a:srgbClr val="7030A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zh-TW" sz="2000" kern="10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b="1" kern="0">
                          <a:solidFill>
                            <a:srgbClr val="7030A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zh-TW" sz="2000" kern="10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b="1" kern="0" dirty="0">
                          <a:solidFill>
                            <a:srgbClr val="7030A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148</a:t>
                      </a:r>
                      <a:endParaRPr lang="zh-TW" sz="2000" kern="100" dirty="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b="1" kern="0">
                          <a:solidFill>
                            <a:srgbClr val="7030A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zh-TW" sz="2000" kern="10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2000" b="1" kern="0" dirty="0" smtClean="0">
                          <a:solidFill>
                            <a:srgbClr val="7030A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151</a:t>
                      </a:r>
                      <a:r>
                        <a:rPr lang="en-US" sz="2000" b="1" kern="0" dirty="0">
                          <a:solidFill>
                            <a:srgbClr val="7030A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2000" kern="100" dirty="0">
                        <a:effectLst/>
                        <a:latin typeface="Cambria Math" panose="020405030504060302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0940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830820"/>
              </p:ext>
            </p:extLst>
          </p:nvPr>
        </p:nvGraphicFramePr>
        <p:xfrm>
          <a:off x="145038" y="719666"/>
          <a:ext cx="11620665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57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7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84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69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46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73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78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85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56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9563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9563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9563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9563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9563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FTEs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2012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2013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2014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2015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2016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2017/10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NCU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7F, 6PD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55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833</a:t>
                      </a:r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33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540</a:t>
                      </a:r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40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381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75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1073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79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454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36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25</a:t>
                      </a:r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NTHU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6F, 5PD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ASIAA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28F,</a:t>
                      </a:r>
                      <a:r>
                        <a:rPr lang="en-US" altLang="zh-TW" sz="2000" baseline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24PD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136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3746</a:t>
                      </a:r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170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5350</a:t>
                      </a:r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184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13503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2154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2011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167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829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148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192</a:t>
                      </a:r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KIAA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00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95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2163</a:t>
                      </a:r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121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2646</a:t>
                      </a:r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132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2030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187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2695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174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957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164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165</a:t>
                      </a:r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U Iowa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11F, ?PD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56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1553</a:t>
                      </a:r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50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1288</a:t>
                      </a:r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53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804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74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976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59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225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50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45</a:t>
                      </a:r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U Florida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16F, 8PD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115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5598</a:t>
                      </a:r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99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3173</a:t>
                      </a:r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71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1922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90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1741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96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875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63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148</a:t>
                      </a:r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U Illinois-UC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22F, 3PD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66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1770</a:t>
                      </a:r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69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1785</a:t>
                      </a:r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102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11883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115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2108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177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4378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85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151</a:t>
                      </a:r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2284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225</Words>
  <Application>Microsoft Office PowerPoint</Application>
  <PresentationFormat>寬螢幕</PresentationFormat>
  <Paragraphs>196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9" baseType="lpstr">
      <vt:lpstr>新細明體</vt:lpstr>
      <vt:lpstr>Arial</vt:lpstr>
      <vt:lpstr>Calibri</vt:lpstr>
      <vt:lpstr>Calibri Light</vt:lpstr>
      <vt:lpstr>Cambria Math</vt:lpstr>
      <vt:lpstr>Times New Roman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wchen</dc:creator>
  <cp:lastModifiedBy>Windows 使用者</cp:lastModifiedBy>
  <cp:revision>6</cp:revision>
  <cp:lastPrinted>2017-10-29T10:02:10Z</cp:lastPrinted>
  <dcterms:created xsi:type="dcterms:W3CDTF">2017-10-29T09:41:14Z</dcterms:created>
  <dcterms:modified xsi:type="dcterms:W3CDTF">2017-11-03T16:44:00Z</dcterms:modified>
</cp:coreProperties>
</file>