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02438" cy="993457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479" autoAdjust="0"/>
    <p:restoredTop sz="94660"/>
  </p:normalViewPr>
  <p:slideViewPr>
    <p:cSldViewPr snapToGrid="0">
      <p:cViewPr varScale="1">
        <p:scale>
          <a:sx n="57" d="100"/>
          <a:sy n="57" d="100"/>
        </p:scale>
        <p:origin x="56" y="10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B11C-CB62-4E34-AD4F-B66982D19927}" type="datetimeFigureOut">
              <a:rPr lang="zh-TW" altLang="en-US" smtClean="0"/>
              <a:t>2017/11/5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4E85-BCB8-4C85-BC2F-F29B3AEA6B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9615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B11C-CB62-4E34-AD4F-B66982D19927}" type="datetimeFigureOut">
              <a:rPr lang="zh-TW" altLang="en-US" smtClean="0"/>
              <a:t>2017/11/5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4E85-BCB8-4C85-BC2F-F29B3AEA6B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2163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B11C-CB62-4E34-AD4F-B66982D19927}" type="datetimeFigureOut">
              <a:rPr lang="zh-TW" altLang="en-US" smtClean="0"/>
              <a:t>2017/11/5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4E85-BCB8-4C85-BC2F-F29B3AEA6B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9376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B11C-CB62-4E34-AD4F-B66982D19927}" type="datetimeFigureOut">
              <a:rPr lang="zh-TW" altLang="en-US" smtClean="0"/>
              <a:t>2017/11/5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4E85-BCB8-4C85-BC2F-F29B3AEA6B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3439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B11C-CB62-4E34-AD4F-B66982D19927}" type="datetimeFigureOut">
              <a:rPr lang="zh-TW" altLang="en-US" smtClean="0"/>
              <a:t>2017/11/5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4E85-BCB8-4C85-BC2F-F29B3AEA6B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2204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B11C-CB62-4E34-AD4F-B66982D19927}" type="datetimeFigureOut">
              <a:rPr lang="zh-TW" altLang="en-US" smtClean="0"/>
              <a:t>2017/11/5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4E85-BCB8-4C85-BC2F-F29B3AEA6B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2504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B11C-CB62-4E34-AD4F-B66982D19927}" type="datetimeFigureOut">
              <a:rPr lang="zh-TW" altLang="en-US" smtClean="0"/>
              <a:t>2017/11/5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4E85-BCB8-4C85-BC2F-F29B3AEA6B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1454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B11C-CB62-4E34-AD4F-B66982D19927}" type="datetimeFigureOut">
              <a:rPr lang="zh-TW" altLang="en-US" smtClean="0"/>
              <a:t>2017/11/5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4E85-BCB8-4C85-BC2F-F29B3AEA6B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2438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B11C-CB62-4E34-AD4F-B66982D19927}" type="datetimeFigureOut">
              <a:rPr lang="zh-TW" altLang="en-US" smtClean="0"/>
              <a:t>2017/11/5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4E85-BCB8-4C85-BC2F-F29B3AEA6B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5659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B11C-CB62-4E34-AD4F-B66982D19927}" type="datetimeFigureOut">
              <a:rPr lang="zh-TW" altLang="en-US" smtClean="0"/>
              <a:t>2017/11/5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4E85-BCB8-4C85-BC2F-F29B3AEA6B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5166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8B11C-CB62-4E34-AD4F-B66982D19927}" type="datetimeFigureOut">
              <a:rPr lang="zh-TW" altLang="en-US" smtClean="0"/>
              <a:t>2017/11/5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4E85-BCB8-4C85-BC2F-F29B3AEA6B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2573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8B11C-CB62-4E34-AD4F-B66982D19927}" type="datetimeFigureOut">
              <a:rPr lang="zh-TW" altLang="en-US" smtClean="0"/>
              <a:t>2017/11/5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C4E85-BCB8-4C85-BC2F-F29B3AEA6B7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083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apps.webofknowledge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17012" y="3908944"/>
            <a:ext cx="11443665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zh-TW" sz="2000" kern="100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Web </a:t>
            </a:r>
            <a:r>
              <a:rPr lang="en-US" altLang="zh-TW" sz="2000" kern="1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of Science </a:t>
            </a:r>
            <a:r>
              <a:rPr lang="en-US" altLang="zh-TW" sz="2000" u="sng" kern="100" dirty="0">
                <a:solidFill>
                  <a:srgbClr val="0000FF"/>
                </a:solidFill>
                <a:latin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http://apps.webofknowledge.com</a:t>
            </a:r>
            <a:r>
              <a:rPr lang="en-US" altLang="zh-TW" sz="2000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altLang="zh-TW" sz="2000" kern="1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altLang="zh-TW" kern="0" dirty="0" smtClean="0">
                <a:latin typeface="Cambria Math" panose="02040503050406030204" pitchFamily="18" charset="0"/>
                <a:cs typeface="Times New Roman" panose="02020603050405020304" pitchFamily="18" charset="0"/>
              </a:rPr>
              <a:t>publication </a:t>
            </a:r>
            <a:r>
              <a:rPr lang="en-US" altLang="zh-TW" kern="0" dirty="0">
                <a:latin typeface="Cambria Math" panose="02040503050406030204" pitchFamily="18" charset="0"/>
                <a:cs typeface="Times New Roman" panose="02020603050405020304" pitchFamily="18" charset="0"/>
              </a:rPr>
              <a:t>name </a:t>
            </a:r>
            <a:r>
              <a:rPr lang="en-US" altLang="zh-TW" kern="0" dirty="0">
                <a:solidFill>
                  <a:srgbClr val="0000CC"/>
                </a:solidFill>
                <a:latin typeface="Cambria Math" panose="02040503050406030204" pitchFamily="18" charset="0"/>
                <a:cs typeface="Times New Roman" panose="02020603050405020304" pitchFamily="18" charset="0"/>
              </a:rPr>
              <a:t>= </a:t>
            </a:r>
            <a:r>
              <a:rPr lang="en-US" altLang="zh-TW" b="1" i="1" dirty="0" err="1">
                <a:solidFill>
                  <a:srgbClr val="0000CC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astro</a:t>
            </a:r>
            <a:r>
              <a:rPr lang="en-US" altLang="zh-TW" b="1" i="1" dirty="0">
                <a:solidFill>
                  <a:srgbClr val="0000CC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* OR </a:t>
            </a:r>
            <a:r>
              <a:rPr lang="en-US" altLang="zh-TW" b="1" i="1" dirty="0" err="1">
                <a:solidFill>
                  <a:srgbClr val="0000CC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icarus</a:t>
            </a:r>
            <a:r>
              <a:rPr lang="en-US" altLang="zh-TW" b="1" i="1" dirty="0">
                <a:solidFill>
                  <a:srgbClr val="0000CC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OR monthly notices of the Royal </a:t>
            </a:r>
            <a:r>
              <a:rPr lang="en-US" altLang="zh-TW" b="1" i="1" dirty="0" err="1">
                <a:solidFill>
                  <a:srgbClr val="0000CC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Astro</a:t>
            </a:r>
            <a:r>
              <a:rPr lang="en-US" altLang="zh-TW" b="1" i="1" dirty="0">
                <a:solidFill>
                  <a:srgbClr val="0000CC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* OR publications of the </a:t>
            </a:r>
            <a:r>
              <a:rPr lang="en-US" altLang="zh-TW" b="1" i="1" dirty="0" err="1">
                <a:solidFill>
                  <a:srgbClr val="0000CC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astro</a:t>
            </a:r>
            <a:r>
              <a:rPr lang="en-US" altLang="zh-TW" b="1" i="1" dirty="0">
                <a:solidFill>
                  <a:srgbClr val="0000CC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* OR planetary* OR science OR scientific rep* OR nature OR new astronomy OR </a:t>
            </a:r>
            <a:r>
              <a:rPr lang="en-US" altLang="zh-TW" b="1" i="1" dirty="0" smtClean="0">
                <a:solidFill>
                  <a:srgbClr val="0000CC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geo*  OR Advance </a:t>
            </a:r>
            <a:r>
              <a:rPr lang="en-US" altLang="zh-TW" b="1" i="1" dirty="0">
                <a:solidFill>
                  <a:srgbClr val="0000CC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in Astronomy OR </a:t>
            </a:r>
            <a:r>
              <a:rPr lang="en-US" altLang="zh-TW" b="1" i="1" dirty="0" smtClean="0">
                <a:solidFill>
                  <a:srgbClr val="0000CC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physical* OR research </a:t>
            </a:r>
            <a:r>
              <a:rPr lang="en-US" altLang="zh-TW" b="1" i="1" dirty="0">
                <a:solidFill>
                  <a:srgbClr val="0000CC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in </a:t>
            </a:r>
            <a:r>
              <a:rPr lang="en-US" altLang="zh-TW" b="1" i="1" dirty="0" err="1">
                <a:solidFill>
                  <a:srgbClr val="0000CC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astro</a:t>
            </a:r>
            <a:r>
              <a:rPr lang="en-US" altLang="zh-TW" b="1" i="1" dirty="0">
                <a:solidFill>
                  <a:srgbClr val="0000CC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*</a:t>
            </a:r>
            <a:endParaRPr lang="en-US" altLang="zh-TW" b="1" i="1" kern="100" dirty="0" smtClean="0">
              <a:solidFill>
                <a:srgbClr val="0000CC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altLang="zh-TW" kern="0" dirty="0" smtClean="0">
                <a:latin typeface="Cambria Math" panose="02040503050406030204" pitchFamily="18" charset="0"/>
                <a:cs typeface="Times New Roman" panose="02020603050405020304" pitchFamily="18" charset="0"/>
              </a:rPr>
              <a:t>publication </a:t>
            </a:r>
            <a:r>
              <a:rPr lang="en-US" altLang="zh-TW" kern="0" dirty="0">
                <a:latin typeface="Cambria Math" panose="02040503050406030204" pitchFamily="18" charset="0"/>
                <a:cs typeface="Times New Roman" panose="02020603050405020304" pitchFamily="18" charset="0"/>
              </a:rPr>
              <a:t>year = </a:t>
            </a:r>
            <a:r>
              <a:rPr lang="en-US" altLang="zh-TW" b="1" i="1" kern="0" dirty="0" smtClean="0">
                <a:solidFill>
                  <a:srgbClr val="0000CC"/>
                </a:solidFill>
                <a:latin typeface="Cambria Math" panose="02040503050406030204" pitchFamily="18" charset="0"/>
                <a:cs typeface="Times New Roman" panose="02020603050405020304" pitchFamily="18" charset="0"/>
              </a:rPr>
              <a:t>2012-2016</a:t>
            </a:r>
            <a:endParaRPr lang="en-US" altLang="zh-TW" kern="0" dirty="0" smtClean="0">
              <a:solidFill>
                <a:srgbClr val="0000CC"/>
              </a:solidFill>
              <a:latin typeface="Cambria Math" panose="020405030504060302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altLang="zh-TW" kern="0" dirty="0" smtClean="0">
                <a:latin typeface="Cambria Math" panose="02040503050406030204" pitchFamily="18" charset="0"/>
                <a:cs typeface="Times New Roman" panose="02020603050405020304" pitchFamily="18" charset="0"/>
              </a:rPr>
              <a:t>Address = </a:t>
            </a:r>
            <a:r>
              <a:rPr lang="en-US" altLang="zh-TW" b="1" i="1" kern="0" dirty="0" smtClean="0">
                <a:solidFill>
                  <a:srgbClr val="0000CC"/>
                </a:solidFill>
                <a:latin typeface="Cambria Math" panose="020405030504060302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b="1" i="1" kern="0" dirty="0" err="1" smtClean="0">
                <a:solidFill>
                  <a:srgbClr val="0000CC"/>
                </a:solidFill>
                <a:latin typeface="Cambria Math" panose="02040503050406030204" pitchFamily="18" charset="0"/>
                <a:cs typeface="Times New Roman" panose="02020603050405020304" pitchFamily="18" charset="0"/>
              </a:rPr>
              <a:t>astron</a:t>
            </a:r>
            <a:r>
              <a:rPr lang="en-US" altLang="zh-TW" b="1" i="1" kern="0" dirty="0" smtClean="0">
                <a:solidFill>
                  <a:srgbClr val="0000CC"/>
                </a:solidFill>
                <a:latin typeface="Cambria Math" panose="02040503050406030204" pitchFamily="18" charset="0"/>
                <a:cs typeface="Times New Roman" panose="02020603050405020304" pitchFamily="18" charset="0"/>
              </a:rPr>
              <a:t>* SAME Taiwan</a:t>
            </a:r>
            <a:r>
              <a:rPr lang="en-US" altLang="zh-TW" b="1" i="1" kern="0" dirty="0" smtClean="0">
                <a:solidFill>
                  <a:srgbClr val="0000CC"/>
                </a:solidFill>
                <a:latin typeface="Cambria Math" panose="02040503050406030204" pitchFamily="18" charset="0"/>
                <a:cs typeface="Times New Roman" panose="02020603050405020304" pitchFamily="18" charset="0"/>
              </a:rPr>
              <a:t>) , (</a:t>
            </a:r>
            <a:r>
              <a:rPr lang="en-US" altLang="zh-TW" b="1" i="1" kern="0" dirty="0" err="1" smtClean="0">
                <a:solidFill>
                  <a:srgbClr val="0000CC"/>
                </a:solidFill>
                <a:latin typeface="Cambria Math" panose="02040503050406030204" pitchFamily="18" charset="0"/>
                <a:cs typeface="Times New Roman" panose="02020603050405020304" pitchFamily="18" charset="0"/>
              </a:rPr>
              <a:t>kavli</a:t>
            </a:r>
            <a:r>
              <a:rPr lang="en-US" altLang="zh-TW" b="1" i="1" kern="0" dirty="0" smtClean="0">
                <a:solidFill>
                  <a:srgbClr val="0000CC"/>
                </a:solidFill>
                <a:latin typeface="Cambria Math" panose="02040503050406030204" pitchFamily="18" charset="0"/>
                <a:cs typeface="Times New Roman" panose="02020603050405020304" pitchFamily="18" charset="0"/>
              </a:rPr>
              <a:t>* SAME china), (</a:t>
            </a:r>
            <a:r>
              <a:rPr lang="en-US" altLang="zh-TW" b="1" i="1" kern="0" dirty="0" err="1" smtClean="0">
                <a:solidFill>
                  <a:srgbClr val="0000CC"/>
                </a:solidFill>
                <a:latin typeface="Cambria Math" panose="02040503050406030204" pitchFamily="18" charset="0"/>
                <a:cs typeface="Times New Roman" panose="02020603050405020304" pitchFamily="18" charset="0"/>
              </a:rPr>
              <a:t>astron</a:t>
            </a:r>
            <a:r>
              <a:rPr lang="en-US" altLang="zh-TW" b="1" i="1" kern="0" dirty="0" smtClean="0">
                <a:solidFill>
                  <a:srgbClr val="0000CC"/>
                </a:solidFill>
                <a:latin typeface="Cambria Math" panose="02040503050406030204" pitchFamily="18" charset="0"/>
                <a:cs typeface="Times New Roman" panose="02020603050405020304" pitchFamily="18" charset="0"/>
              </a:rPr>
              <a:t>*)</a:t>
            </a:r>
            <a:endParaRPr lang="en-US" altLang="zh-TW" b="1" kern="0" dirty="0" smtClean="0">
              <a:solidFill>
                <a:srgbClr val="0000CC"/>
              </a:solidFill>
              <a:latin typeface="Cambria Math" panose="020405030504060302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altLang="zh-TW" kern="0" dirty="0" smtClean="0">
                <a:latin typeface="Cambria Math" panose="02040503050406030204" pitchFamily="18" charset="0"/>
                <a:cs typeface="Times New Roman" panose="02020603050405020304" pitchFamily="18" charset="0"/>
              </a:rPr>
              <a:t>Organization</a:t>
            </a:r>
            <a:r>
              <a:rPr lang="en-US" altLang="zh-TW" b="1" kern="0" dirty="0" smtClean="0">
                <a:latin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b="1" kern="0" dirty="0" smtClean="0">
                <a:solidFill>
                  <a:srgbClr val="0000CC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= </a:t>
            </a:r>
            <a:r>
              <a:rPr lang="en-US" altLang="zh-TW" b="1" kern="0" dirty="0" smtClean="0">
                <a:solidFill>
                  <a:srgbClr val="0000CC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b="1" i="1" kern="0" dirty="0" smtClean="0">
                <a:solidFill>
                  <a:srgbClr val="0000CC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national </a:t>
            </a:r>
            <a:r>
              <a:rPr lang="en-US" altLang="zh-TW" b="1" i="1" kern="0" dirty="0" smtClean="0">
                <a:solidFill>
                  <a:srgbClr val="0000CC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central </a:t>
            </a:r>
            <a:r>
              <a:rPr lang="en-US" altLang="zh-TW" b="1" i="1" kern="0" dirty="0" smtClean="0">
                <a:solidFill>
                  <a:srgbClr val="0000CC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university), (national </a:t>
            </a:r>
            <a:r>
              <a:rPr lang="en-US" altLang="zh-TW" b="1" i="1" kern="0" dirty="0" err="1" smtClean="0">
                <a:solidFill>
                  <a:srgbClr val="0000CC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tsing</a:t>
            </a:r>
            <a:r>
              <a:rPr lang="en-US" altLang="zh-TW" b="1" i="1" kern="0" dirty="0" smtClean="0">
                <a:solidFill>
                  <a:srgbClr val="0000CC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b="1" i="1" kern="0" dirty="0" err="1" smtClean="0">
                <a:solidFill>
                  <a:srgbClr val="0000CC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hua</a:t>
            </a:r>
            <a:r>
              <a:rPr lang="en-US" altLang="zh-TW" b="1" i="1" kern="0" dirty="0" smtClean="0">
                <a:solidFill>
                  <a:srgbClr val="0000CC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university), (academia </a:t>
            </a:r>
            <a:r>
              <a:rPr lang="en-US" altLang="zh-TW" b="1" i="1" kern="0" dirty="0" err="1" smtClean="0">
                <a:solidFill>
                  <a:srgbClr val="0000CC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sinicaTaiwan</a:t>
            </a:r>
            <a:r>
              <a:rPr lang="en-US" altLang="zh-TW" b="1" i="1" kern="0" dirty="0" smtClean="0">
                <a:solidFill>
                  <a:srgbClr val="0000CC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), (</a:t>
            </a:r>
            <a:r>
              <a:rPr lang="en-US" altLang="zh-TW" b="1" i="1" dirty="0" smtClean="0">
                <a:solidFill>
                  <a:srgbClr val="0000CC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university </a:t>
            </a:r>
            <a:r>
              <a:rPr lang="en-US" altLang="zh-TW" b="1" i="1" dirty="0">
                <a:solidFill>
                  <a:srgbClr val="0000CC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of </a:t>
            </a:r>
            <a:r>
              <a:rPr lang="en-US" altLang="zh-TW" b="1" i="1" dirty="0" err="1" smtClean="0">
                <a:solidFill>
                  <a:srgbClr val="0000CC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florida</a:t>
            </a:r>
            <a:r>
              <a:rPr lang="en-US" altLang="zh-TW" b="1" i="1" dirty="0">
                <a:solidFill>
                  <a:srgbClr val="0000CC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), </a:t>
            </a:r>
            <a:r>
              <a:rPr lang="en-US" altLang="zh-TW" b="1" i="1" dirty="0" smtClean="0">
                <a:solidFill>
                  <a:srgbClr val="0000CC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(university </a:t>
            </a:r>
            <a:r>
              <a:rPr lang="en-US" altLang="zh-TW" b="1" i="1" dirty="0">
                <a:solidFill>
                  <a:srgbClr val="0000CC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of </a:t>
            </a:r>
            <a:r>
              <a:rPr lang="en-US" altLang="zh-TW" b="1" i="1" dirty="0" err="1">
                <a:solidFill>
                  <a:srgbClr val="0000CC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illinois</a:t>
            </a:r>
            <a:r>
              <a:rPr lang="en-US" altLang="zh-TW" b="1" i="1" dirty="0">
                <a:solidFill>
                  <a:srgbClr val="0000CC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zh-TW" b="1" i="1" dirty="0" err="1">
                <a:solidFill>
                  <a:srgbClr val="0000CC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urbana</a:t>
            </a:r>
            <a:r>
              <a:rPr lang="en-US" altLang="zh-TW" b="1" i="1" dirty="0">
                <a:solidFill>
                  <a:srgbClr val="0000CC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zh-TW" b="1" i="1" dirty="0" err="1" smtClean="0">
                <a:solidFill>
                  <a:srgbClr val="0000CC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champaign</a:t>
            </a:r>
            <a:r>
              <a:rPr lang="en-US" altLang="zh-TW" b="1" i="1" dirty="0" smtClean="0">
                <a:solidFill>
                  <a:srgbClr val="0000CC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endParaRPr lang="en-US" altLang="zh-TW" b="1" i="1" kern="0" dirty="0" smtClean="0">
              <a:solidFill>
                <a:srgbClr val="0000CC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472261" y="192130"/>
            <a:ext cx="46185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zh-TW" sz="2400" kern="0" dirty="0">
                <a:latin typeface="Bernard MT Condensed" panose="02050806060905020404" pitchFamily="18" charset="0"/>
                <a:cs typeface="Times New Roman" panose="02020603050405020304" pitchFamily="18" charset="0"/>
              </a:rPr>
              <a:t>Number of </a:t>
            </a:r>
            <a:r>
              <a:rPr lang="en-US" altLang="zh-TW" sz="2400" kern="0" dirty="0" smtClean="0">
                <a:latin typeface="Bernard MT Condensed" panose="02050806060905020404" pitchFamily="18" charset="0"/>
                <a:cs typeface="Times New Roman" panose="02020603050405020304" pitchFamily="18" charset="0"/>
              </a:rPr>
              <a:t>Publications, </a:t>
            </a:r>
            <a:r>
              <a:rPr lang="en-US" altLang="zh-TW" sz="2400" kern="0" dirty="0">
                <a:latin typeface="Bernard MT Condensed" panose="02050806060905020404" pitchFamily="18" charset="0"/>
                <a:cs typeface="Times New Roman" panose="02020603050405020304" pitchFamily="18" charset="0"/>
              </a:rPr>
              <a:t>and </a:t>
            </a:r>
            <a:r>
              <a:rPr lang="en-US" altLang="zh-TW" sz="2400" kern="0" dirty="0">
                <a:solidFill>
                  <a:schemeClr val="accent2"/>
                </a:solidFill>
                <a:latin typeface="Bernard MT Condensed" panose="02050806060905020404" pitchFamily="18" charset="0"/>
                <a:cs typeface="Times New Roman" panose="02020603050405020304" pitchFamily="18" charset="0"/>
              </a:rPr>
              <a:t>Citations</a:t>
            </a:r>
            <a:endParaRPr lang="zh-TW" altLang="zh-TW" sz="2400" kern="100" dirty="0">
              <a:solidFill>
                <a:schemeClr val="accent2"/>
              </a:solidFill>
              <a:latin typeface="Bernard MT Condensed" panose="020508060609050204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43795"/>
              </p:ext>
            </p:extLst>
          </p:nvPr>
        </p:nvGraphicFramePr>
        <p:xfrm>
          <a:off x="428522" y="802871"/>
          <a:ext cx="11157595" cy="2779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381"/>
                <a:gridCol w="575567"/>
                <a:gridCol w="1872860"/>
                <a:gridCol w="698167"/>
                <a:gridCol w="753577"/>
                <a:gridCol w="742494"/>
                <a:gridCol w="808988"/>
                <a:gridCol w="742494"/>
                <a:gridCol w="820069"/>
                <a:gridCol w="565183"/>
                <a:gridCol w="753577"/>
                <a:gridCol w="664920"/>
                <a:gridCol w="889318"/>
              </a:tblGrid>
              <a:tr h="402552">
                <a:tc>
                  <a:txBody>
                    <a:bodyPr/>
                    <a:lstStyle/>
                    <a:p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FTEs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2012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2013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2014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2015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2016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000" b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NCU</a:t>
                      </a:r>
                      <a:endParaRPr lang="zh-TW" altLang="en-US" sz="2000" b="1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b="1" dirty="0" smtClean="0">
                          <a:latin typeface="Cambria Math" panose="02040503050406030204" pitchFamily="18" charset="0"/>
                        </a:rPr>
                        <a:t>13</a:t>
                      </a:r>
                      <a:endParaRPr lang="zh-TW" altLang="en-US" sz="2000" b="1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b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7F, 6PD</a:t>
                      </a:r>
                      <a:endParaRPr lang="zh-TW" altLang="en-US" sz="2000" b="1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b="1" dirty="0" smtClean="0">
                          <a:latin typeface="Cambria Math" panose="02040503050406030204" pitchFamily="18" charset="0"/>
                        </a:rPr>
                        <a:t>49</a:t>
                      </a:r>
                      <a:endParaRPr lang="zh-TW" altLang="en-US" sz="1800" b="1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b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786</a:t>
                      </a:r>
                      <a:endParaRPr lang="zh-TW" altLang="en-US" sz="1800" b="1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b="1" dirty="0" smtClean="0">
                          <a:latin typeface="Cambria Math" panose="02040503050406030204" pitchFamily="18" charset="0"/>
                        </a:rPr>
                        <a:t>35</a:t>
                      </a:r>
                      <a:endParaRPr lang="zh-TW" altLang="en-US" sz="1800" b="1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b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515</a:t>
                      </a:r>
                      <a:endParaRPr lang="zh-TW" altLang="en-US" sz="1800" b="1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b="1" dirty="0" smtClean="0">
                          <a:latin typeface="Cambria Math" panose="02040503050406030204" pitchFamily="18" charset="0"/>
                        </a:rPr>
                        <a:t>34</a:t>
                      </a:r>
                      <a:endParaRPr lang="zh-TW" altLang="en-US" sz="1800" b="1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b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299</a:t>
                      </a:r>
                      <a:endParaRPr lang="zh-TW" altLang="en-US" sz="1800" b="1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b="1" dirty="0" smtClean="0">
                          <a:latin typeface="Cambria Math" panose="02040503050406030204" pitchFamily="18" charset="0"/>
                        </a:rPr>
                        <a:t>64</a:t>
                      </a:r>
                      <a:endParaRPr lang="zh-TW" altLang="en-US" sz="1800" b="1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b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835</a:t>
                      </a:r>
                      <a:endParaRPr lang="zh-TW" altLang="en-US" sz="1800" b="1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b="1" dirty="0" smtClean="0">
                          <a:latin typeface="Cambria Math" panose="02040503050406030204" pitchFamily="18" charset="0"/>
                        </a:rPr>
                        <a:t>58</a:t>
                      </a:r>
                      <a:endParaRPr lang="zh-TW" altLang="en-US" sz="1800" b="1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b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286</a:t>
                      </a:r>
                      <a:endParaRPr lang="zh-TW" altLang="en-US" sz="1800" b="1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000" b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NTHU</a:t>
                      </a:r>
                      <a:endParaRPr lang="zh-TW" altLang="en-US" sz="2000" b="1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b="1" dirty="0" smtClean="0">
                          <a:latin typeface="Cambria Math" panose="02040503050406030204" pitchFamily="18" charset="0"/>
                        </a:rPr>
                        <a:t>11</a:t>
                      </a:r>
                      <a:endParaRPr lang="zh-TW" altLang="en-US" sz="2000" b="1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b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6F, 5PD</a:t>
                      </a:r>
                      <a:endParaRPr lang="zh-TW" altLang="en-US" sz="2000" b="1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b="1" dirty="0" smtClean="0">
                          <a:latin typeface="Cambria Math" panose="02040503050406030204" pitchFamily="18" charset="0"/>
                        </a:rPr>
                        <a:t>33</a:t>
                      </a:r>
                      <a:endParaRPr lang="zh-TW" altLang="en-US" sz="1800" b="1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b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344</a:t>
                      </a:r>
                      <a:endParaRPr lang="zh-TW" altLang="en-US" sz="1800" b="1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b="1" dirty="0" smtClean="0">
                          <a:latin typeface="Cambria Math" panose="02040503050406030204" pitchFamily="18" charset="0"/>
                        </a:rPr>
                        <a:t>23</a:t>
                      </a:r>
                      <a:endParaRPr lang="zh-TW" altLang="en-US" sz="1800" b="1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b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345</a:t>
                      </a:r>
                      <a:endParaRPr lang="zh-TW" altLang="en-US" sz="1800" b="1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b="1" dirty="0" smtClean="0">
                          <a:latin typeface="Cambria Math" panose="02040503050406030204" pitchFamily="18" charset="0"/>
                        </a:rPr>
                        <a:t>31</a:t>
                      </a:r>
                      <a:endParaRPr lang="zh-TW" altLang="en-US" sz="1800" b="1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b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316</a:t>
                      </a:r>
                      <a:endParaRPr lang="zh-TW" altLang="en-US" sz="1800" b="1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b="1" dirty="0" smtClean="0">
                          <a:latin typeface="Cambria Math" panose="02040503050406030204" pitchFamily="18" charset="0"/>
                        </a:rPr>
                        <a:t>30</a:t>
                      </a:r>
                      <a:endParaRPr lang="zh-TW" altLang="en-US" sz="1800" b="1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b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207</a:t>
                      </a:r>
                      <a:endParaRPr lang="zh-TW" altLang="en-US" sz="1800" b="1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b="1" dirty="0" smtClean="0">
                          <a:latin typeface="Cambria Math" panose="02040503050406030204" pitchFamily="18" charset="0"/>
                        </a:rPr>
                        <a:t>40</a:t>
                      </a:r>
                      <a:endParaRPr lang="zh-TW" altLang="en-US" sz="1800" b="1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b="1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176</a:t>
                      </a:r>
                      <a:endParaRPr lang="zh-TW" altLang="en-US" sz="1800" b="1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U Florida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Cambria Math" panose="02040503050406030204" pitchFamily="18" charset="0"/>
                        </a:rPr>
                        <a:t>24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16F, 8PD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113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6580</a:t>
                      </a:r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98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3566</a:t>
                      </a:r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70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1925</a:t>
                      </a:r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86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1944</a:t>
                      </a:r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89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863</a:t>
                      </a:r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U Ill.-UC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Cambria Math" panose="02040503050406030204" pitchFamily="18" charset="0"/>
                        </a:rPr>
                        <a:t>25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22F, 3PD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95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4932</a:t>
                      </a:r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95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4835</a:t>
                      </a:r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144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14519</a:t>
                      </a:r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187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4173</a:t>
                      </a:r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283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5313</a:t>
                      </a:r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KIAA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Cambria Math" panose="02040503050406030204" pitchFamily="18" charset="0"/>
                        </a:rPr>
                        <a:t>47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Cambria Math" panose="02040503050406030204" pitchFamily="18" charset="0"/>
                        </a:rPr>
                        <a:t>14F, 11jF, 22PD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71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1861</a:t>
                      </a:r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87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2361</a:t>
                      </a:r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105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1737</a:t>
                      </a:r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158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2609</a:t>
                      </a:r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141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898</a:t>
                      </a:r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ASIAA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Cambria Math" panose="02040503050406030204" pitchFamily="18" charset="0"/>
                        </a:rPr>
                        <a:t>52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00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28F,</a:t>
                      </a:r>
                      <a:r>
                        <a:rPr lang="en-US" altLang="zh-TW" sz="2000" baseline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24PD</a:t>
                      </a:r>
                      <a:endParaRPr lang="zh-TW" altLang="en-US" sz="20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144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4441</a:t>
                      </a:r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167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5023</a:t>
                      </a:r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185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13645</a:t>
                      </a:r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156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2226</a:t>
                      </a:r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latin typeface="Cambria Math" panose="02040503050406030204" pitchFamily="18" charset="0"/>
                        </a:rPr>
                        <a:t>167</a:t>
                      </a:r>
                      <a:endParaRPr lang="zh-TW" altLang="en-US" sz="1800" dirty="0"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800" dirty="0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a:t>873</a:t>
                      </a:r>
                      <a:endParaRPr lang="zh-TW" altLang="en-US" sz="1800" dirty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0394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3212</TotalTime>
  <Words>215</Words>
  <Application>Microsoft Office PowerPoint</Application>
  <PresentationFormat>寬螢幕</PresentationFormat>
  <Paragraphs>90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新細明體</vt:lpstr>
      <vt:lpstr>Arial</vt:lpstr>
      <vt:lpstr>Bernard MT Condensed</vt:lpstr>
      <vt:lpstr>Calibri</vt:lpstr>
      <vt:lpstr>Calibri Light</vt:lpstr>
      <vt:lpstr>Cambria Math</vt:lpstr>
      <vt:lpstr>Times New Roman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wchen</dc:creator>
  <cp:lastModifiedBy>wchen</cp:lastModifiedBy>
  <cp:revision>44</cp:revision>
  <cp:lastPrinted>2017-10-30T07:40:02Z</cp:lastPrinted>
  <dcterms:created xsi:type="dcterms:W3CDTF">2017-10-29T09:41:14Z</dcterms:created>
  <dcterms:modified xsi:type="dcterms:W3CDTF">2017-11-05T07:32:58Z</dcterms:modified>
</cp:coreProperties>
</file>