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88" r:id="rId3"/>
    <p:sldMasterId id="2147483813" r:id="rId4"/>
    <p:sldMasterId id="2147483849" r:id="rId5"/>
    <p:sldMasterId id="2147483861" r:id="rId6"/>
    <p:sldMasterId id="2147483873" r:id="rId7"/>
  </p:sldMasterIdLst>
  <p:notesMasterIdLst>
    <p:notesMasterId r:id="rId62"/>
  </p:notesMasterIdLst>
  <p:handoutMasterIdLst>
    <p:handoutMasterId r:id="rId63"/>
  </p:handoutMasterIdLst>
  <p:sldIdLst>
    <p:sldId id="502" r:id="rId8"/>
    <p:sldId id="416" r:id="rId9"/>
    <p:sldId id="492" r:id="rId10"/>
    <p:sldId id="503" r:id="rId11"/>
    <p:sldId id="276" r:id="rId12"/>
    <p:sldId id="319" r:id="rId13"/>
    <p:sldId id="340" r:id="rId14"/>
    <p:sldId id="493" r:id="rId15"/>
    <p:sldId id="565" r:id="rId16"/>
    <p:sldId id="277" r:id="rId17"/>
    <p:sldId id="279" r:id="rId18"/>
    <p:sldId id="494" r:id="rId19"/>
    <p:sldId id="495" r:id="rId20"/>
    <p:sldId id="562" r:id="rId21"/>
    <p:sldId id="274" r:id="rId22"/>
    <p:sldId id="486" r:id="rId23"/>
    <p:sldId id="267" r:id="rId24"/>
    <p:sldId id="385" r:id="rId25"/>
    <p:sldId id="302" r:id="rId26"/>
    <p:sldId id="411" r:id="rId27"/>
    <p:sldId id="467" r:id="rId28"/>
    <p:sldId id="532" r:id="rId29"/>
    <p:sldId id="533" r:id="rId30"/>
    <p:sldId id="566" r:id="rId31"/>
    <p:sldId id="469" r:id="rId32"/>
    <p:sldId id="406" r:id="rId33"/>
    <p:sldId id="291" r:id="rId34"/>
    <p:sldId id="510" r:id="rId35"/>
    <p:sldId id="504" r:id="rId36"/>
    <p:sldId id="449" r:id="rId37"/>
    <p:sldId id="451" r:id="rId38"/>
    <p:sldId id="452" r:id="rId39"/>
    <p:sldId id="478" r:id="rId40"/>
    <p:sldId id="563" r:id="rId41"/>
    <p:sldId id="564" r:id="rId42"/>
    <p:sldId id="506" r:id="rId43"/>
    <p:sldId id="507" r:id="rId44"/>
    <p:sldId id="508" r:id="rId45"/>
    <p:sldId id="505" r:id="rId46"/>
    <p:sldId id="433" r:id="rId47"/>
    <p:sldId id="511" r:id="rId48"/>
    <p:sldId id="560" r:id="rId49"/>
    <p:sldId id="561" r:id="rId50"/>
    <p:sldId id="525" r:id="rId51"/>
    <p:sldId id="526" r:id="rId52"/>
    <p:sldId id="434" r:id="rId53"/>
    <p:sldId id="541" r:id="rId54"/>
    <p:sldId id="551" r:id="rId55"/>
    <p:sldId id="552" r:id="rId56"/>
    <p:sldId id="553" r:id="rId57"/>
    <p:sldId id="554" r:id="rId58"/>
    <p:sldId id="480" r:id="rId59"/>
    <p:sldId id="481" r:id="rId60"/>
    <p:sldId id="405" r:id="rId61"/>
  </p:sldIdLst>
  <p:sldSz cx="12192000" cy="6858000"/>
  <p:notesSz cx="7099300" cy="10234613"/>
  <p:defaultTextStyle>
    <a:defPPr>
      <a:defRPr lang="zh-TW"/>
    </a:defPPr>
    <a:lvl1pPr algn="ctr" rtl="0" eaLnBrk="0" fontAlgn="base" hangingPunct="0">
      <a:spcBef>
        <a:spcPct val="0"/>
      </a:spcBef>
      <a:spcAft>
        <a:spcPct val="0"/>
      </a:spcAft>
      <a:defRPr kumimoji="1" sz="3600" kern="1200">
        <a:solidFill>
          <a:schemeClr val="tx1"/>
        </a:solidFill>
        <a:latin typeface="Times New Roman" pitchFamily="18" charset="0"/>
        <a:ea typeface="SimHei" pitchFamily="2" charset="-122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umimoji="1" sz="3600" kern="1200">
        <a:solidFill>
          <a:schemeClr val="tx1"/>
        </a:solidFill>
        <a:latin typeface="Times New Roman" pitchFamily="18" charset="0"/>
        <a:ea typeface="SimHei" pitchFamily="2" charset="-122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umimoji="1" sz="3600" kern="1200">
        <a:solidFill>
          <a:schemeClr val="tx1"/>
        </a:solidFill>
        <a:latin typeface="Times New Roman" pitchFamily="18" charset="0"/>
        <a:ea typeface="SimHei" pitchFamily="2" charset="-122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umimoji="1" sz="3600" kern="1200">
        <a:solidFill>
          <a:schemeClr val="tx1"/>
        </a:solidFill>
        <a:latin typeface="Times New Roman" pitchFamily="18" charset="0"/>
        <a:ea typeface="SimHei" pitchFamily="2" charset="-122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umimoji="1" sz="3600" kern="1200">
        <a:solidFill>
          <a:schemeClr val="tx1"/>
        </a:solidFill>
        <a:latin typeface="Times New Roman" pitchFamily="18" charset="0"/>
        <a:ea typeface="SimHei" pitchFamily="2" charset="-122"/>
        <a:cs typeface="+mn-cs"/>
      </a:defRPr>
    </a:lvl5pPr>
    <a:lvl6pPr marL="2286000" algn="l" defTabSz="914400" rtl="0" eaLnBrk="1" latinLnBrk="0" hangingPunct="1">
      <a:defRPr kumimoji="1" sz="3600" kern="1200">
        <a:solidFill>
          <a:schemeClr val="tx1"/>
        </a:solidFill>
        <a:latin typeface="Times New Roman" pitchFamily="18" charset="0"/>
        <a:ea typeface="SimHei" pitchFamily="2" charset="-122"/>
        <a:cs typeface="+mn-cs"/>
      </a:defRPr>
    </a:lvl6pPr>
    <a:lvl7pPr marL="2743200" algn="l" defTabSz="914400" rtl="0" eaLnBrk="1" latinLnBrk="0" hangingPunct="1">
      <a:defRPr kumimoji="1" sz="3600" kern="1200">
        <a:solidFill>
          <a:schemeClr val="tx1"/>
        </a:solidFill>
        <a:latin typeface="Times New Roman" pitchFamily="18" charset="0"/>
        <a:ea typeface="SimHei" pitchFamily="2" charset="-122"/>
        <a:cs typeface="+mn-cs"/>
      </a:defRPr>
    </a:lvl7pPr>
    <a:lvl8pPr marL="3200400" algn="l" defTabSz="914400" rtl="0" eaLnBrk="1" latinLnBrk="0" hangingPunct="1">
      <a:defRPr kumimoji="1" sz="3600" kern="1200">
        <a:solidFill>
          <a:schemeClr val="tx1"/>
        </a:solidFill>
        <a:latin typeface="Times New Roman" pitchFamily="18" charset="0"/>
        <a:ea typeface="SimHei" pitchFamily="2" charset="-122"/>
        <a:cs typeface="+mn-cs"/>
      </a:defRPr>
    </a:lvl8pPr>
    <a:lvl9pPr marL="3657600" algn="l" defTabSz="914400" rtl="0" eaLnBrk="1" latinLnBrk="0" hangingPunct="1">
      <a:defRPr kumimoji="1" sz="3600" kern="1200">
        <a:solidFill>
          <a:schemeClr val="tx1"/>
        </a:solidFill>
        <a:latin typeface="Times New Roman" pitchFamily="18" charset="0"/>
        <a:ea typeface="SimHei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89" userDrawn="1">
          <p15:clr>
            <a:srgbClr val="A4A3A4"/>
          </p15:clr>
        </p15:guide>
        <p15:guide id="2" pos="298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996633"/>
    <a:srgbClr val="003366"/>
    <a:srgbClr val="003300"/>
    <a:srgbClr val="0000FF"/>
    <a:srgbClr val="99FFCC"/>
    <a:srgbClr val="00FF99"/>
    <a:srgbClr val="006600"/>
    <a:srgbClr val="000066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012" autoAdjust="0"/>
    <p:restoredTop sz="94576" autoAdjust="0"/>
  </p:normalViewPr>
  <p:slideViewPr>
    <p:cSldViewPr>
      <p:cViewPr varScale="1">
        <p:scale>
          <a:sx n="75" d="100"/>
          <a:sy n="75" d="100"/>
        </p:scale>
        <p:origin x="472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432"/>
    </p:cViewPr>
  </p:sorterViewPr>
  <p:notesViewPr>
    <p:cSldViewPr>
      <p:cViewPr varScale="1">
        <p:scale>
          <a:sx n="36" d="100"/>
          <a:sy n="36" d="100"/>
        </p:scale>
        <p:origin x="-999" y="-73"/>
      </p:cViewPr>
      <p:guideLst>
        <p:guide orient="horz" pos="2389"/>
        <p:guide pos="298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756"/>
            <a:ext cx="3076363" cy="51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494" tIns="0" rIns="20494" bIns="0" numCol="1" anchor="t" anchorCtr="0" compatLnSpc="1">
            <a:prstTxWarp prst="textNoShape">
              <a:avLst/>
            </a:prstTxWarp>
          </a:bodyPr>
          <a:lstStyle>
            <a:lvl1pPr algn="l">
              <a:defRPr sz="1100" i="1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937" y="-1756"/>
            <a:ext cx="3076363" cy="51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494" tIns="0" rIns="20494" bIns="0" numCol="1" anchor="t" anchorCtr="0" compatLnSpc="1">
            <a:prstTxWarp prst="textNoShape">
              <a:avLst/>
            </a:prstTxWarp>
          </a:bodyPr>
          <a:lstStyle>
            <a:lvl1pPr algn="r">
              <a:defRPr sz="1100" i="1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917"/>
            <a:ext cx="3076363" cy="51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494" tIns="0" rIns="20494" bIns="0" numCol="1" anchor="b" anchorCtr="0" compatLnSpc="1">
            <a:prstTxWarp prst="textNoShape">
              <a:avLst/>
            </a:prstTxWarp>
          </a:bodyPr>
          <a:lstStyle>
            <a:lvl1pPr algn="l">
              <a:defRPr sz="1100" i="1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937" y="9721917"/>
            <a:ext cx="3076363" cy="51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494" tIns="0" rIns="20494" bIns="0" numCol="1" anchor="b" anchorCtr="0" compatLnSpc="1">
            <a:prstTxWarp prst="textNoShape">
              <a:avLst/>
            </a:prstTxWarp>
          </a:bodyPr>
          <a:lstStyle>
            <a:lvl1pPr algn="r">
              <a:defRPr sz="1100" i="1">
                <a:ea typeface="新細明體" pitchFamily="18" charset="-120"/>
              </a:defRPr>
            </a:lvl1pPr>
          </a:lstStyle>
          <a:p>
            <a:pPr>
              <a:defRPr/>
            </a:pPr>
            <a:fld id="{D89D9A94-4B4C-49E0-8019-FFDE7858F43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47295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756"/>
            <a:ext cx="3076363" cy="51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494" tIns="0" rIns="20494" bIns="0" numCol="1" anchor="t" anchorCtr="0" compatLnSpc="1">
            <a:prstTxWarp prst="textNoShape">
              <a:avLst/>
            </a:prstTxWarp>
          </a:bodyPr>
          <a:lstStyle>
            <a:lvl1pPr algn="l">
              <a:defRPr sz="1100" i="1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-1756"/>
            <a:ext cx="3076363" cy="51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494" tIns="0" rIns="20494" bIns="0" numCol="1" anchor="t" anchorCtr="0" compatLnSpc="1">
            <a:prstTxWarp prst="textNoShape">
              <a:avLst/>
            </a:prstTxWarp>
          </a:bodyPr>
          <a:lstStyle>
            <a:lvl1pPr algn="r">
              <a:defRPr sz="1100" i="1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72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50813" y="773113"/>
            <a:ext cx="6797675" cy="38242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837"/>
            <a:ext cx="5206153" cy="46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54" tIns="49528" rIns="99054" bIns="495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第二階層</a:t>
            </a:r>
          </a:p>
          <a:p>
            <a:pPr lvl="2"/>
            <a:r>
              <a:rPr lang="zh-TW" altLang="en-US" noProof="0" smtClean="0"/>
              <a:t>第三階層</a:t>
            </a:r>
          </a:p>
          <a:p>
            <a:pPr lvl="3"/>
            <a:r>
              <a:rPr lang="zh-TW" altLang="en-US" noProof="0" smtClean="0"/>
              <a:t>第四階層</a:t>
            </a:r>
          </a:p>
          <a:p>
            <a:pPr lvl="4"/>
            <a:r>
              <a:rPr lang="zh-TW" altLang="en-US" noProof="0" smtClean="0"/>
              <a:t>第五階層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917"/>
            <a:ext cx="3076363" cy="51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494" tIns="0" rIns="20494" bIns="0" numCol="1" anchor="b" anchorCtr="0" compatLnSpc="1">
            <a:prstTxWarp prst="textNoShape">
              <a:avLst/>
            </a:prstTxWarp>
          </a:bodyPr>
          <a:lstStyle>
            <a:lvl1pPr algn="l">
              <a:defRPr sz="1100" i="1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1917"/>
            <a:ext cx="3076363" cy="51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494" tIns="0" rIns="20494" bIns="0" numCol="1" anchor="b" anchorCtr="0" compatLnSpc="1">
            <a:prstTxWarp prst="textNoShape">
              <a:avLst/>
            </a:prstTxWarp>
          </a:bodyPr>
          <a:lstStyle>
            <a:lvl1pPr algn="r">
              <a:defRPr sz="1100" i="1">
                <a:ea typeface="新細明體" pitchFamily="18" charset="-120"/>
              </a:defRPr>
            </a:lvl1pPr>
          </a:lstStyle>
          <a:p>
            <a:pPr>
              <a:defRPr/>
            </a:pPr>
            <a:fld id="{33BB5B9B-C6DD-4384-89E3-2E7F3A2149F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07500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90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278E589-B339-48D5-976A-21E92E270DD9}" type="slidenum">
              <a:rPr lang="zh-TW" altLang="en-US" smtClean="0">
                <a:solidFill>
                  <a:prstClr val="black"/>
                </a:solidFill>
              </a:rPr>
              <a:pPr/>
              <a:t>14</a:t>
            </a:fld>
            <a:endParaRPr lang="zh-TW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162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50813" y="773113"/>
            <a:ext cx="6797675" cy="38242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BB5B9B-C6DD-4384-89E3-2E7F3A2149FD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02855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-16932" y="1808164"/>
            <a:ext cx="12272433" cy="5106987"/>
            <a:chOff x="-8" y="1139"/>
            <a:chExt cx="5798" cy="3217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-8" y="1844"/>
              <a:ext cx="5798" cy="2512"/>
              <a:chOff x="-8" y="1844"/>
              <a:chExt cx="5798" cy="2512"/>
            </a:xfrm>
          </p:grpSpPr>
          <p:sp>
            <p:nvSpPr>
              <p:cNvPr id="9" name="Rectangle 2"/>
              <p:cNvSpPr>
                <a:spLocks noChangeArrowheads="1"/>
              </p:cNvSpPr>
              <p:nvPr/>
            </p:nvSpPr>
            <p:spPr bwMode="hidden">
              <a:xfrm>
                <a:off x="-8" y="1844"/>
                <a:ext cx="5798" cy="2059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 sz="3600"/>
              </a:p>
            </p:txBody>
          </p:sp>
          <p:sp>
            <p:nvSpPr>
              <p:cNvPr id="10" name="Rectangle 3"/>
              <p:cNvSpPr>
                <a:spLocks noChangeArrowheads="1"/>
              </p:cNvSpPr>
              <p:nvPr/>
            </p:nvSpPr>
            <p:spPr bwMode="hidden">
              <a:xfrm>
                <a:off x="-8" y="3903"/>
                <a:ext cx="5798" cy="453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 sz="3600"/>
              </a:p>
            </p:txBody>
          </p:sp>
        </p:grp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528" y="1139"/>
              <a:ext cx="5232" cy="1327"/>
              <a:chOff x="528" y="1139"/>
              <a:chExt cx="5232" cy="1327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invGray">
              <a:xfrm>
                <a:off x="528" y="1139"/>
                <a:ext cx="5232" cy="1324"/>
              </a:xfrm>
              <a:custGeom>
                <a:avLst/>
                <a:gdLst/>
                <a:ahLst/>
                <a:cxnLst>
                  <a:cxn ang="0">
                    <a:pos x="4809" y="512"/>
                  </a:cxn>
                  <a:cxn ang="0">
                    <a:pos x="4889" y="428"/>
                  </a:cxn>
                  <a:cxn ang="0">
                    <a:pos x="4787" y="373"/>
                  </a:cxn>
                  <a:cxn ang="0">
                    <a:pos x="4925" y="299"/>
                  </a:cxn>
                  <a:cxn ang="0">
                    <a:pos x="4898" y="268"/>
                  </a:cxn>
                  <a:cxn ang="0">
                    <a:pos x="4960" y="203"/>
                  </a:cxn>
                  <a:cxn ang="0">
                    <a:pos x="4965" y="138"/>
                  </a:cxn>
                  <a:cxn ang="0">
                    <a:pos x="4991" y="72"/>
                  </a:cxn>
                  <a:cxn ang="0">
                    <a:pos x="4975" y="25"/>
                  </a:cxn>
                  <a:cxn ang="0">
                    <a:pos x="4532" y="107"/>
                  </a:cxn>
                  <a:cxn ang="0">
                    <a:pos x="3855" y="244"/>
                  </a:cxn>
                  <a:cxn ang="0">
                    <a:pos x="3053" y="409"/>
                  </a:cxn>
                  <a:cxn ang="0">
                    <a:pos x="2644" y="501"/>
                  </a:cxn>
                  <a:cxn ang="0">
                    <a:pos x="2038" y="639"/>
                  </a:cxn>
                  <a:cxn ang="0">
                    <a:pos x="1352" y="808"/>
                  </a:cxn>
                  <a:cxn ang="0">
                    <a:pos x="676" y="994"/>
                  </a:cxn>
                  <a:cxn ang="0">
                    <a:pos x="153" y="1182"/>
                  </a:cxn>
                  <a:cxn ang="0">
                    <a:pos x="24" y="1256"/>
                  </a:cxn>
                  <a:cxn ang="0">
                    <a:pos x="0" y="1297"/>
                  </a:cxn>
                  <a:cxn ang="0">
                    <a:pos x="24" y="1323"/>
                  </a:cxn>
                  <a:cxn ang="0">
                    <a:pos x="93" y="1291"/>
                  </a:cxn>
                  <a:cxn ang="0">
                    <a:pos x="146" y="1254"/>
                  </a:cxn>
                  <a:cxn ang="0">
                    <a:pos x="252" y="1211"/>
                  </a:cxn>
                  <a:cxn ang="0">
                    <a:pos x="392" y="1168"/>
                  </a:cxn>
                  <a:cxn ang="0">
                    <a:pos x="615" y="1113"/>
                  </a:cxn>
                  <a:cxn ang="0">
                    <a:pos x="914" y="1050"/>
                  </a:cxn>
                  <a:cxn ang="0">
                    <a:pos x="1397" y="966"/>
                  </a:cxn>
                  <a:cxn ang="0">
                    <a:pos x="2349" y="827"/>
                  </a:cxn>
                  <a:cxn ang="0">
                    <a:pos x="3188" y="722"/>
                  </a:cxn>
                  <a:cxn ang="0">
                    <a:pos x="3772" y="653"/>
                  </a:cxn>
                  <a:cxn ang="0">
                    <a:pos x="4370" y="594"/>
                  </a:cxn>
                  <a:cxn ang="0">
                    <a:pos x="4933" y="536"/>
                  </a:cxn>
                </a:cxnLst>
                <a:rect l="0" t="0" r="r" b="b"/>
                <a:pathLst>
                  <a:path w="5232" h="1324">
                    <a:moveTo>
                      <a:pt x="4933" y="536"/>
                    </a:moveTo>
                    <a:lnTo>
                      <a:pt x="4809" y="512"/>
                    </a:lnTo>
                    <a:lnTo>
                      <a:pt x="5157" y="452"/>
                    </a:lnTo>
                    <a:lnTo>
                      <a:pt x="4889" y="428"/>
                    </a:lnTo>
                    <a:lnTo>
                      <a:pt x="5052" y="391"/>
                    </a:lnTo>
                    <a:lnTo>
                      <a:pt x="4787" y="373"/>
                    </a:lnTo>
                    <a:lnTo>
                      <a:pt x="5225" y="287"/>
                    </a:lnTo>
                    <a:lnTo>
                      <a:pt x="4925" y="299"/>
                    </a:lnTo>
                    <a:lnTo>
                      <a:pt x="5110" y="240"/>
                    </a:lnTo>
                    <a:lnTo>
                      <a:pt x="4898" y="268"/>
                    </a:lnTo>
                    <a:lnTo>
                      <a:pt x="5231" y="164"/>
                    </a:lnTo>
                    <a:lnTo>
                      <a:pt x="4960" y="203"/>
                    </a:lnTo>
                    <a:lnTo>
                      <a:pt x="5135" y="117"/>
                    </a:lnTo>
                    <a:lnTo>
                      <a:pt x="4965" y="138"/>
                    </a:lnTo>
                    <a:lnTo>
                      <a:pt x="5209" y="39"/>
                    </a:lnTo>
                    <a:lnTo>
                      <a:pt x="4991" y="72"/>
                    </a:lnTo>
                    <a:lnTo>
                      <a:pt x="5124" y="0"/>
                    </a:lnTo>
                    <a:lnTo>
                      <a:pt x="4975" y="25"/>
                    </a:lnTo>
                    <a:lnTo>
                      <a:pt x="4789" y="60"/>
                    </a:lnTo>
                    <a:lnTo>
                      <a:pt x="4532" y="107"/>
                    </a:lnTo>
                    <a:lnTo>
                      <a:pt x="4115" y="189"/>
                    </a:lnTo>
                    <a:lnTo>
                      <a:pt x="3855" y="244"/>
                    </a:lnTo>
                    <a:lnTo>
                      <a:pt x="3591" y="295"/>
                    </a:lnTo>
                    <a:lnTo>
                      <a:pt x="3053" y="409"/>
                    </a:lnTo>
                    <a:lnTo>
                      <a:pt x="2809" y="463"/>
                    </a:lnTo>
                    <a:lnTo>
                      <a:pt x="2644" y="501"/>
                    </a:lnTo>
                    <a:lnTo>
                      <a:pt x="2375" y="559"/>
                    </a:lnTo>
                    <a:lnTo>
                      <a:pt x="2038" y="639"/>
                    </a:lnTo>
                    <a:lnTo>
                      <a:pt x="1614" y="741"/>
                    </a:lnTo>
                    <a:lnTo>
                      <a:pt x="1352" y="808"/>
                    </a:lnTo>
                    <a:lnTo>
                      <a:pt x="909" y="929"/>
                    </a:lnTo>
                    <a:lnTo>
                      <a:pt x="676" y="994"/>
                    </a:lnTo>
                    <a:lnTo>
                      <a:pt x="279" y="1129"/>
                    </a:lnTo>
                    <a:lnTo>
                      <a:pt x="153" y="1182"/>
                    </a:lnTo>
                    <a:lnTo>
                      <a:pt x="82" y="1217"/>
                    </a:lnTo>
                    <a:lnTo>
                      <a:pt x="24" y="1256"/>
                    </a:lnTo>
                    <a:lnTo>
                      <a:pt x="5" y="1277"/>
                    </a:lnTo>
                    <a:lnTo>
                      <a:pt x="0" y="1297"/>
                    </a:lnTo>
                    <a:lnTo>
                      <a:pt x="6" y="1311"/>
                    </a:lnTo>
                    <a:lnTo>
                      <a:pt x="24" y="1323"/>
                    </a:lnTo>
                    <a:lnTo>
                      <a:pt x="57" y="1321"/>
                    </a:lnTo>
                    <a:lnTo>
                      <a:pt x="93" y="1291"/>
                    </a:lnTo>
                    <a:lnTo>
                      <a:pt x="114" y="1272"/>
                    </a:lnTo>
                    <a:lnTo>
                      <a:pt x="146" y="1254"/>
                    </a:lnTo>
                    <a:lnTo>
                      <a:pt x="187" y="1232"/>
                    </a:lnTo>
                    <a:lnTo>
                      <a:pt x="252" y="1211"/>
                    </a:lnTo>
                    <a:lnTo>
                      <a:pt x="308" y="1191"/>
                    </a:lnTo>
                    <a:lnTo>
                      <a:pt x="392" y="1168"/>
                    </a:lnTo>
                    <a:lnTo>
                      <a:pt x="487" y="1142"/>
                    </a:lnTo>
                    <a:lnTo>
                      <a:pt x="615" y="1113"/>
                    </a:lnTo>
                    <a:lnTo>
                      <a:pt x="756" y="1082"/>
                    </a:lnTo>
                    <a:lnTo>
                      <a:pt x="914" y="1050"/>
                    </a:lnTo>
                    <a:lnTo>
                      <a:pt x="1185" y="1003"/>
                    </a:lnTo>
                    <a:lnTo>
                      <a:pt x="1397" y="966"/>
                    </a:lnTo>
                    <a:lnTo>
                      <a:pt x="1838" y="898"/>
                    </a:lnTo>
                    <a:lnTo>
                      <a:pt x="2349" y="827"/>
                    </a:lnTo>
                    <a:lnTo>
                      <a:pt x="2771" y="769"/>
                    </a:lnTo>
                    <a:lnTo>
                      <a:pt x="3188" y="722"/>
                    </a:lnTo>
                    <a:lnTo>
                      <a:pt x="3514" y="683"/>
                    </a:lnTo>
                    <a:lnTo>
                      <a:pt x="3772" y="653"/>
                    </a:lnTo>
                    <a:lnTo>
                      <a:pt x="4056" y="628"/>
                    </a:lnTo>
                    <a:lnTo>
                      <a:pt x="4370" y="594"/>
                    </a:lnTo>
                    <a:lnTo>
                      <a:pt x="4619" y="569"/>
                    </a:lnTo>
                    <a:lnTo>
                      <a:pt x="4933" y="536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TW" altLang="en-US" sz="3600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invGray">
              <a:xfrm>
                <a:off x="531" y="2171"/>
                <a:ext cx="714" cy="295"/>
              </a:xfrm>
              <a:custGeom>
                <a:avLst/>
                <a:gdLst/>
                <a:ahLst/>
                <a:cxnLst>
                  <a:cxn ang="0">
                    <a:pos x="0" y="250"/>
                  </a:cxn>
                  <a:cxn ang="0">
                    <a:pos x="24" y="233"/>
                  </a:cxn>
                  <a:cxn ang="0">
                    <a:pos x="48" y="211"/>
                  </a:cxn>
                  <a:cxn ang="0">
                    <a:pos x="73" y="197"/>
                  </a:cxn>
                  <a:cxn ang="0">
                    <a:pos x="129" y="170"/>
                  </a:cxn>
                  <a:cxn ang="0">
                    <a:pos x="220" y="129"/>
                  </a:cxn>
                  <a:cxn ang="0">
                    <a:pos x="391" y="76"/>
                  </a:cxn>
                  <a:cxn ang="0">
                    <a:pos x="556" y="27"/>
                  </a:cxn>
                  <a:cxn ang="0">
                    <a:pos x="713" y="0"/>
                  </a:cxn>
                  <a:cxn ang="0">
                    <a:pos x="569" y="52"/>
                  </a:cxn>
                  <a:cxn ang="0">
                    <a:pos x="460" y="88"/>
                  </a:cxn>
                  <a:cxn ang="0">
                    <a:pos x="349" y="129"/>
                  </a:cxn>
                  <a:cxn ang="0">
                    <a:pos x="252" y="162"/>
                  </a:cxn>
                  <a:cxn ang="0">
                    <a:pos x="145" y="203"/>
                  </a:cxn>
                  <a:cxn ang="0">
                    <a:pos x="85" y="245"/>
                  </a:cxn>
                  <a:cxn ang="0">
                    <a:pos x="65" y="274"/>
                  </a:cxn>
                  <a:cxn ang="0">
                    <a:pos x="39" y="288"/>
                  </a:cxn>
                  <a:cxn ang="0">
                    <a:pos x="16" y="294"/>
                  </a:cxn>
                  <a:cxn ang="0">
                    <a:pos x="6" y="286"/>
                  </a:cxn>
                  <a:cxn ang="0">
                    <a:pos x="0" y="274"/>
                  </a:cxn>
                  <a:cxn ang="0">
                    <a:pos x="0" y="250"/>
                  </a:cxn>
                </a:cxnLst>
                <a:rect l="0" t="0" r="r" b="b"/>
                <a:pathLst>
                  <a:path w="714" h="295">
                    <a:moveTo>
                      <a:pt x="0" y="250"/>
                    </a:moveTo>
                    <a:lnTo>
                      <a:pt x="24" y="233"/>
                    </a:lnTo>
                    <a:lnTo>
                      <a:pt x="48" y="211"/>
                    </a:lnTo>
                    <a:lnTo>
                      <a:pt x="73" y="197"/>
                    </a:lnTo>
                    <a:lnTo>
                      <a:pt x="129" y="170"/>
                    </a:lnTo>
                    <a:lnTo>
                      <a:pt x="220" y="129"/>
                    </a:lnTo>
                    <a:lnTo>
                      <a:pt x="391" y="76"/>
                    </a:lnTo>
                    <a:lnTo>
                      <a:pt x="556" y="27"/>
                    </a:lnTo>
                    <a:lnTo>
                      <a:pt x="713" y="0"/>
                    </a:lnTo>
                    <a:lnTo>
                      <a:pt x="569" y="52"/>
                    </a:lnTo>
                    <a:lnTo>
                      <a:pt x="460" y="88"/>
                    </a:lnTo>
                    <a:lnTo>
                      <a:pt x="349" y="129"/>
                    </a:lnTo>
                    <a:lnTo>
                      <a:pt x="252" y="162"/>
                    </a:lnTo>
                    <a:lnTo>
                      <a:pt x="145" y="203"/>
                    </a:lnTo>
                    <a:lnTo>
                      <a:pt x="85" y="245"/>
                    </a:lnTo>
                    <a:lnTo>
                      <a:pt x="65" y="274"/>
                    </a:lnTo>
                    <a:lnTo>
                      <a:pt x="39" y="288"/>
                    </a:lnTo>
                    <a:lnTo>
                      <a:pt x="16" y="294"/>
                    </a:lnTo>
                    <a:lnTo>
                      <a:pt x="6" y="286"/>
                    </a:lnTo>
                    <a:lnTo>
                      <a:pt x="0" y="274"/>
                    </a:lnTo>
                    <a:lnTo>
                      <a:pt x="0" y="250"/>
                    </a:lnTo>
                  </a:path>
                </a:pathLst>
              </a:custGeom>
              <a:gradFill rotWithShape="0">
                <a:gsLst>
                  <a:gs pos="0">
                    <a:srgbClr val="FFFFCC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TW" altLang="en-US" sz="3600"/>
              </a:p>
            </p:txBody>
          </p:sp>
        </p:grpSp>
      </p:grpSp>
      <p:sp>
        <p:nvSpPr>
          <p:cNvPr id="308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133475"/>
            <a:ext cx="103632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按一下以編輯母片次標題樣式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E0CD3-B045-4C14-872D-52BC937DED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78706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050E5-E0F9-465F-AF08-1DE1F59F70B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13859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762000"/>
            <a:ext cx="25908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7620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D1A1C-0593-43C3-8F9F-82AF8A60577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1993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B5452-F111-4F3F-9F48-1E0E6DEA467B}" type="datetimeFigureOut">
              <a:rPr lang="zh-TW" altLang="en-US"/>
              <a:pPr>
                <a:defRPr/>
              </a:pPr>
              <a:t>2016/12/27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757AD-0464-41AD-AC16-B5A0D3069EC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652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93F3F-75E6-456A-9E98-C09ABDE1AD01}" type="datetimeFigureOut">
              <a:rPr lang="zh-TW" altLang="en-US"/>
              <a:pPr>
                <a:defRPr/>
              </a:pPr>
              <a:t>2016/12/27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20DD1-464E-4E04-B220-537F299DA1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115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A85DA-5FAC-45DC-859F-E3B1B907CF39}" type="datetimeFigureOut">
              <a:rPr lang="zh-TW" altLang="en-US"/>
              <a:pPr>
                <a:defRPr/>
              </a:pPr>
              <a:t>2016/12/27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5FEB5-1A06-4213-8402-3E80F2666B4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4581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08D92-2B83-43CC-94EA-013DE5FC7124}" type="datetimeFigureOut">
              <a:rPr lang="zh-TW" altLang="en-US"/>
              <a:pPr>
                <a:defRPr/>
              </a:pPr>
              <a:t>2016/12/27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3C556-347B-484D-B17C-76F124C2DA0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3432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B206C-89D9-457A-89CB-BFD90BDB12E5}" type="datetimeFigureOut">
              <a:rPr lang="zh-TW" altLang="en-US"/>
              <a:pPr>
                <a:defRPr/>
              </a:pPr>
              <a:t>2016/12/27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845D8-C8A3-4CF8-A337-27791BB2084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2343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D98CD-D425-4CE6-83AE-13F231FAA383}" type="datetimeFigureOut">
              <a:rPr lang="zh-TW" altLang="en-US"/>
              <a:pPr>
                <a:defRPr/>
              </a:pPr>
              <a:t>2016/12/27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522BE-4035-4D2D-A23F-948236482F4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8955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BF28B-E993-4D27-A7C4-95B6E0E504FC}" type="datetimeFigureOut">
              <a:rPr lang="zh-TW" altLang="en-US"/>
              <a:pPr>
                <a:defRPr/>
              </a:pPr>
              <a:t>2016/12/27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814D8-8F90-42C5-93A5-347ECB6AAC9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8880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336FF-C387-46BE-AD46-F2C53E5E0F06}" type="datetimeFigureOut">
              <a:rPr lang="zh-TW" altLang="en-US"/>
              <a:pPr>
                <a:defRPr/>
              </a:pPr>
              <a:t>2016/12/27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7D1EA-7443-4066-A48C-FAEBDBA0125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7502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4AE57-5841-4E18-BA50-19600536CBE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12775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F22A9-4604-4B48-A6E6-7A5718D2330D}" type="datetimeFigureOut">
              <a:rPr lang="zh-TW" altLang="en-US"/>
              <a:pPr>
                <a:defRPr/>
              </a:pPr>
              <a:t>2016/12/27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E954A-BD66-48F4-B611-6BFBDC491C0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228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E4D09-7183-44E6-B0C3-8337229829A3}" type="datetimeFigureOut">
              <a:rPr lang="zh-TW" altLang="en-US"/>
              <a:pPr>
                <a:defRPr/>
              </a:pPr>
              <a:t>2016/12/27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D31F7-2C94-41B6-9F6E-352605F6EF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153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A3286-DA44-4CF9-8B41-111D95DAE70B}" type="datetimeFigureOut">
              <a:rPr lang="zh-TW" altLang="en-US"/>
              <a:pPr>
                <a:defRPr/>
              </a:pPr>
              <a:t>2016/12/27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FB5A2-78A1-4D35-A877-1EA00245F7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6875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0" name="Group 8"/>
          <p:cNvGrpSpPr>
            <a:grpSpLocks/>
          </p:cNvGrpSpPr>
          <p:nvPr/>
        </p:nvGrpSpPr>
        <p:grpSpPr bwMode="auto">
          <a:xfrm>
            <a:off x="-16932" y="1808164"/>
            <a:ext cx="12272433" cy="5106987"/>
            <a:chOff x="-8" y="1139"/>
            <a:chExt cx="5798" cy="3217"/>
          </a:xfrm>
        </p:grpSpPr>
        <p:grpSp>
          <p:nvGrpSpPr>
            <p:cNvPr id="3076" name="Group 4"/>
            <p:cNvGrpSpPr>
              <a:grpSpLocks/>
            </p:cNvGrpSpPr>
            <p:nvPr/>
          </p:nvGrpSpPr>
          <p:grpSpPr bwMode="auto">
            <a:xfrm>
              <a:off x="-8" y="1844"/>
              <a:ext cx="5798" cy="2512"/>
              <a:chOff x="-8" y="1844"/>
              <a:chExt cx="5798" cy="2512"/>
            </a:xfrm>
          </p:grpSpPr>
          <p:sp>
            <p:nvSpPr>
              <p:cNvPr id="3074" name="Rectangle 2"/>
              <p:cNvSpPr>
                <a:spLocks noChangeArrowheads="1"/>
              </p:cNvSpPr>
              <p:nvPr/>
            </p:nvSpPr>
            <p:spPr bwMode="hidden">
              <a:xfrm>
                <a:off x="-8" y="1844"/>
                <a:ext cx="5798" cy="2059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 sz="3600" smtClean="0">
                  <a:solidFill>
                    <a:srgbClr val="FFFFFF"/>
                  </a:solidFill>
                  <a:ea typeface="SimHei" pitchFamily="49" charset="-122"/>
                </a:endParaRPr>
              </a:p>
            </p:txBody>
          </p:sp>
          <p:sp>
            <p:nvSpPr>
              <p:cNvPr id="3075" name="Rectangle 3"/>
              <p:cNvSpPr>
                <a:spLocks noChangeArrowheads="1"/>
              </p:cNvSpPr>
              <p:nvPr/>
            </p:nvSpPr>
            <p:spPr bwMode="hidden">
              <a:xfrm>
                <a:off x="-8" y="3903"/>
                <a:ext cx="5798" cy="453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 sz="3600" smtClean="0">
                  <a:solidFill>
                    <a:srgbClr val="FFFFFF"/>
                  </a:solidFill>
                  <a:ea typeface="SimHei" pitchFamily="49" charset="-122"/>
                </a:endParaRPr>
              </a:p>
            </p:txBody>
          </p:sp>
        </p:grpSp>
        <p:grpSp>
          <p:nvGrpSpPr>
            <p:cNvPr id="3079" name="Group 7"/>
            <p:cNvGrpSpPr>
              <a:grpSpLocks/>
            </p:cNvGrpSpPr>
            <p:nvPr/>
          </p:nvGrpSpPr>
          <p:grpSpPr bwMode="auto">
            <a:xfrm>
              <a:off x="528" y="1139"/>
              <a:ext cx="5232" cy="1327"/>
              <a:chOff x="528" y="1139"/>
              <a:chExt cx="5232" cy="1327"/>
            </a:xfrm>
          </p:grpSpPr>
          <p:sp>
            <p:nvSpPr>
              <p:cNvPr id="3077" name="Freeform 5"/>
              <p:cNvSpPr>
                <a:spLocks/>
              </p:cNvSpPr>
              <p:nvPr/>
            </p:nvSpPr>
            <p:spPr bwMode="invGray">
              <a:xfrm>
                <a:off x="528" y="1139"/>
                <a:ext cx="5232" cy="1324"/>
              </a:xfrm>
              <a:custGeom>
                <a:avLst/>
                <a:gdLst>
                  <a:gd name="T0" fmla="*/ 4809 w 5232"/>
                  <a:gd name="T1" fmla="*/ 512 h 1324"/>
                  <a:gd name="T2" fmla="*/ 4889 w 5232"/>
                  <a:gd name="T3" fmla="*/ 428 h 1324"/>
                  <a:gd name="T4" fmla="*/ 4787 w 5232"/>
                  <a:gd name="T5" fmla="*/ 373 h 1324"/>
                  <a:gd name="T6" fmla="*/ 4925 w 5232"/>
                  <a:gd name="T7" fmla="*/ 299 h 1324"/>
                  <a:gd name="T8" fmla="*/ 4898 w 5232"/>
                  <a:gd name="T9" fmla="*/ 268 h 1324"/>
                  <a:gd name="T10" fmla="*/ 4960 w 5232"/>
                  <a:gd name="T11" fmla="*/ 203 h 1324"/>
                  <a:gd name="T12" fmla="*/ 4965 w 5232"/>
                  <a:gd name="T13" fmla="*/ 138 h 1324"/>
                  <a:gd name="T14" fmla="*/ 4991 w 5232"/>
                  <a:gd name="T15" fmla="*/ 72 h 1324"/>
                  <a:gd name="T16" fmla="*/ 4975 w 5232"/>
                  <a:gd name="T17" fmla="*/ 25 h 1324"/>
                  <a:gd name="T18" fmla="*/ 4532 w 5232"/>
                  <a:gd name="T19" fmla="*/ 107 h 1324"/>
                  <a:gd name="T20" fmla="*/ 3855 w 5232"/>
                  <a:gd name="T21" fmla="*/ 244 h 1324"/>
                  <a:gd name="T22" fmla="*/ 3053 w 5232"/>
                  <a:gd name="T23" fmla="*/ 409 h 1324"/>
                  <a:gd name="T24" fmla="*/ 2644 w 5232"/>
                  <a:gd name="T25" fmla="*/ 501 h 1324"/>
                  <a:gd name="T26" fmla="*/ 2038 w 5232"/>
                  <a:gd name="T27" fmla="*/ 639 h 1324"/>
                  <a:gd name="T28" fmla="*/ 1352 w 5232"/>
                  <a:gd name="T29" fmla="*/ 808 h 1324"/>
                  <a:gd name="T30" fmla="*/ 676 w 5232"/>
                  <a:gd name="T31" fmla="*/ 994 h 1324"/>
                  <a:gd name="T32" fmla="*/ 153 w 5232"/>
                  <a:gd name="T33" fmla="*/ 1182 h 1324"/>
                  <a:gd name="T34" fmla="*/ 24 w 5232"/>
                  <a:gd name="T35" fmla="*/ 1256 h 1324"/>
                  <a:gd name="T36" fmla="*/ 0 w 5232"/>
                  <a:gd name="T37" fmla="*/ 1297 h 1324"/>
                  <a:gd name="T38" fmla="*/ 24 w 5232"/>
                  <a:gd name="T39" fmla="*/ 1323 h 1324"/>
                  <a:gd name="T40" fmla="*/ 93 w 5232"/>
                  <a:gd name="T41" fmla="*/ 1291 h 1324"/>
                  <a:gd name="T42" fmla="*/ 146 w 5232"/>
                  <a:gd name="T43" fmla="*/ 1254 h 1324"/>
                  <a:gd name="T44" fmla="*/ 252 w 5232"/>
                  <a:gd name="T45" fmla="*/ 1211 h 1324"/>
                  <a:gd name="T46" fmla="*/ 392 w 5232"/>
                  <a:gd name="T47" fmla="*/ 1168 h 1324"/>
                  <a:gd name="T48" fmla="*/ 615 w 5232"/>
                  <a:gd name="T49" fmla="*/ 1113 h 1324"/>
                  <a:gd name="T50" fmla="*/ 914 w 5232"/>
                  <a:gd name="T51" fmla="*/ 1050 h 1324"/>
                  <a:gd name="T52" fmla="*/ 1397 w 5232"/>
                  <a:gd name="T53" fmla="*/ 966 h 1324"/>
                  <a:gd name="T54" fmla="*/ 2349 w 5232"/>
                  <a:gd name="T55" fmla="*/ 827 h 1324"/>
                  <a:gd name="T56" fmla="*/ 3188 w 5232"/>
                  <a:gd name="T57" fmla="*/ 722 h 1324"/>
                  <a:gd name="T58" fmla="*/ 3772 w 5232"/>
                  <a:gd name="T59" fmla="*/ 653 h 1324"/>
                  <a:gd name="T60" fmla="*/ 4370 w 5232"/>
                  <a:gd name="T61" fmla="*/ 594 h 1324"/>
                  <a:gd name="T62" fmla="*/ 4933 w 5232"/>
                  <a:gd name="T63" fmla="*/ 536 h 1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232" h="1324">
                    <a:moveTo>
                      <a:pt x="4933" y="536"/>
                    </a:moveTo>
                    <a:lnTo>
                      <a:pt x="4809" y="512"/>
                    </a:lnTo>
                    <a:lnTo>
                      <a:pt x="5157" y="452"/>
                    </a:lnTo>
                    <a:lnTo>
                      <a:pt x="4889" y="428"/>
                    </a:lnTo>
                    <a:lnTo>
                      <a:pt x="5052" y="391"/>
                    </a:lnTo>
                    <a:lnTo>
                      <a:pt x="4787" y="373"/>
                    </a:lnTo>
                    <a:lnTo>
                      <a:pt x="5225" y="287"/>
                    </a:lnTo>
                    <a:lnTo>
                      <a:pt x="4925" y="299"/>
                    </a:lnTo>
                    <a:lnTo>
                      <a:pt x="5110" y="240"/>
                    </a:lnTo>
                    <a:lnTo>
                      <a:pt x="4898" y="268"/>
                    </a:lnTo>
                    <a:lnTo>
                      <a:pt x="5231" y="164"/>
                    </a:lnTo>
                    <a:lnTo>
                      <a:pt x="4960" y="203"/>
                    </a:lnTo>
                    <a:lnTo>
                      <a:pt x="5135" y="117"/>
                    </a:lnTo>
                    <a:lnTo>
                      <a:pt x="4965" y="138"/>
                    </a:lnTo>
                    <a:lnTo>
                      <a:pt x="5209" y="39"/>
                    </a:lnTo>
                    <a:lnTo>
                      <a:pt x="4991" y="72"/>
                    </a:lnTo>
                    <a:lnTo>
                      <a:pt x="5124" y="0"/>
                    </a:lnTo>
                    <a:lnTo>
                      <a:pt x="4975" y="25"/>
                    </a:lnTo>
                    <a:lnTo>
                      <a:pt x="4789" y="60"/>
                    </a:lnTo>
                    <a:lnTo>
                      <a:pt x="4532" y="107"/>
                    </a:lnTo>
                    <a:lnTo>
                      <a:pt x="4115" y="189"/>
                    </a:lnTo>
                    <a:lnTo>
                      <a:pt x="3855" y="244"/>
                    </a:lnTo>
                    <a:lnTo>
                      <a:pt x="3591" y="295"/>
                    </a:lnTo>
                    <a:lnTo>
                      <a:pt x="3053" y="409"/>
                    </a:lnTo>
                    <a:lnTo>
                      <a:pt x="2809" y="463"/>
                    </a:lnTo>
                    <a:lnTo>
                      <a:pt x="2644" y="501"/>
                    </a:lnTo>
                    <a:lnTo>
                      <a:pt x="2375" y="559"/>
                    </a:lnTo>
                    <a:lnTo>
                      <a:pt x="2038" y="639"/>
                    </a:lnTo>
                    <a:lnTo>
                      <a:pt x="1614" y="741"/>
                    </a:lnTo>
                    <a:lnTo>
                      <a:pt x="1352" y="808"/>
                    </a:lnTo>
                    <a:lnTo>
                      <a:pt x="909" y="929"/>
                    </a:lnTo>
                    <a:lnTo>
                      <a:pt x="676" y="994"/>
                    </a:lnTo>
                    <a:lnTo>
                      <a:pt x="279" y="1129"/>
                    </a:lnTo>
                    <a:lnTo>
                      <a:pt x="153" y="1182"/>
                    </a:lnTo>
                    <a:lnTo>
                      <a:pt x="82" y="1217"/>
                    </a:lnTo>
                    <a:lnTo>
                      <a:pt x="24" y="1256"/>
                    </a:lnTo>
                    <a:lnTo>
                      <a:pt x="5" y="1277"/>
                    </a:lnTo>
                    <a:lnTo>
                      <a:pt x="0" y="1297"/>
                    </a:lnTo>
                    <a:lnTo>
                      <a:pt x="6" y="1311"/>
                    </a:lnTo>
                    <a:lnTo>
                      <a:pt x="24" y="1323"/>
                    </a:lnTo>
                    <a:lnTo>
                      <a:pt x="57" y="1321"/>
                    </a:lnTo>
                    <a:lnTo>
                      <a:pt x="93" y="1291"/>
                    </a:lnTo>
                    <a:lnTo>
                      <a:pt x="114" y="1272"/>
                    </a:lnTo>
                    <a:lnTo>
                      <a:pt x="146" y="1254"/>
                    </a:lnTo>
                    <a:lnTo>
                      <a:pt x="187" y="1232"/>
                    </a:lnTo>
                    <a:lnTo>
                      <a:pt x="252" y="1211"/>
                    </a:lnTo>
                    <a:lnTo>
                      <a:pt x="308" y="1191"/>
                    </a:lnTo>
                    <a:lnTo>
                      <a:pt x="392" y="1168"/>
                    </a:lnTo>
                    <a:lnTo>
                      <a:pt x="487" y="1142"/>
                    </a:lnTo>
                    <a:lnTo>
                      <a:pt x="615" y="1113"/>
                    </a:lnTo>
                    <a:lnTo>
                      <a:pt x="756" y="1082"/>
                    </a:lnTo>
                    <a:lnTo>
                      <a:pt x="914" y="1050"/>
                    </a:lnTo>
                    <a:lnTo>
                      <a:pt x="1185" y="1003"/>
                    </a:lnTo>
                    <a:lnTo>
                      <a:pt x="1397" y="966"/>
                    </a:lnTo>
                    <a:lnTo>
                      <a:pt x="1838" y="898"/>
                    </a:lnTo>
                    <a:lnTo>
                      <a:pt x="2349" y="827"/>
                    </a:lnTo>
                    <a:lnTo>
                      <a:pt x="2771" y="769"/>
                    </a:lnTo>
                    <a:lnTo>
                      <a:pt x="3188" y="722"/>
                    </a:lnTo>
                    <a:lnTo>
                      <a:pt x="3514" y="683"/>
                    </a:lnTo>
                    <a:lnTo>
                      <a:pt x="3772" y="653"/>
                    </a:lnTo>
                    <a:lnTo>
                      <a:pt x="4056" y="628"/>
                    </a:lnTo>
                    <a:lnTo>
                      <a:pt x="4370" y="594"/>
                    </a:lnTo>
                    <a:lnTo>
                      <a:pt x="4619" y="569"/>
                    </a:lnTo>
                    <a:lnTo>
                      <a:pt x="4933" y="536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 sz="3600" smtClean="0">
                  <a:solidFill>
                    <a:srgbClr val="FFFFFF"/>
                  </a:solidFill>
                  <a:ea typeface="SimHei" pitchFamily="49" charset="-122"/>
                </a:endParaRPr>
              </a:p>
            </p:txBody>
          </p:sp>
          <p:sp>
            <p:nvSpPr>
              <p:cNvPr id="3078" name="Freeform 6"/>
              <p:cNvSpPr>
                <a:spLocks/>
              </p:cNvSpPr>
              <p:nvPr/>
            </p:nvSpPr>
            <p:spPr bwMode="invGray">
              <a:xfrm>
                <a:off x="531" y="2171"/>
                <a:ext cx="714" cy="295"/>
              </a:xfrm>
              <a:custGeom>
                <a:avLst/>
                <a:gdLst>
                  <a:gd name="T0" fmla="*/ 0 w 714"/>
                  <a:gd name="T1" fmla="*/ 250 h 295"/>
                  <a:gd name="T2" fmla="*/ 24 w 714"/>
                  <a:gd name="T3" fmla="*/ 233 h 295"/>
                  <a:gd name="T4" fmla="*/ 48 w 714"/>
                  <a:gd name="T5" fmla="*/ 211 h 295"/>
                  <a:gd name="T6" fmla="*/ 73 w 714"/>
                  <a:gd name="T7" fmla="*/ 197 h 295"/>
                  <a:gd name="T8" fmla="*/ 129 w 714"/>
                  <a:gd name="T9" fmla="*/ 170 h 295"/>
                  <a:gd name="T10" fmla="*/ 220 w 714"/>
                  <a:gd name="T11" fmla="*/ 129 h 295"/>
                  <a:gd name="T12" fmla="*/ 391 w 714"/>
                  <a:gd name="T13" fmla="*/ 76 h 295"/>
                  <a:gd name="T14" fmla="*/ 556 w 714"/>
                  <a:gd name="T15" fmla="*/ 27 h 295"/>
                  <a:gd name="T16" fmla="*/ 713 w 714"/>
                  <a:gd name="T17" fmla="*/ 0 h 295"/>
                  <a:gd name="T18" fmla="*/ 569 w 714"/>
                  <a:gd name="T19" fmla="*/ 52 h 295"/>
                  <a:gd name="T20" fmla="*/ 460 w 714"/>
                  <a:gd name="T21" fmla="*/ 88 h 295"/>
                  <a:gd name="T22" fmla="*/ 349 w 714"/>
                  <a:gd name="T23" fmla="*/ 129 h 295"/>
                  <a:gd name="T24" fmla="*/ 252 w 714"/>
                  <a:gd name="T25" fmla="*/ 162 h 295"/>
                  <a:gd name="T26" fmla="*/ 145 w 714"/>
                  <a:gd name="T27" fmla="*/ 203 h 295"/>
                  <a:gd name="T28" fmla="*/ 85 w 714"/>
                  <a:gd name="T29" fmla="*/ 245 h 295"/>
                  <a:gd name="T30" fmla="*/ 65 w 714"/>
                  <a:gd name="T31" fmla="*/ 274 h 295"/>
                  <a:gd name="T32" fmla="*/ 39 w 714"/>
                  <a:gd name="T33" fmla="*/ 288 h 295"/>
                  <a:gd name="T34" fmla="*/ 16 w 714"/>
                  <a:gd name="T35" fmla="*/ 294 h 295"/>
                  <a:gd name="T36" fmla="*/ 6 w 714"/>
                  <a:gd name="T37" fmla="*/ 286 h 295"/>
                  <a:gd name="T38" fmla="*/ 0 w 714"/>
                  <a:gd name="T39" fmla="*/ 274 h 295"/>
                  <a:gd name="T40" fmla="*/ 0 w 714"/>
                  <a:gd name="T41" fmla="*/ 25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14" h="295">
                    <a:moveTo>
                      <a:pt x="0" y="250"/>
                    </a:moveTo>
                    <a:lnTo>
                      <a:pt x="24" y="233"/>
                    </a:lnTo>
                    <a:lnTo>
                      <a:pt x="48" y="211"/>
                    </a:lnTo>
                    <a:lnTo>
                      <a:pt x="73" y="197"/>
                    </a:lnTo>
                    <a:lnTo>
                      <a:pt x="129" y="170"/>
                    </a:lnTo>
                    <a:lnTo>
                      <a:pt x="220" y="129"/>
                    </a:lnTo>
                    <a:lnTo>
                      <a:pt x="391" y="76"/>
                    </a:lnTo>
                    <a:lnTo>
                      <a:pt x="556" y="27"/>
                    </a:lnTo>
                    <a:lnTo>
                      <a:pt x="713" y="0"/>
                    </a:lnTo>
                    <a:lnTo>
                      <a:pt x="569" y="52"/>
                    </a:lnTo>
                    <a:lnTo>
                      <a:pt x="460" y="88"/>
                    </a:lnTo>
                    <a:lnTo>
                      <a:pt x="349" y="129"/>
                    </a:lnTo>
                    <a:lnTo>
                      <a:pt x="252" y="162"/>
                    </a:lnTo>
                    <a:lnTo>
                      <a:pt x="145" y="203"/>
                    </a:lnTo>
                    <a:lnTo>
                      <a:pt x="85" y="245"/>
                    </a:lnTo>
                    <a:lnTo>
                      <a:pt x="65" y="274"/>
                    </a:lnTo>
                    <a:lnTo>
                      <a:pt x="39" y="288"/>
                    </a:lnTo>
                    <a:lnTo>
                      <a:pt x="16" y="294"/>
                    </a:lnTo>
                    <a:lnTo>
                      <a:pt x="6" y="286"/>
                    </a:lnTo>
                    <a:lnTo>
                      <a:pt x="0" y="274"/>
                    </a:lnTo>
                    <a:lnTo>
                      <a:pt x="0" y="250"/>
                    </a:lnTo>
                  </a:path>
                </a:pathLst>
              </a:custGeom>
              <a:gradFill rotWithShape="0">
                <a:gsLst>
                  <a:gs pos="0">
                    <a:srgbClr val="FFFFCC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 sz="3600" smtClean="0">
                  <a:solidFill>
                    <a:srgbClr val="FFFFFF"/>
                  </a:solidFill>
                  <a:ea typeface="SimHei" pitchFamily="49" charset="-122"/>
                </a:endParaRPr>
              </a:p>
            </p:txBody>
          </p:sp>
        </p:grpSp>
      </p:grpSp>
      <p:sp>
        <p:nvSpPr>
          <p:cNvPr id="308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133475"/>
            <a:ext cx="103632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按一下以編輯母片次標題樣式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911B0B9-B2E8-4A70-817F-D76E17672438}" type="slidenum">
              <a:rPr lang="en-US" altLang="zh-TW">
                <a:solidFill>
                  <a:srgbClr val="000080"/>
                </a:solidFill>
              </a:rPr>
              <a:pPr/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95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E27637-3C1D-4FAB-981B-117A7B04F601}" type="slidenum">
              <a:rPr lang="en-US" altLang="zh-TW">
                <a:solidFill>
                  <a:srgbClr val="000080"/>
                </a:solidFill>
              </a:rPr>
              <a:pPr/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039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39FDF-80FB-4E25-969B-9E21D82A59C2}" type="slidenum">
              <a:rPr lang="en-US" altLang="zh-TW">
                <a:solidFill>
                  <a:srgbClr val="000080"/>
                </a:solidFill>
              </a:rPr>
              <a:pPr/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7322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2133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2133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EB690-B1C0-4B69-8D34-E2DE995DA2B2}" type="slidenum">
              <a:rPr lang="en-US" altLang="zh-TW">
                <a:solidFill>
                  <a:srgbClr val="000080"/>
                </a:solidFill>
              </a:rPr>
              <a:pPr/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961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F50AF-972E-46B5-A33B-16D2A3D30641}" type="slidenum">
              <a:rPr lang="en-US" altLang="zh-TW">
                <a:solidFill>
                  <a:srgbClr val="000080"/>
                </a:solidFill>
              </a:rPr>
              <a:pPr/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87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FE570E-65DA-4BB9-9515-27D806E705FC}" type="slidenum">
              <a:rPr lang="en-US" altLang="zh-TW">
                <a:solidFill>
                  <a:srgbClr val="000080"/>
                </a:solidFill>
              </a:rPr>
              <a:pPr/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228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0D60A6-E8D8-4F76-8EC6-01BA5BA77FB3}" type="slidenum">
              <a:rPr lang="en-US" altLang="zh-TW">
                <a:solidFill>
                  <a:srgbClr val="000080"/>
                </a:solidFill>
              </a:rPr>
              <a:pPr/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358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49878-B596-40C7-84BB-8BD3C3564A7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4818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F4422-D4D2-437F-AFFD-CCBB3083C6B7}" type="slidenum">
              <a:rPr lang="en-US" altLang="zh-TW">
                <a:solidFill>
                  <a:srgbClr val="000080"/>
                </a:solidFill>
              </a:rPr>
              <a:pPr/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2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E37385-FA1A-46BE-96FE-0B6D29C8437D}" type="slidenum">
              <a:rPr lang="en-US" altLang="zh-TW">
                <a:solidFill>
                  <a:srgbClr val="000080"/>
                </a:solidFill>
              </a:rPr>
              <a:pPr/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249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90D9B3-5671-475B-A097-2BF55469F153}" type="slidenum">
              <a:rPr lang="en-US" altLang="zh-TW">
                <a:solidFill>
                  <a:srgbClr val="000080"/>
                </a:solidFill>
              </a:rPr>
              <a:pPr/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7601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762000"/>
            <a:ext cx="25908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7620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35C70-BA60-48EC-9C02-5DC5C920653B}" type="slidenum">
              <a:rPr lang="en-US" altLang="zh-TW">
                <a:solidFill>
                  <a:srgbClr val="000080"/>
                </a:solidFill>
              </a:rPr>
              <a:pPr/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704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-16932" y="1808164"/>
            <a:ext cx="12272433" cy="5106987"/>
            <a:chOff x="-8" y="1139"/>
            <a:chExt cx="5798" cy="3217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-8" y="1844"/>
              <a:ext cx="5798" cy="2512"/>
              <a:chOff x="-8" y="1844"/>
              <a:chExt cx="5798" cy="2512"/>
            </a:xfrm>
          </p:grpSpPr>
          <p:sp>
            <p:nvSpPr>
              <p:cNvPr id="9" name="Rectangle 2"/>
              <p:cNvSpPr>
                <a:spLocks noChangeArrowheads="1"/>
              </p:cNvSpPr>
              <p:nvPr/>
            </p:nvSpPr>
            <p:spPr bwMode="hidden">
              <a:xfrm>
                <a:off x="-8" y="1844"/>
                <a:ext cx="5798" cy="2059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 sz="3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3"/>
              <p:cNvSpPr>
                <a:spLocks noChangeArrowheads="1"/>
              </p:cNvSpPr>
              <p:nvPr/>
            </p:nvSpPr>
            <p:spPr bwMode="hidden">
              <a:xfrm>
                <a:off x="-8" y="3903"/>
                <a:ext cx="5798" cy="453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 sz="3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528" y="1139"/>
              <a:ext cx="5232" cy="1327"/>
              <a:chOff x="528" y="1139"/>
              <a:chExt cx="5232" cy="1327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invGray">
              <a:xfrm>
                <a:off x="528" y="1139"/>
                <a:ext cx="5232" cy="1324"/>
              </a:xfrm>
              <a:custGeom>
                <a:avLst/>
                <a:gdLst/>
                <a:ahLst/>
                <a:cxnLst>
                  <a:cxn ang="0">
                    <a:pos x="4809" y="512"/>
                  </a:cxn>
                  <a:cxn ang="0">
                    <a:pos x="4889" y="428"/>
                  </a:cxn>
                  <a:cxn ang="0">
                    <a:pos x="4787" y="373"/>
                  </a:cxn>
                  <a:cxn ang="0">
                    <a:pos x="4925" y="299"/>
                  </a:cxn>
                  <a:cxn ang="0">
                    <a:pos x="4898" y="268"/>
                  </a:cxn>
                  <a:cxn ang="0">
                    <a:pos x="4960" y="203"/>
                  </a:cxn>
                  <a:cxn ang="0">
                    <a:pos x="4965" y="138"/>
                  </a:cxn>
                  <a:cxn ang="0">
                    <a:pos x="4991" y="72"/>
                  </a:cxn>
                  <a:cxn ang="0">
                    <a:pos x="4975" y="25"/>
                  </a:cxn>
                  <a:cxn ang="0">
                    <a:pos x="4532" y="107"/>
                  </a:cxn>
                  <a:cxn ang="0">
                    <a:pos x="3855" y="244"/>
                  </a:cxn>
                  <a:cxn ang="0">
                    <a:pos x="3053" y="409"/>
                  </a:cxn>
                  <a:cxn ang="0">
                    <a:pos x="2644" y="501"/>
                  </a:cxn>
                  <a:cxn ang="0">
                    <a:pos x="2038" y="639"/>
                  </a:cxn>
                  <a:cxn ang="0">
                    <a:pos x="1352" y="808"/>
                  </a:cxn>
                  <a:cxn ang="0">
                    <a:pos x="676" y="994"/>
                  </a:cxn>
                  <a:cxn ang="0">
                    <a:pos x="153" y="1182"/>
                  </a:cxn>
                  <a:cxn ang="0">
                    <a:pos x="24" y="1256"/>
                  </a:cxn>
                  <a:cxn ang="0">
                    <a:pos x="0" y="1297"/>
                  </a:cxn>
                  <a:cxn ang="0">
                    <a:pos x="24" y="1323"/>
                  </a:cxn>
                  <a:cxn ang="0">
                    <a:pos x="93" y="1291"/>
                  </a:cxn>
                  <a:cxn ang="0">
                    <a:pos x="146" y="1254"/>
                  </a:cxn>
                  <a:cxn ang="0">
                    <a:pos x="252" y="1211"/>
                  </a:cxn>
                  <a:cxn ang="0">
                    <a:pos x="392" y="1168"/>
                  </a:cxn>
                  <a:cxn ang="0">
                    <a:pos x="615" y="1113"/>
                  </a:cxn>
                  <a:cxn ang="0">
                    <a:pos x="914" y="1050"/>
                  </a:cxn>
                  <a:cxn ang="0">
                    <a:pos x="1397" y="966"/>
                  </a:cxn>
                  <a:cxn ang="0">
                    <a:pos x="2349" y="827"/>
                  </a:cxn>
                  <a:cxn ang="0">
                    <a:pos x="3188" y="722"/>
                  </a:cxn>
                  <a:cxn ang="0">
                    <a:pos x="3772" y="653"/>
                  </a:cxn>
                  <a:cxn ang="0">
                    <a:pos x="4370" y="594"/>
                  </a:cxn>
                  <a:cxn ang="0">
                    <a:pos x="4933" y="536"/>
                  </a:cxn>
                </a:cxnLst>
                <a:rect l="0" t="0" r="r" b="b"/>
                <a:pathLst>
                  <a:path w="5232" h="1324">
                    <a:moveTo>
                      <a:pt x="4933" y="536"/>
                    </a:moveTo>
                    <a:lnTo>
                      <a:pt x="4809" y="512"/>
                    </a:lnTo>
                    <a:lnTo>
                      <a:pt x="5157" y="452"/>
                    </a:lnTo>
                    <a:lnTo>
                      <a:pt x="4889" y="428"/>
                    </a:lnTo>
                    <a:lnTo>
                      <a:pt x="5052" y="391"/>
                    </a:lnTo>
                    <a:lnTo>
                      <a:pt x="4787" y="373"/>
                    </a:lnTo>
                    <a:lnTo>
                      <a:pt x="5225" y="287"/>
                    </a:lnTo>
                    <a:lnTo>
                      <a:pt x="4925" y="299"/>
                    </a:lnTo>
                    <a:lnTo>
                      <a:pt x="5110" y="240"/>
                    </a:lnTo>
                    <a:lnTo>
                      <a:pt x="4898" y="268"/>
                    </a:lnTo>
                    <a:lnTo>
                      <a:pt x="5231" y="164"/>
                    </a:lnTo>
                    <a:lnTo>
                      <a:pt x="4960" y="203"/>
                    </a:lnTo>
                    <a:lnTo>
                      <a:pt x="5135" y="117"/>
                    </a:lnTo>
                    <a:lnTo>
                      <a:pt x="4965" y="138"/>
                    </a:lnTo>
                    <a:lnTo>
                      <a:pt x="5209" y="39"/>
                    </a:lnTo>
                    <a:lnTo>
                      <a:pt x="4991" y="72"/>
                    </a:lnTo>
                    <a:lnTo>
                      <a:pt x="5124" y="0"/>
                    </a:lnTo>
                    <a:lnTo>
                      <a:pt x="4975" y="25"/>
                    </a:lnTo>
                    <a:lnTo>
                      <a:pt x="4789" y="60"/>
                    </a:lnTo>
                    <a:lnTo>
                      <a:pt x="4532" y="107"/>
                    </a:lnTo>
                    <a:lnTo>
                      <a:pt x="4115" y="189"/>
                    </a:lnTo>
                    <a:lnTo>
                      <a:pt x="3855" y="244"/>
                    </a:lnTo>
                    <a:lnTo>
                      <a:pt x="3591" y="295"/>
                    </a:lnTo>
                    <a:lnTo>
                      <a:pt x="3053" y="409"/>
                    </a:lnTo>
                    <a:lnTo>
                      <a:pt x="2809" y="463"/>
                    </a:lnTo>
                    <a:lnTo>
                      <a:pt x="2644" y="501"/>
                    </a:lnTo>
                    <a:lnTo>
                      <a:pt x="2375" y="559"/>
                    </a:lnTo>
                    <a:lnTo>
                      <a:pt x="2038" y="639"/>
                    </a:lnTo>
                    <a:lnTo>
                      <a:pt x="1614" y="741"/>
                    </a:lnTo>
                    <a:lnTo>
                      <a:pt x="1352" y="808"/>
                    </a:lnTo>
                    <a:lnTo>
                      <a:pt x="909" y="929"/>
                    </a:lnTo>
                    <a:lnTo>
                      <a:pt x="676" y="994"/>
                    </a:lnTo>
                    <a:lnTo>
                      <a:pt x="279" y="1129"/>
                    </a:lnTo>
                    <a:lnTo>
                      <a:pt x="153" y="1182"/>
                    </a:lnTo>
                    <a:lnTo>
                      <a:pt x="82" y="1217"/>
                    </a:lnTo>
                    <a:lnTo>
                      <a:pt x="24" y="1256"/>
                    </a:lnTo>
                    <a:lnTo>
                      <a:pt x="5" y="1277"/>
                    </a:lnTo>
                    <a:lnTo>
                      <a:pt x="0" y="1297"/>
                    </a:lnTo>
                    <a:lnTo>
                      <a:pt x="6" y="1311"/>
                    </a:lnTo>
                    <a:lnTo>
                      <a:pt x="24" y="1323"/>
                    </a:lnTo>
                    <a:lnTo>
                      <a:pt x="57" y="1321"/>
                    </a:lnTo>
                    <a:lnTo>
                      <a:pt x="93" y="1291"/>
                    </a:lnTo>
                    <a:lnTo>
                      <a:pt x="114" y="1272"/>
                    </a:lnTo>
                    <a:lnTo>
                      <a:pt x="146" y="1254"/>
                    </a:lnTo>
                    <a:lnTo>
                      <a:pt x="187" y="1232"/>
                    </a:lnTo>
                    <a:lnTo>
                      <a:pt x="252" y="1211"/>
                    </a:lnTo>
                    <a:lnTo>
                      <a:pt x="308" y="1191"/>
                    </a:lnTo>
                    <a:lnTo>
                      <a:pt x="392" y="1168"/>
                    </a:lnTo>
                    <a:lnTo>
                      <a:pt x="487" y="1142"/>
                    </a:lnTo>
                    <a:lnTo>
                      <a:pt x="615" y="1113"/>
                    </a:lnTo>
                    <a:lnTo>
                      <a:pt x="756" y="1082"/>
                    </a:lnTo>
                    <a:lnTo>
                      <a:pt x="914" y="1050"/>
                    </a:lnTo>
                    <a:lnTo>
                      <a:pt x="1185" y="1003"/>
                    </a:lnTo>
                    <a:lnTo>
                      <a:pt x="1397" y="966"/>
                    </a:lnTo>
                    <a:lnTo>
                      <a:pt x="1838" y="898"/>
                    </a:lnTo>
                    <a:lnTo>
                      <a:pt x="2349" y="827"/>
                    </a:lnTo>
                    <a:lnTo>
                      <a:pt x="2771" y="769"/>
                    </a:lnTo>
                    <a:lnTo>
                      <a:pt x="3188" y="722"/>
                    </a:lnTo>
                    <a:lnTo>
                      <a:pt x="3514" y="683"/>
                    </a:lnTo>
                    <a:lnTo>
                      <a:pt x="3772" y="653"/>
                    </a:lnTo>
                    <a:lnTo>
                      <a:pt x="4056" y="628"/>
                    </a:lnTo>
                    <a:lnTo>
                      <a:pt x="4370" y="594"/>
                    </a:lnTo>
                    <a:lnTo>
                      <a:pt x="4619" y="569"/>
                    </a:lnTo>
                    <a:lnTo>
                      <a:pt x="4933" y="536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TW" altLang="en-US" sz="360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invGray">
              <a:xfrm>
                <a:off x="531" y="2171"/>
                <a:ext cx="714" cy="295"/>
              </a:xfrm>
              <a:custGeom>
                <a:avLst/>
                <a:gdLst/>
                <a:ahLst/>
                <a:cxnLst>
                  <a:cxn ang="0">
                    <a:pos x="0" y="250"/>
                  </a:cxn>
                  <a:cxn ang="0">
                    <a:pos x="24" y="233"/>
                  </a:cxn>
                  <a:cxn ang="0">
                    <a:pos x="48" y="211"/>
                  </a:cxn>
                  <a:cxn ang="0">
                    <a:pos x="73" y="197"/>
                  </a:cxn>
                  <a:cxn ang="0">
                    <a:pos x="129" y="170"/>
                  </a:cxn>
                  <a:cxn ang="0">
                    <a:pos x="220" y="129"/>
                  </a:cxn>
                  <a:cxn ang="0">
                    <a:pos x="391" y="76"/>
                  </a:cxn>
                  <a:cxn ang="0">
                    <a:pos x="556" y="27"/>
                  </a:cxn>
                  <a:cxn ang="0">
                    <a:pos x="713" y="0"/>
                  </a:cxn>
                  <a:cxn ang="0">
                    <a:pos x="569" y="52"/>
                  </a:cxn>
                  <a:cxn ang="0">
                    <a:pos x="460" y="88"/>
                  </a:cxn>
                  <a:cxn ang="0">
                    <a:pos x="349" y="129"/>
                  </a:cxn>
                  <a:cxn ang="0">
                    <a:pos x="252" y="162"/>
                  </a:cxn>
                  <a:cxn ang="0">
                    <a:pos x="145" y="203"/>
                  </a:cxn>
                  <a:cxn ang="0">
                    <a:pos x="85" y="245"/>
                  </a:cxn>
                  <a:cxn ang="0">
                    <a:pos x="65" y="274"/>
                  </a:cxn>
                  <a:cxn ang="0">
                    <a:pos x="39" y="288"/>
                  </a:cxn>
                  <a:cxn ang="0">
                    <a:pos x="16" y="294"/>
                  </a:cxn>
                  <a:cxn ang="0">
                    <a:pos x="6" y="286"/>
                  </a:cxn>
                  <a:cxn ang="0">
                    <a:pos x="0" y="274"/>
                  </a:cxn>
                  <a:cxn ang="0">
                    <a:pos x="0" y="250"/>
                  </a:cxn>
                </a:cxnLst>
                <a:rect l="0" t="0" r="r" b="b"/>
                <a:pathLst>
                  <a:path w="714" h="295">
                    <a:moveTo>
                      <a:pt x="0" y="250"/>
                    </a:moveTo>
                    <a:lnTo>
                      <a:pt x="24" y="233"/>
                    </a:lnTo>
                    <a:lnTo>
                      <a:pt x="48" y="211"/>
                    </a:lnTo>
                    <a:lnTo>
                      <a:pt x="73" y="197"/>
                    </a:lnTo>
                    <a:lnTo>
                      <a:pt x="129" y="170"/>
                    </a:lnTo>
                    <a:lnTo>
                      <a:pt x="220" y="129"/>
                    </a:lnTo>
                    <a:lnTo>
                      <a:pt x="391" y="76"/>
                    </a:lnTo>
                    <a:lnTo>
                      <a:pt x="556" y="27"/>
                    </a:lnTo>
                    <a:lnTo>
                      <a:pt x="713" y="0"/>
                    </a:lnTo>
                    <a:lnTo>
                      <a:pt x="569" y="52"/>
                    </a:lnTo>
                    <a:lnTo>
                      <a:pt x="460" y="88"/>
                    </a:lnTo>
                    <a:lnTo>
                      <a:pt x="349" y="129"/>
                    </a:lnTo>
                    <a:lnTo>
                      <a:pt x="252" y="162"/>
                    </a:lnTo>
                    <a:lnTo>
                      <a:pt x="145" y="203"/>
                    </a:lnTo>
                    <a:lnTo>
                      <a:pt x="85" y="245"/>
                    </a:lnTo>
                    <a:lnTo>
                      <a:pt x="65" y="274"/>
                    </a:lnTo>
                    <a:lnTo>
                      <a:pt x="39" y="288"/>
                    </a:lnTo>
                    <a:lnTo>
                      <a:pt x="16" y="294"/>
                    </a:lnTo>
                    <a:lnTo>
                      <a:pt x="6" y="286"/>
                    </a:lnTo>
                    <a:lnTo>
                      <a:pt x="0" y="274"/>
                    </a:lnTo>
                    <a:lnTo>
                      <a:pt x="0" y="250"/>
                    </a:lnTo>
                  </a:path>
                </a:pathLst>
              </a:custGeom>
              <a:gradFill rotWithShape="0">
                <a:gsLst>
                  <a:gs pos="0">
                    <a:srgbClr val="FFFFCC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TW" altLang="en-US" sz="36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08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133475"/>
            <a:ext cx="103632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按一下以編輯母片次標題樣式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E0CD3-B045-4C14-872D-52BC937DEDD7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9926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4AE57-5841-4E18-BA50-19600536CBE6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804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49878-B596-40C7-84BB-8BD3C3564A78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803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2133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2133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E0843-02ED-4834-8DC6-11432C560CA7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1285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B1B66-64DF-42D6-BACA-B48E0E6B6184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0628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F0811-34FE-450A-8607-5496A4983DAE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912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2133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2133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E0843-02ED-4834-8DC6-11432C560CA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295726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A3724-0B38-4BF4-8CD5-14C355B34A06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981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35228-1E7A-41A0-A8B4-BFCF64F7DABC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7263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C8F76-0E24-4BDD-8200-3D10E055653A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411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050E5-E0F9-465F-AF08-1DE1F59F70BA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3370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762000"/>
            <a:ext cx="25908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7620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D1A1C-0593-43C3-8F9F-82AF8A605772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275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ea typeface="新細明體" pitchFamily="18" charset="-120"/>
                  </a:endParaRPr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ea typeface="新細明體" pitchFamily="18" charset="-120"/>
                  </a:endParaRPr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ea typeface="新細明體" pitchFamily="18" charset="-120"/>
                  </a:endParaRPr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ea typeface="新細明體" pitchFamily="18" charset="-120"/>
                  </a:endParaRPr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ea typeface="新細明體" pitchFamily="18" charset="-120"/>
                  </a:endParaRPr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ea typeface="新細明體" pitchFamily="18" charset="-120"/>
                  </a:endParaRPr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ea typeface="新細明體" pitchFamily="18" charset="-120"/>
                  </a:endParaRPr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ea typeface="新細明體" pitchFamily="18" charset="-120"/>
                  </a:endParaRPr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ea typeface="新細明體" pitchFamily="18" charset="-120"/>
                  </a:endParaRPr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ea typeface="新細明體" pitchFamily="18" charset="-120"/>
                  </a:endParaRPr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ea typeface="新細明體" pitchFamily="18" charset="-120"/>
                  </a:endParaRPr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ea typeface="新細明體" pitchFamily="18" charset="-120"/>
                  </a:endParaRPr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ea typeface="新細明體" pitchFamily="18" charset="-120"/>
                  </a:endParaRPr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ea typeface="新細明體" pitchFamily="18" charset="-120"/>
                  </a:endParaRPr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ea typeface="新細明體" pitchFamily="18" charset="-120"/>
                  </a:endParaRPr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>
                <a:defRPr/>
              </a:pPr>
              <a:endParaRPr lang="zh-TW" altLang="en-US" sz="1800">
                <a:solidFill>
                  <a:srgbClr val="EAEAEA"/>
                </a:solidFill>
                <a:ea typeface="新細明體" pitchFamily="18" charset="-120"/>
              </a:endParaRPr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>
                <a:defRPr/>
              </a:pPr>
              <a:endParaRPr lang="zh-TW" altLang="en-US" sz="1800">
                <a:solidFill>
                  <a:srgbClr val="EAEAEA"/>
                </a:solidFill>
                <a:ea typeface="新細明體" pitchFamily="18" charset="-120"/>
              </a:endParaRPr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>
                <a:defRPr/>
              </a:pPr>
              <a:endParaRPr lang="zh-TW" altLang="en-US" sz="1800">
                <a:solidFill>
                  <a:srgbClr val="EAEAEA"/>
                </a:solidFill>
                <a:ea typeface="新細明體" pitchFamily="18" charset="-120"/>
              </a:endParaRPr>
            </a:p>
          </p:txBody>
        </p:sp>
      </p:grpSp>
      <p:sp>
        <p:nvSpPr>
          <p:cNvPr id="43033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3034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F3129AB9-F3E7-44D8-9456-722C882FA0F7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3861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E6B68-A6EB-4082-B613-1B1A3DC78B6C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3246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96154-009E-4C5E-8CF7-8BAD24D25334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127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42430-80C6-494F-8FE6-0B4BC7814F42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6237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9FE5F-DF3D-496E-94AD-0006D3FFB2DE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260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B1B66-64DF-42D6-BACA-B48E0E6B618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17390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295AC-9B95-4389-B3AA-3EC2B5DC20D8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3686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FF347-07FA-4AB5-A0D7-E2D5651AC0CD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3078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29A2C-019D-4C80-BA69-C177EEE999C3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382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9C80F-85B0-41B7-9320-7C93233BE562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889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A5E78-C283-4B33-B526-3A1513D9583C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421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E6EA4-7077-4D6A-BF19-785D4069590F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0727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latin typeface="Times New Roman"/>
                    <a:ea typeface="新細明體"/>
                  </a:endParaRPr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latin typeface="Times New Roman"/>
                    <a:ea typeface="新細明體"/>
                  </a:endParaRPr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latin typeface="Times New Roman"/>
                    <a:ea typeface="新細明體"/>
                  </a:endParaRPr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latin typeface="Times New Roman"/>
                    <a:ea typeface="新細明體"/>
                  </a:endParaRPr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latin typeface="Times New Roman"/>
                    <a:ea typeface="新細明體"/>
                  </a:endParaRPr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latin typeface="Times New Roman"/>
                    <a:ea typeface="新細明體"/>
                  </a:endParaRPr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latin typeface="Times New Roman"/>
                    <a:ea typeface="新細明體"/>
                  </a:endParaRPr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latin typeface="Times New Roman"/>
                    <a:ea typeface="新細明體"/>
                  </a:endParaRPr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latin typeface="Times New Roman"/>
                    <a:ea typeface="新細明體"/>
                  </a:endParaRPr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latin typeface="Times New Roman"/>
                    <a:ea typeface="新細明體"/>
                  </a:endParaRPr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latin typeface="Times New Roman"/>
                    <a:ea typeface="新細明體"/>
                  </a:endParaRPr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latin typeface="Times New Roman"/>
                    <a:ea typeface="新細明體"/>
                  </a:endParaRPr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latin typeface="Times New Roman"/>
                    <a:ea typeface="新細明體"/>
                  </a:endParaRPr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latin typeface="Times New Roman"/>
                    <a:ea typeface="新細明體"/>
                  </a:endParaRPr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eaLnBrk="1" hangingPunct="1">
                    <a:defRPr/>
                  </a:pPr>
                  <a:endParaRPr lang="zh-TW" altLang="en-US" sz="1800">
                    <a:solidFill>
                      <a:srgbClr val="EAEAEA"/>
                    </a:solidFill>
                    <a:latin typeface="Times New Roman"/>
                    <a:ea typeface="新細明體"/>
                  </a:endParaRPr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>
                <a:defRPr/>
              </a:pPr>
              <a:endParaRPr lang="zh-TW" altLang="en-US" sz="1800">
                <a:solidFill>
                  <a:srgbClr val="EAEAEA"/>
                </a:solidFill>
                <a:latin typeface="Times New Roman"/>
                <a:ea typeface="新細明體"/>
              </a:endParaRPr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>
                <a:defRPr/>
              </a:pPr>
              <a:endParaRPr lang="zh-TW" altLang="en-US" sz="1800">
                <a:solidFill>
                  <a:srgbClr val="EAEAEA"/>
                </a:solidFill>
                <a:latin typeface="Times New Roman"/>
                <a:ea typeface="新細明體"/>
              </a:endParaRPr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>
                <a:defRPr/>
              </a:pPr>
              <a:endParaRPr lang="zh-TW" altLang="en-US" sz="1800">
                <a:solidFill>
                  <a:srgbClr val="EAEAEA"/>
                </a:solidFill>
                <a:latin typeface="Times New Roman"/>
                <a:ea typeface="新細明體"/>
              </a:endParaRPr>
            </a:p>
          </p:txBody>
        </p:sp>
      </p:grpSp>
      <p:sp>
        <p:nvSpPr>
          <p:cNvPr id="43033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3034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F3129AB9-F3E7-44D8-9456-722C882FA0F7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6116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E6B68-A6EB-4082-B613-1B1A3DC78B6C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9979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96154-009E-4C5E-8CF7-8BAD24D25334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65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42430-80C6-494F-8FE6-0B4BC7814F42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10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F0811-34FE-450A-8607-5496A4983DA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56978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9FE5F-DF3D-496E-94AD-0006D3FFB2DE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440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295AC-9B95-4389-B3AA-3EC2B5DC20D8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7765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FF347-07FA-4AB5-A0D7-E2D5651AC0CD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1406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29A2C-019D-4C80-BA69-C177EEE999C3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3025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9C80F-85B0-41B7-9320-7C93233BE562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059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A5E78-C283-4B33-B526-3A1513D9583C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1851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E6EA4-7077-4D6A-BF19-785D4069590F}" type="slidenum">
              <a:rPr lang="zh-TW" alt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011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BF50-B404-40CA-8898-917DCB58A97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A6A8-A01C-4563-B93C-818E414E260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8698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BF50-B404-40CA-8898-917DCB58A97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A6A8-A01C-4563-B93C-818E414E260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5703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BF50-B404-40CA-8898-917DCB58A97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A6A8-A01C-4563-B93C-818E414E260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926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A3724-0B38-4BF4-8CD5-14C355B34A0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782054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BF50-B404-40CA-8898-917DCB58A97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A6A8-A01C-4563-B93C-818E414E260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1350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BF50-B404-40CA-8898-917DCB58A97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A6A8-A01C-4563-B93C-818E414E260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352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BF50-B404-40CA-8898-917DCB58A97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A6A8-A01C-4563-B93C-818E414E260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5113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BF50-B404-40CA-8898-917DCB58A97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A6A8-A01C-4563-B93C-818E414E260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5048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BF50-B404-40CA-8898-917DCB58A97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A6A8-A01C-4563-B93C-818E414E260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286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BF50-B404-40CA-8898-917DCB58A97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A6A8-A01C-4563-B93C-818E414E260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693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BF50-B404-40CA-8898-917DCB58A97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A6A8-A01C-4563-B93C-818E414E260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453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BF50-B404-40CA-8898-917DCB58A97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A6A8-A01C-4563-B93C-818E414E260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797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35228-1E7A-41A0-A8B4-BFCF64F7DAB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9145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C8F76-0E24-4BDD-8200-3D10E055653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29611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8"/>
          <p:cNvGrpSpPr>
            <a:grpSpLocks/>
          </p:cNvGrpSpPr>
          <p:nvPr/>
        </p:nvGrpSpPr>
        <p:grpSpPr bwMode="auto">
          <a:xfrm>
            <a:off x="-16932" y="49214"/>
            <a:ext cx="12272433" cy="6865937"/>
            <a:chOff x="-8" y="31"/>
            <a:chExt cx="5798" cy="4325"/>
          </a:xfrm>
        </p:grpSpPr>
        <p:grpSp>
          <p:nvGrpSpPr>
            <p:cNvPr id="5128" name="Group 4"/>
            <p:cNvGrpSpPr>
              <a:grpSpLocks/>
            </p:cNvGrpSpPr>
            <p:nvPr/>
          </p:nvGrpSpPr>
          <p:grpSpPr bwMode="auto">
            <a:xfrm>
              <a:off x="-8" y="960"/>
              <a:ext cx="5798" cy="3396"/>
              <a:chOff x="-8" y="960"/>
              <a:chExt cx="5798" cy="3396"/>
            </a:xfrm>
          </p:grpSpPr>
          <p:sp>
            <p:nvSpPr>
              <p:cNvPr id="1026" name="Rectangle 2"/>
              <p:cNvSpPr>
                <a:spLocks noChangeArrowheads="1"/>
              </p:cNvSpPr>
              <p:nvPr/>
            </p:nvSpPr>
            <p:spPr bwMode="hidden">
              <a:xfrm>
                <a:off x="-8" y="960"/>
                <a:ext cx="5798" cy="2784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 sz="3600"/>
              </a:p>
            </p:txBody>
          </p:sp>
          <p:sp>
            <p:nvSpPr>
              <p:cNvPr id="1027" name="Rectangle 3"/>
              <p:cNvSpPr>
                <a:spLocks noChangeArrowheads="1"/>
              </p:cNvSpPr>
              <p:nvPr/>
            </p:nvSpPr>
            <p:spPr bwMode="hidden">
              <a:xfrm>
                <a:off x="-8" y="3744"/>
                <a:ext cx="5798" cy="612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 sz="3600"/>
              </a:p>
            </p:txBody>
          </p:sp>
        </p:grpSp>
        <p:grpSp>
          <p:nvGrpSpPr>
            <p:cNvPr id="5129" name="Group 7"/>
            <p:cNvGrpSpPr>
              <a:grpSpLocks/>
            </p:cNvGrpSpPr>
            <p:nvPr/>
          </p:nvGrpSpPr>
          <p:grpSpPr bwMode="auto">
            <a:xfrm>
              <a:off x="203" y="31"/>
              <a:ext cx="3850" cy="679"/>
              <a:chOff x="203" y="31"/>
              <a:chExt cx="3850" cy="679"/>
            </a:xfrm>
          </p:grpSpPr>
          <p:sp>
            <p:nvSpPr>
              <p:cNvPr id="1029" name="Freeform 5"/>
              <p:cNvSpPr>
                <a:spLocks/>
              </p:cNvSpPr>
              <p:nvPr/>
            </p:nvSpPr>
            <p:spPr bwMode="invGray">
              <a:xfrm>
                <a:off x="203" y="31"/>
                <a:ext cx="3850" cy="677"/>
              </a:xfrm>
              <a:custGeom>
                <a:avLst/>
                <a:gdLst/>
                <a:ahLst/>
                <a:cxnLst>
                  <a:cxn ang="0">
                    <a:pos x="3539" y="262"/>
                  </a:cxn>
                  <a:cxn ang="0">
                    <a:pos x="3598" y="219"/>
                  </a:cxn>
                  <a:cxn ang="0">
                    <a:pos x="3523" y="191"/>
                  </a:cxn>
                  <a:cxn ang="0">
                    <a:pos x="3624" y="153"/>
                  </a:cxn>
                  <a:cxn ang="0">
                    <a:pos x="3604" y="137"/>
                  </a:cxn>
                  <a:cxn ang="0">
                    <a:pos x="3650" y="104"/>
                  </a:cxn>
                  <a:cxn ang="0">
                    <a:pos x="3654" y="71"/>
                  </a:cxn>
                  <a:cxn ang="0">
                    <a:pos x="3673" y="37"/>
                  </a:cxn>
                  <a:cxn ang="0">
                    <a:pos x="3661" y="13"/>
                  </a:cxn>
                  <a:cxn ang="0">
                    <a:pos x="3335" y="55"/>
                  </a:cxn>
                  <a:cxn ang="0">
                    <a:pos x="2837" y="125"/>
                  </a:cxn>
                  <a:cxn ang="0">
                    <a:pos x="2247" y="209"/>
                  </a:cxn>
                  <a:cxn ang="0">
                    <a:pos x="1946" y="256"/>
                  </a:cxn>
                  <a:cxn ang="0">
                    <a:pos x="1500" y="327"/>
                  </a:cxn>
                  <a:cxn ang="0">
                    <a:pos x="995" y="413"/>
                  </a:cxn>
                  <a:cxn ang="0">
                    <a:pos x="498" y="508"/>
                  </a:cxn>
                  <a:cxn ang="0">
                    <a:pos x="113" y="604"/>
                  </a:cxn>
                  <a:cxn ang="0">
                    <a:pos x="18" y="642"/>
                  </a:cxn>
                  <a:cxn ang="0">
                    <a:pos x="0" y="663"/>
                  </a:cxn>
                  <a:cxn ang="0">
                    <a:pos x="18" y="676"/>
                  </a:cxn>
                  <a:cxn ang="0">
                    <a:pos x="69" y="660"/>
                  </a:cxn>
                  <a:cxn ang="0">
                    <a:pos x="108" y="641"/>
                  </a:cxn>
                  <a:cxn ang="0">
                    <a:pos x="186" y="619"/>
                  </a:cxn>
                  <a:cxn ang="0">
                    <a:pos x="289" y="597"/>
                  </a:cxn>
                  <a:cxn ang="0">
                    <a:pos x="453" y="569"/>
                  </a:cxn>
                  <a:cxn ang="0">
                    <a:pos x="673" y="537"/>
                  </a:cxn>
                  <a:cxn ang="0">
                    <a:pos x="1028" y="494"/>
                  </a:cxn>
                  <a:cxn ang="0">
                    <a:pos x="1729" y="423"/>
                  </a:cxn>
                  <a:cxn ang="0">
                    <a:pos x="2346" y="369"/>
                  </a:cxn>
                  <a:cxn ang="0">
                    <a:pos x="2776" y="334"/>
                  </a:cxn>
                  <a:cxn ang="0">
                    <a:pos x="3216" y="304"/>
                  </a:cxn>
                  <a:cxn ang="0">
                    <a:pos x="3630" y="274"/>
                  </a:cxn>
                </a:cxnLst>
                <a:rect l="0" t="0" r="r" b="b"/>
                <a:pathLst>
                  <a:path w="3850" h="677">
                    <a:moveTo>
                      <a:pt x="3630" y="274"/>
                    </a:moveTo>
                    <a:lnTo>
                      <a:pt x="3539" y="262"/>
                    </a:lnTo>
                    <a:lnTo>
                      <a:pt x="3795" y="231"/>
                    </a:lnTo>
                    <a:lnTo>
                      <a:pt x="3598" y="219"/>
                    </a:lnTo>
                    <a:lnTo>
                      <a:pt x="3718" y="200"/>
                    </a:lnTo>
                    <a:lnTo>
                      <a:pt x="3523" y="191"/>
                    </a:lnTo>
                    <a:lnTo>
                      <a:pt x="3845" y="147"/>
                    </a:lnTo>
                    <a:lnTo>
                      <a:pt x="3624" y="153"/>
                    </a:lnTo>
                    <a:lnTo>
                      <a:pt x="3760" y="123"/>
                    </a:lnTo>
                    <a:lnTo>
                      <a:pt x="3604" y="137"/>
                    </a:lnTo>
                    <a:lnTo>
                      <a:pt x="3849" y="84"/>
                    </a:lnTo>
                    <a:lnTo>
                      <a:pt x="3650" y="104"/>
                    </a:lnTo>
                    <a:lnTo>
                      <a:pt x="3779" y="60"/>
                    </a:lnTo>
                    <a:lnTo>
                      <a:pt x="3654" y="71"/>
                    </a:lnTo>
                    <a:lnTo>
                      <a:pt x="3833" y="20"/>
                    </a:lnTo>
                    <a:lnTo>
                      <a:pt x="3673" y="37"/>
                    </a:lnTo>
                    <a:lnTo>
                      <a:pt x="3771" y="0"/>
                    </a:lnTo>
                    <a:lnTo>
                      <a:pt x="3661" y="13"/>
                    </a:lnTo>
                    <a:lnTo>
                      <a:pt x="3524" y="31"/>
                    </a:lnTo>
                    <a:lnTo>
                      <a:pt x="3335" y="55"/>
                    </a:lnTo>
                    <a:lnTo>
                      <a:pt x="3028" y="97"/>
                    </a:lnTo>
                    <a:lnTo>
                      <a:pt x="2837" y="125"/>
                    </a:lnTo>
                    <a:lnTo>
                      <a:pt x="2643" y="151"/>
                    </a:lnTo>
                    <a:lnTo>
                      <a:pt x="2247" y="209"/>
                    </a:lnTo>
                    <a:lnTo>
                      <a:pt x="2067" y="237"/>
                    </a:lnTo>
                    <a:lnTo>
                      <a:pt x="1946" y="256"/>
                    </a:lnTo>
                    <a:lnTo>
                      <a:pt x="1748" y="286"/>
                    </a:lnTo>
                    <a:lnTo>
                      <a:pt x="1500" y="327"/>
                    </a:lnTo>
                    <a:lnTo>
                      <a:pt x="1188" y="379"/>
                    </a:lnTo>
                    <a:lnTo>
                      <a:pt x="995" y="413"/>
                    </a:lnTo>
                    <a:lnTo>
                      <a:pt x="669" y="475"/>
                    </a:lnTo>
                    <a:lnTo>
                      <a:pt x="498" y="508"/>
                    </a:lnTo>
                    <a:lnTo>
                      <a:pt x="206" y="577"/>
                    </a:lnTo>
                    <a:lnTo>
                      <a:pt x="113" y="604"/>
                    </a:lnTo>
                    <a:lnTo>
                      <a:pt x="61" y="622"/>
                    </a:lnTo>
                    <a:lnTo>
                      <a:pt x="18" y="642"/>
                    </a:lnTo>
                    <a:lnTo>
                      <a:pt x="4" y="653"/>
                    </a:lnTo>
                    <a:lnTo>
                      <a:pt x="0" y="663"/>
                    </a:lnTo>
                    <a:lnTo>
                      <a:pt x="5" y="670"/>
                    </a:lnTo>
                    <a:lnTo>
                      <a:pt x="18" y="676"/>
                    </a:lnTo>
                    <a:lnTo>
                      <a:pt x="42" y="675"/>
                    </a:lnTo>
                    <a:lnTo>
                      <a:pt x="69" y="660"/>
                    </a:lnTo>
                    <a:lnTo>
                      <a:pt x="84" y="650"/>
                    </a:lnTo>
                    <a:lnTo>
                      <a:pt x="108" y="641"/>
                    </a:lnTo>
                    <a:lnTo>
                      <a:pt x="138" y="630"/>
                    </a:lnTo>
                    <a:lnTo>
                      <a:pt x="186" y="619"/>
                    </a:lnTo>
                    <a:lnTo>
                      <a:pt x="227" y="609"/>
                    </a:lnTo>
                    <a:lnTo>
                      <a:pt x="289" y="597"/>
                    </a:lnTo>
                    <a:lnTo>
                      <a:pt x="359" y="584"/>
                    </a:lnTo>
                    <a:lnTo>
                      <a:pt x="453" y="569"/>
                    </a:lnTo>
                    <a:lnTo>
                      <a:pt x="557" y="553"/>
                    </a:lnTo>
                    <a:lnTo>
                      <a:pt x="673" y="537"/>
                    </a:lnTo>
                    <a:lnTo>
                      <a:pt x="872" y="513"/>
                    </a:lnTo>
                    <a:lnTo>
                      <a:pt x="1028" y="494"/>
                    </a:lnTo>
                    <a:lnTo>
                      <a:pt x="1353" y="459"/>
                    </a:lnTo>
                    <a:lnTo>
                      <a:pt x="1729" y="423"/>
                    </a:lnTo>
                    <a:lnTo>
                      <a:pt x="2039" y="393"/>
                    </a:lnTo>
                    <a:lnTo>
                      <a:pt x="2346" y="369"/>
                    </a:lnTo>
                    <a:lnTo>
                      <a:pt x="2586" y="349"/>
                    </a:lnTo>
                    <a:lnTo>
                      <a:pt x="2776" y="334"/>
                    </a:lnTo>
                    <a:lnTo>
                      <a:pt x="2985" y="321"/>
                    </a:lnTo>
                    <a:lnTo>
                      <a:pt x="3216" y="304"/>
                    </a:lnTo>
                    <a:lnTo>
                      <a:pt x="3399" y="291"/>
                    </a:lnTo>
                    <a:lnTo>
                      <a:pt x="3630" y="274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TW" altLang="en-US" sz="3600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invGray">
              <a:xfrm>
                <a:off x="205" y="559"/>
                <a:ext cx="526" cy="151"/>
              </a:xfrm>
              <a:custGeom>
                <a:avLst/>
                <a:gdLst/>
                <a:ahLst/>
                <a:cxnLst>
                  <a:cxn ang="0">
                    <a:pos x="0" y="128"/>
                  </a:cxn>
                  <a:cxn ang="0">
                    <a:pos x="18" y="119"/>
                  </a:cxn>
                  <a:cxn ang="0">
                    <a:pos x="36" y="108"/>
                  </a:cxn>
                  <a:cxn ang="0">
                    <a:pos x="54" y="101"/>
                  </a:cxn>
                  <a:cxn ang="0">
                    <a:pos x="95" y="87"/>
                  </a:cxn>
                  <a:cxn ang="0">
                    <a:pos x="162" y="66"/>
                  </a:cxn>
                  <a:cxn ang="0">
                    <a:pos x="288" y="39"/>
                  </a:cxn>
                  <a:cxn ang="0">
                    <a:pos x="410" y="14"/>
                  </a:cxn>
                  <a:cxn ang="0">
                    <a:pos x="525" y="0"/>
                  </a:cxn>
                  <a:cxn ang="0">
                    <a:pos x="419" y="27"/>
                  </a:cxn>
                  <a:cxn ang="0">
                    <a:pos x="339" y="45"/>
                  </a:cxn>
                  <a:cxn ang="0">
                    <a:pos x="257" y="66"/>
                  </a:cxn>
                  <a:cxn ang="0">
                    <a:pos x="186" y="83"/>
                  </a:cxn>
                  <a:cxn ang="0">
                    <a:pos x="107" y="104"/>
                  </a:cxn>
                  <a:cxn ang="0">
                    <a:pos x="63" y="125"/>
                  </a:cxn>
                  <a:cxn ang="0">
                    <a:pos x="48" y="140"/>
                  </a:cxn>
                  <a:cxn ang="0">
                    <a:pos x="29" y="147"/>
                  </a:cxn>
                  <a:cxn ang="0">
                    <a:pos x="12" y="150"/>
                  </a:cxn>
                  <a:cxn ang="0">
                    <a:pos x="5" y="146"/>
                  </a:cxn>
                  <a:cxn ang="0">
                    <a:pos x="0" y="140"/>
                  </a:cxn>
                  <a:cxn ang="0">
                    <a:pos x="0" y="128"/>
                  </a:cxn>
                </a:cxnLst>
                <a:rect l="0" t="0" r="r" b="b"/>
                <a:pathLst>
                  <a:path w="526" h="151">
                    <a:moveTo>
                      <a:pt x="0" y="128"/>
                    </a:moveTo>
                    <a:lnTo>
                      <a:pt x="18" y="119"/>
                    </a:lnTo>
                    <a:lnTo>
                      <a:pt x="36" y="108"/>
                    </a:lnTo>
                    <a:lnTo>
                      <a:pt x="54" y="101"/>
                    </a:lnTo>
                    <a:lnTo>
                      <a:pt x="95" y="87"/>
                    </a:lnTo>
                    <a:lnTo>
                      <a:pt x="162" y="66"/>
                    </a:lnTo>
                    <a:lnTo>
                      <a:pt x="288" y="39"/>
                    </a:lnTo>
                    <a:lnTo>
                      <a:pt x="410" y="14"/>
                    </a:lnTo>
                    <a:lnTo>
                      <a:pt x="525" y="0"/>
                    </a:lnTo>
                    <a:lnTo>
                      <a:pt x="419" y="27"/>
                    </a:lnTo>
                    <a:lnTo>
                      <a:pt x="339" y="45"/>
                    </a:lnTo>
                    <a:lnTo>
                      <a:pt x="257" y="66"/>
                    </a:lnTo>
                    <a:lnTo>
                      <a:pt x="186" y="83"/>
                    </a:lnTo>
                    <a:lnTo>
                      <a:pt x="107" y="104"/>
                    </a:lnTo>
                    <a:lnTo>
                      <a:pt x="63" y="125"/>
                    </a:lnTo>
                    <a:lnTo>
                      <a:pt x="48" y="140"/>
                    </a:lnTo>
                    <a:lnTo>
                      <a:pt x="29" y="147"/>
                    </a:lnTo>
                    <a:lnTo>
                      <a:pt x="12" y="150"/>
                    </a:lnTo>
                    <a:lnTo>
                      <a:pt x="5" y="146"/>
                    </a:lnTo>
                    <a:lnTo>
                      <a:pt x="0" y="140"/>
                    </a:lnTo>
                    <a:lnTo>
                      <a:pt x="0" y="128"/>
                    </a:lnTo>
                  </a:path>
                </a:pathLst>
              </a:custGeom>
              <a:gradFill rotWithShape="0">
                <a:gsLst>
                  <a:gs pos="0">
                    <a:srgbClr val="FFFFCC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TW" altLang="en-US" sz="3600"/>
              </a:p>
            </p:txBody>
          </p:sp>
        </p:grpSp>
      </p:grpSp>
      <p:sp>
        <p:nvSpPr>
          <p:cNvPr id="512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12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1336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按一下以編輯母片本文樣式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pPr>
              <a:defRPr/>
            </a:pPr>
            <a:fld id="{CCD79A1D-287D-4083-8E7F-A9599FFBE68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7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614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6A920D8-7DF8-42C3-9AE5-30EA98343FE4}" type="datetimeFigureOut">
              <a:rPr lang="zh-TW" altLang="en-US"/>
              <a:pPr>
                <a:defRPr/>
              </a:pPr>
              <a:t>2016/12/27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6C3532D-E3C9-4D00-8133-8031D132A37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-16932" y="49214"/>
            <a:ext cx="12272433" cy="6865937"/>
            <a:chOff x="-8" y="31"/>
            <a:chExt cx="5798" cy="4325"/>
          </a:xfrm>
        </p:grpSpPr>
        <p:grpSp>
          <p:nvGrpSpPr>
            <p:cNvPr id="1028" name="Group 4"/>
            <p:cNvGrpSpPr>
              <a:grpSpLocks/>
            </p:cNvGrpSpPr>
            <p:nvPr/>
          </p:nvGrpSpPr>
          <p:grpSpPr bwMode="auto">
            <a:xfrm>
              <a:off x="-8" y="960"/>
              <a:ext cx="5798" cy="3396"/>
              <a:chOff x="-8" y="960"/>
              <a:chExt cx="5798" cy="3396"/>
            </a:xfrm>
          </p:grpSpPr>
          <p:sp>
            <p:nvSpPr>
              <p:cNvPr id="1026" name="Rectangle 2"/>
              <p:cNvSpPr>
                <a:spLocks noChangeArrowheads="1"/>
              </p:cNvSpPr>
              <p:nvPr/>
            </p:nvSpPr>
            <p:spPr bwMode="hidden">
              <a:xfrm>
                <a:off x="-8" y="960"/>
                <a:ext cx="5798" cy="2784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 sz="3600" smtClean="0">
                  <a:solidFill>
                    <a:srgbClr val="FFFFFF"/>
                  </a:solidFill>
                  <a:ea typeface="SimHei" pitchFamily="49" charset="-122"/>
                </a:endParaRPr>
              </a:p>
            </p:txBody>
          </p:sp>
          <p:sp>
            <p:nvSpPr>
              <p:cNvPr id="1027" name="Rectangle 3"/>
              <p:cNvSpPr>
                <a:spLocks noChangeArrowheads="1"/>
              </p:cNvSpPr>
              <p:nvPr/>
            </p:nvSpPr>
            <p:spPr bwMode="hidden">
              <a:xfrm>
                <a:off x="-8" y="3744"/>
                <a:ext cx="5798" cy="612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 sz="3600" smtClean="0">
                  <a:solidFill>
                    <a:srgbClr val="FFFFFF"/>
                  </a:solidFill>
                  <a:ea typeface="SimHei" pitchFamily="49" charset="-122"/>
                </a:endParaRPr>
              </a:p>
            </p:txBody>
          </p:sp>
        </p:grpSp>
        <p:grpSp>
          <p:nvGrpSpPr>
            <p:cNvPr id="1031" name="Group 7"/>
            <p:cNvGrpSpPr>
              <a:grpSpLocks/>
            </p:cNvGrpSpPr>
            <p:nvPr/>
          </p:nvGrpSpPr>
          <p:grpSpPr bwMode="auto">
            <a:xfrm>
              <a:off x="203" y="31"/>
              <a:ext cx="3850" cy="679"/>
              <a:chOff x="203" y="31"/>
              <a:chExt cx="3850" cy="679"/>
            </a:xfrm>
          </p:grpSpPr>
          <p:sp>
            <p:nvSpPr>
              <p:cNvPr id="1029" name="Freeform 5"/>
              <p:cNvSpPr>
                <a:spLocks/>
              </p:cNvSpPr>
              <p:nvPr/>
            </p:nvSpPr>
            <p:spPr bwMode="invGray">
              <a:xfrm>
                <a:off x="203" y="31"/>
                <a:ext cx="3850" cy="677"/>
              </a:xfrm>
              <a:custGeom>
                <a:avLst/>
                <a:gdLst>
                  <a:gd name="T0" fmla="*/ 3539 w 3850"/>
                  <a:gd name="T1" fmla="*/ 262 h 677"/>
                  <a:gd name="T2" fmla="*/ 3598 w 3850"/>
                  <a:gd name="T3" fmla="*/ 219 h 677"/>
                  <a:gd name="T4" fmla="*/ 3523 w 3850"/>
                  <a:gd name="T5" fmla="*/ 191 h 677"/>
                  <a:gd name="T6" fmla="*/ 3624 w 3850"/>
                  <a:gd name="T7" fmla="*/ 153 h 677"/>
                  <a:gd name="T8" fmla="*/ 3604 w 3850"/>
                  <a:gd name="T9" fmla="*/ 137 h 677"/>
                  <a:gd name="T10" fmla="*/ 3650 w 3850"/>
                  <a:gd name="T11" fmla="*/ 104 h 677"/>
                  <a:gd name="T12" fmla="*/ 3654 w 3850"/>
                  <a:gd name="T13" fmla="*/ 71 h 677"/>
                  <a:gd name="T14" fmla="*/ 3673 w 3850"/>
                  <a:gd name="T15" fmla="*/ 37 h 677"/>
                  <a:gd name="T16" fmla="*/ 3661 w 3850"/>
                  <a:gd name="T17" fmla="*/ 13 h 677"/>
                  <a:gd name="T18" fmla="*/ 3335 w 3850"/>
                  <a:gd name="T19" fmla="*/ 55 h 677"/>
                  <a:gd name="T20" fmla="*/ 2837 w 3850"/>
                  <a:gd name="T21" fmla="*/ 125 h 677"/>
                  <a:gd name="T22" fmla="*/ 2247 w 3850"/>
                  <a:gd name="T23" fmla="*/ 209 h 677"/>
                  <a:gd name="T24" fmla="*/ 1946 w 3850"/>
                  <a:gd name="T25" fmla="*/ 256 h 677"/>
                  <a:gd name="T26" fmla="*/ 1500 w 3850"/>
                  <a:gd name="T27" fmla="*/ 327 h 677"/>
                  <a:gd name="T28" fmla="*/ 995 w 3850"/>
                  <a:gd name="T29" fmla="*/ 413 h 677"/>
                  <a:gd name="T30" fmla="*/ 498 w 3850"/>
                  <a:gd name="T31" fmla="*/ 508 h 677"/>
                  <a:gd name="T32" fmla="*/ 113 w 3850"/>
                  <a:gd name="T33" fmla="*/ 604 h 677"/>
                  <a:gd name="T34" fmla="*/ 18 w 3850"/>
                  <a:gd name="T35" fmla="*/ 642 h 677"/>
                  <a:gd name="T36" fmla="*/ 0 w 3850"/>
                  <a:gd name="T37" fmla="*/ 663 h 677"/>
                  <a:gd name="T38" fmla="*/ 18 w 3850"/>
                  <a:gd name="T39" fmla="*/ 676 h 677"/>
                  <a:gd name="T40" fmla="*/ 69 w 3850"/>
                  <a:gd name="T41" fmla="*/ 660 h 677"/>
                  <a:gd name="T42" fmla="*/ 108 w 3850"/>
                  <a:gd name="T43" fmla="*/ 641 h 677"/>
                  <a:gd name="T44" fmla="*/ 186 w 3850"/>
                  <a:gd name="T45" fmla="*/ 619 h 677"/>
                  <a:gd name="T46" fmla="*/ 289 w 3850"/>
                  <a:gd name="T47" fmla="*/ 597 h 677"/>
                  <a:gd name="T48" fmla="*/ 453 w 3850"/>
                  <a:gd name="T49" fmla="*/ 569 h 677"/>
                  <a:gd name="T50" fmla="*/ 673 w 3850"/>
                  <a:gd name="T51" fmla="*/ 537 h 677"/>
                  <a:gd name="T52" fmla="*/ 1028 w 3850"/>
                  <a:gd name="T53" fmla="*/ 494 h 677"/>
                  <a:gd name="T54" fmla="*/ 1729 w 3850"/>
                  <a:gd name="T55" fmla="*/ 423 h 677"/>
                  <a:gd name="T56" fmla="*/ 2346 w 3850"/>
                  <a:gd name="T57" fmla="*/ 369 h 677"/>
                  <a:gd name="T58" fmla="*/ 2776 w 3850"/>
                  <a:gd name="T59" fmla="*/ 334 h 677"/>
                  <a:gd name="T60" fmla="*/ 3216 w 3850"/>
                  <a:gd name="T61" fmla="*/ 304 h 677"/>
                  <a:gd name="T62" fmla="*/ 3630 w 3850"/>
                  <a:gd name="T63" fmla="*/ 274 h 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850" h="677">
                    <a:moveTo>
                      <a:pt x="3630" y="274"/>
                    </a:moveTo>
                    <a:lnTo>
                      <a:pt x="3539" y="262"/>
                    </a:lnTo>
                    <a:lnTo>
                      <a:pt x="3795" y="231"/>
                    </a:lnTo>
                    <a:lnTo>
                      <a:pt x="3598" y="219"/>
                    </a:lnTo>
                    <a:lnTo>
                      <a:pt x="3718" y="200"/>
                    </a:lnTo>
                    <a:lnTo>
                      <a:pt x="3523" y="191"/>
                    </a:lnTo>
                    <a:lnTo>
                      <a:pt x="3845" y="147"/>
                    </a:lnTo>
                    <a:lnTo>
                      <a:pt x="3624" y="153"/>
                    </a:lnTo>
                    <a:lnTo>
                      <a:pt x="3760" y="123"/>
                    </a:lnTo>
                    <a:lnTo>
                      <a:pt x="3604" y="137"/>
                    </a:lnTo>
                    <a:lnTo>
                      <a:pt x="3849" y="84"/>
                    </a:lnTo>
                    <a:lnTo>
                      <a:pt x="3650" y="104"/>
                    </a:lnTo>
                    <a:lnTo>
                      <a:pt x="3779" y="60"/>
                    </a:lnTo>
                    <a:lnTo>
                      <a:pt x="3654" y="71"/>
                    </a:lnTo>
                    <a:lnTo>
                      <a:pt x="3833" y="20"/>
                    </a:lnTo>
                    <a:lnTo>
                      <a:pt x="3673" y="37"/>
                    </a:lnTo>
                    <a:lnTo>
                      <a:pt x="3771" y="0"/>
                    </a:lnTo>
                    <a:lnTo>
                      <a:pt x="3661" y="13"/>
                    </a:lnTo>
                    <a:lnTo>
                      <a:pt x="3524" y="31"/>
                    </a:lnTo>
                    <a:lnTo>
                      <a:pt x="3335" y="55"/>
                    </a:lnTo>
                    <a:lnTo>
                      <a:pt x="3028" y="97"/>
                    </a:lnTo>
                    <a:lnTo>
                      <a:pt x="2837" y="125"/>
                    </a:lnTo>
                    <a:lnTo>
                      <a:pt x="2643" y="151"/>
                    </a:lnTo>
                    <a:lnTo>
                      <a:pt x="2247" y="209"/>
                    </a:lnTo>
                    <a:lnTo>
                      <a:pt x="2067" y="237"/>
                    </a:lnTo>
                    <a:lnTo>
                      <a:pt x="1946" y="256"/>
                    </a:lnTo>
                    <a:lnTo>
                      <a:pt x="1748" y="286"/>
                    </a:lnTo>
                    <a:lnTo>
                      <a:pt x="1500" y="327"/>
                    </a:lnTo>
                    <a:lnTo>
                      <a:pt x="1188" y="379"/>
                    </a:lnTo>
                    <a:lnTo>
                      <a:pt x="995" y="413"/>
                    </a:lnTo>
                    <a:lnTo>
                      <a:pt x="669" y="475"/>
                    </a:lnTo>
                    <a:lnTo>
                      <a:pt x="498" y="508"/>
                    </a:lnTo>
                    <a:lnTo>
                      <a:pt x="206" y="577"/>
                    </a:lnTo>
                    <a:lnTo>
                      <a:pt x="113" y="604"/>
                    </a:lnTo>
                    <a:lnTo>
                      <a:pt x="61" y="622"/>
                    </a:lnTo>
                    <a:lnTo>
                      <a:pt x="18" y="642"/>
                    </a:lnTo>
                    <a:lnTo>
                      <a:pt x="4" y="653"/>
                    </a:lnTo>
                    <a:lnTo>
                      <a:pt x="0" y="663"/>
                    </a:lnTo>
                    <a:lnTo>
                      <a:pt x="5" y="670"/>
                    </a:lnTo>
                    <a:lnTo>
                      <a:pt x="18" y="676"/>
                    </a:lnTo>
                    <a:lnTo>
                      <a:pt x="42" y="675"/>
                    </a:lnTo>
                    <a:lnTo>
                      <a:pt x="69" y="660"/>
                    </a:lnTo>
                    <a:lnTo>
                      <a:pt x="84" y="650"/>
                    </a:lnTo>
                    <a:lnTo>
                      <a:pt x="108" y="641"/>
                    </a:lnTo>
                    <a:lnTo>
                      <a:pt x="138" y="630"/>
                    </a:lnTo>
                    <a:lnTo>
                      <a:pt x="186" y="619"/>
                    </a:lnTo>
                    <a:lnTo>
                      <a:pt x="227" y="609"/>
                    </a:lnTo>
                    <a:lnTo>
                      <a:pt x="289" y="597"/>
                    </a:lnTo>
                    <a:lnTo>
                      <a:pt x="359" y="584"/>
                    </a:lnTo>
                    <a:lnTo>
                      <a:pt x="453" y="569"/>
                    </a:lnTo>
                    <a:lnTo>
                      <a:pt x="557" y="553"/>
                    </a:lnTo>
                    <a:lnTo>
                      <a:pt x="673" y="537"/>
                    </a:lnTo>
                    <a:lnTo>
                      <a:pt x="872" y="513"/>
                    </a:lnTo>
                    <a:lnTo>
                      <a:pt x="1028" y="494"/>
                    </a:lnTo>
                    <a:lnTo>
                      <a:pt x="1353" y="459"/>
                    </a:lnTo>
                    <a:lnTo>
                      <a:pt x="1729" y="423"/>
                    </a:lnTo>
                    <a:lnTo>
                      <a:pt x="2039" y="393"/>
                    </a:lnTo>
                    <a:lnTo>
                      <a:pt x="2346" y="369"/>
                    </a:lnTo>
                    <a:lnTo>
                      <a:pt x="2586" y="349"/>
                    </a:lnTo>
                    <a:lnTo>
                      <a:pt x="2776" y="334"/>
                    </a:lnTo>
                    <a:lnTo>
                      <a:pt x="2985" y="321"/>
                    </a:lnTo>
                    <a:lnTo>
                      <a:pt x="3216" y="304"/>
                    </a:lnTo>
                    <a:lnTo>
                      <a:pt x="3399" y="291"/>
                    </a:lnTo>
                    <a:lnTo>
                      <a:pt x="3630" y="274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 sz="3600" smtClean="0">
                  <a:solidFill>
                    <a:srgbClr val="FFFFFF"/>
                  </a:solidFill>
                  <a:ea typeface="SimHei" pitchFamily="49" charset="-122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invGray">
              <a:xfrm>
                <a:off x="205" y="559"/>
                <a:ext cx="526" cy="151"/>
              </a:xfrm>
              <a:custGeom>
                <a:avLst/>
                <a:gdLst>
                  <a:gd name="T0" fmla="*/ 0 w 526"/>
                  <a:gd name="T1" fmla="*/ 128 h 151"/>
                  <a:gd name="T2" fmla="*/ 18 w 526"/>
                  <a:gd name="T3" fmla="*/ 119 h 151"/>
                  <a:gd name="T4" fmla="*/ 36 w 526"/>
                  <a:gd name="T5" fmla="*/ 108 h 151"/>
                  <a:gd name="T6" fmla="*/ 54 w 526"/>
                  <a:gd name="T7" fmla="*/ 101 h 151"/>
                  <a:gd name="T8" fmla="*/ 95 w 526"/>
                  <a:gd name="T9" fmla="*/ 87 h 151"/>
                  <a:gd name="T10" fmla="*/ 162 w 526"/>
                  <a:gd name="T11" fmla="*/ 66 h 151"/>
                  <a:gd name="T12" fmla="*/ 288 w 526"/>
                  <a:gd name="T13" fmla="*/ 39 h 151"/>
                  <a:gd name="T14" fmla="*/ 410 w 526"/>
                  <a:gd name="T15" fmla="*/ 14 h 151"/>
                  <a:gd name="T16" fmla="*/ 525 w 526"/>
                  <a:gd name="T17" fmla="*/ 0 h 151"/>
                  <a:gd name="T18" fmla="*/ 419 w 526"/>
                  <a:gd name="T19" fmla="*/ 27 h 151"/>
                  <a:gd name="T20" fmla="*/ 339 w 526"/>
                  <a:gd name="T21" fmla="*/ 45 h 151"/>
                  <a:gd name="T22" fmla="*/ 257 w 526"/>
                  <a:gd name="T23" fmla="*/ 66 h 151"/>
                  <a:gd name="T24" fmla="*/ 186 w 526"/>
                  <a:gd name="T25" fmla="*/ 83 h 151"/>
                  <a:gd name="T26" fmla="*/ 107 w 526"/>
                  <a:gd name="T27" fmla="*/ 104 h 151"/>
                  <a:gd name="T28" fmla="*/ 63 w 526"/>
                  <a:gd name="T29" fmla="*/ 125 h 151"/>
                  <a:gd name="T30" fmla="*/ 48 w 526"/>
                  <a:gd name="T31" fmla="*/ 140 h 151"/>
                  <a:gd name="T32" fmla="*/ 29 w 526"/>
                  <a:gd name="T33" fmla="*/ 147 h 151"/>
                  <a:gd name="T34" fmla="*/ 12 w 526"/>
                  <a:gd name="T35" fmla="*/ 150 h 151"/>
                  <a:gd name="T36" fmla="*/ 5 w 526"/>
                  <a:gd name="T37" fmla="*/ 146 h 151"/>
                  <a:gd name="T38" fmla="*/ 0 w 526"/>
                  <a:gd name="T39" fmla="*/ 140 h 151"/>
                  <a:gd name="T40" fmla="*/ 0 w 526"/>
                  <a:gd name="T41" fmla="*/ 128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26" h="151">
                    <a:moveTo>
                      <a:pt x="0" y="128"/>
                    </a:moveTo>
                    <a:lnTo>
                      <a:pt x="18" y="119"/>
                    </a:lnTo>
                    <a:lnTo>
                      <a:pt x="36" y="108"/>
                    </a:lnTo>
                    <a:lnTo>
                      <a:pt x="54" y="101"/>
                    </a:lnTo>
                    <a:lnTo>
                      <a:pt x="95" y="87"/>
                    </a:lnTo>
                    <a:lnTo>
                      <a:pt x="162" y="66"/>
                    </a:lnTo>
                    <a:lnTo>
                      <a:pt x="288" y="39"/>
                    </a:lnTo>
                    <a:lnTo>
                      <a:pt x="410" y="14"/>
                    </a:lnTo>
                    <a:lnTo>
                      <a:pt x="525" y="0"/>
                    </a:lnTo>
                    <a:lnTo>
                      <a:pt x="419" y="27"/>
                    </a:lnTo>
                    <a:lnTo>
                      <a:pt x="339" y="45"/>
                    </a:lnTo>
                    <a:lnTo>
                      <a:pt x="257" y="66"/>
                    </a:lnTo>
                    <a:lnTo>
                      <a:pt x="186" y="83"/>
                    </a:lnTo>
                    <a:lnTo>
                      <a:pt x="107" y="104"/>
                    </a:lnTo>
                    <a:lnTo>
                      <a:pt x="63" y="125"/>
                    </a:lnTo>
                    <a:lnTo>
                      <a:pt x="48" y="140"/>
                    </a:lnTo>
                    <a:lnTo>
                      <a:pt x="29" y="147"/>
                    </a:lnTo>
                    <a:lnTo>
                      <a:pt x="12" y="150"/>
                    </a:lnTo>
                    <a:lnTo>
                      <a:pt x="5" y="146"/>
                    </a:lnTo>
                    <a:lnTo>
                      <a:pt x="0" y="140"/>
                    </a:lnTo>
                    <a:lnTo>
                      <a:pt x="0" y="128"/>
                    </a:lnTo>
                  </a:path>
                </a:pathLst>
              </a:custGeom>
              <a:gradFill rotWithShape="0">
                <a:gsLst>
                  <a:gs pos="0">
                    <a:srgbClr val="FFFFCC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 sz="3600" smtClean="0">
                  <a:solidFill>
                    <a:srgbClr val="FFFFFF"/>
                  </a:solidFill>
                  <a:ea typeface="SimHei" pitchFamily="49" charset="-122"/>
                </a:endParaRPr>
              </a:p>
            </p:txBody>
          </p:sp>
        </p:grpSp>
      </p:grp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1336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按一下以編輯母片本文樣式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4008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endParaRPr lang="en-US" altLang="zh-TW" smtClean="0">
              <a:solidFill>
                <a:srgbClr val="000080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endParaRPr lang="en-US" altLang="zh-TW" smtClean="0">
              <a:solidFill>
                <a:srgbClr val="000080"/>
              </a:solidFill>
            </a:endParaRP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008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fld id="{B47856A6-08B0-4D99-BDE6-E7111C6A2FD9}" type="slidenum">
              <a:rPr lang="en-US" altLang="zh-TW" smtClean="0">
                <a:solidFill>
                  <a:srgbClr val="000080"/>
                </a:solidFill>
              </a:rPr>
              <a:pPr/>
              <a:t>‹#›</a:t>
            </a:fld>
            <a:endParaRPr lang="en-US" altLang="zh-TW" smtClean="0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635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-16932" y="49214"/>
            <a:ext cx="12272433" cy="6865937"/>
            <a:chOff x="-8" y="31"/>
            <a:chExt cx="5798" cy="4325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-8" y="960"/>
              <a:ext cx="5798" cy="3396"/>
              <a:chOff x="-8" y="960"/>
              <a:chExt cx="5798" cy="3396"/>
            </a:xfrm>
          </p:grpSpPr>
          <p:sp>
            <p:nvSpPr>
              <p:cNvPr id="1026" name="Rectangle 2"/>
              <p:cNvSpPr>
                <a:spLocks noChangeArrowheads="1"/>
              </p:cNvSpPr>
              <p:nvPr/>
            </p:nvSpPr>
            <p:spPr bwMode="hidden">
              <a:xfrm>
                <a:off x="-8" y="960"/>
                <a:ext cx="5798" cy="2784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 sz="3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7" name="Rectangle 3"/>
              <p:cNvSpPr>
                <a:spLocks noChangeArrowheads="1"/>
              </p:cNvSpPr>
              <p:nvPr/>
            </p:nvSpPr>
            <p:spPr bwMode="hidden">
              <a:xfrm>
                <a:off x="-8" y="3744"/>
                <a:ext cx="5798" cy="612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 sz="3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3" y="31"/>
              <a:ext cx="3850" cy="679"/>
              <a:chOff x="203" y="31"/>
              <a:chExt cx="3850" cy="679"/>
            </a:xfrm>
          </p:grpSpPr>
          <p:sp>
            <p:nvSpPr>
              <p:cNvPr id="1029" name="Freeform 5"/>
              <p:cNvSpPr>
                <a:spLocks/>
              </p:cNvSpPr>
              <p:nvPr/>
            </p:nvSpPr>
            <p:spPr bwMode="invGray">
              <a:xfrm>
                <a:off x="203" y="31"/>
                <a:ext cx="3850" cy="677"/>
              </a:xfrm>
              <a:custGeom>
                <a:avLst/>
                <a:gdLst/>
                <a:ahLst/>
                <a:cxnLst>
                  <a:cxn ang="0">
                    <a:pos x="3539" y="262"/>
                  </a:cxn>
                  <a:cxn ang="0">
                    <a:pos x="3598" y="219"/>
                  </a:cxn>
                  <a:cxn ang="0">
                    <a:pos x="3523" y="191"/>
                  </a:cxn>
                  <a:cxn ang="0">
                    <a:pos x="3624" y="153"/>
                  </a:cxn>
                  <a:cxn ang="0">
                    <a:pos x="3604" y="137"/>
                  </a:cxn>
                  <a:cxn ang="0">
                    <a:pos x="3650" y="104"/>
                  </a:cxn>
                  <a:cxn ang="0">
                    <a:pos x="3654" y="71"/>
                  </a:cxn>
                  <a:cxn ang="0">
                    <a:pos x="3673" y="37"/>
                  </a:cxn>
                  <a:cxn ang="0">
                    <a:pos x="3661" y="13"/>
                  </a:cxn>
                  <a:cxn ang="0">
                    <a:pos x="3335" y="55"/>
                  </a:cxn>
                  <a:cxn ang="0">
                    <a:pos x="2837" y="125"/>
                  </a:cxn>
                  <a:cxn ang="0">
                    <a:pos x="2247" y="209"/>
                  </a:cxn>
                  <a:cxn ang="0">
                    <a:pos x="1946" y="256"/>
                  </a:cxn>
                  <a:cxn ang="0">
                    <a:pos x="1500" y="327"/>
                  </a:cxn>
                  <a:cxn ang="0">
                    <a:pos x="995" y="413"/>
                  </a:cxn>
                  <a:cxn ang="0">
                    <a:pos x="498" y="508"/>
                  </a:cxn>
                  <a:cxn ang="0">
                    <a:pos x="113" y="604"/>
                  </a:cxn>
                  <a:cxn ang="0">
                    <a:pos x="18" y="642"/>
                  </a:cxn>
                  <a:cxn ang="0">
                    <a:pos x="0" y="663"/>
                  </a:cxn>
                  <a:cxn ang="0">
                    <a:pos x="18" y="676"/>
                  </a:cxn>
                  <a:cxn ang="0">
                    <a:pos x="69" y="660"/>
                  </a:cxn>
                  <a:cxn ang="0">
                    <a:pos x="108" y="641"/>
                  </a:cxn>
                  <a:cxn ang="0">
                    <a:pos x="186" y="619"/>
                  </a:cxn>
                  <a:cxn ang="0">
                    <a:pos x="289" y="597"/>
                  </a:cxn>
                  <a:cxn ang="0">
                    <a:pos x="453" y="569"/>
                  </a:cxn>
                  <a:cxn ang="0">
                    <a:pos x="673" y="537"/>
                  </a:cxn>
                  <a:cxn ang="0">
                    <a:pos x="1028" y="494"/>
                  </a:cxn>
                  <a:cxn ang="0">
                    <a:pos x="1729" y="423"/>
                  </a:cxn>
                  <a:cxn ang="0">
                    <a:pos x="2346" y="369"/>
                  </a:cxn>
                  <a:cxn ang="0">
                    <a:pos x="2776" y="334"/>
                  </a:cxn>
                  <a:cxn ang="0">
                    <a:pos x="3216" y="304"/>
                  </a:cxn>
                  <a:cxn ang="0">
                    <a:pos x="3630" y="274"/>
                  </a:cxn>
                </a:cxnLst>
                <a:rect l="0" t="0" r="r" b="b"/>
                <a:pathLst>
                  <a:path w="3850" h="677">
                    <a:moveTo>
                      <a:pt x="3630" y="274"/>
                    </a:moveTo>
                    <a:lnTo>
                      <a:pt x="3539" y="262"/>
                    </a:lnTo>
                    <a:lnTo>
                      <a:pt x="3795" y="231"/>
                    </a:lnTo>
                    <a:lnTo>
                      <a:pt x="3598" y="219"/>
                    </a:lnTo>
                    <a:lnTo>
                      <a:pt x="3718" y="200"/>
                    </a:lnTo>
                    <a:lnTo>
                      <a:pt x="3523" y="191"/>
                    </a:lnTo>
                    <a:lnTo>
                      <a:pt x="3845" y="147"/>
                    </a:lnTo>
                    <a:lnTo>
                      <a:pt x="3624" y="153"/>
                    </a:lnTo>
                    <a:lnTo>
                      <a:pt x="3760" y="123"/>
                    </a:lnTo>
                    <a:lnTo>
                      <a:pt x="3604" y="137"/>
                    </a:lnTo>
                    <a:lnTo>
                      <a:pt x="3849" y="84"/>
                    </a:lnTo>
                    <a:lnTo>
                      <a:pt x="3650" y="104"/>
                    </a:lnTo>
                    <a:lnTo>
                      <a:pt x="3779" y="60"/>
                    </a:lnTo>
                    <a:lnTo>
                      <a:pt x="3654" y="71"/>
                    </a:lnTo>
                    <a:lnTo>
                      <a:pt x="3833" y="20"/>
                    </a:lnTo>
                    <a:lnTo>
                      <a:pt x="3673" y="37"/>
                    </a:lnTo>
                    <a:lnTo>
                      <a:pt x="3771" y="0"/>
                    </a:lnTo>
                    <a:lnTo>
                      <a:pt x="3661" y="13"/>
                    </a:lnTo>
                    <a:lnTo>
                      <a:pt x="3524" y="31"/>
                    </a:lnTo>
                    <a:lnTo>
                      <a:pt x="3335" y="55"/>
                    </a:lnTo>
                    <a:lnTo>
                      <a:pt x="3028" y="97"/>
                    </a:lnTo>
                    <a:lnTo>
                      <a:pt x="2837" y="125"/>
                    </a:lnTo>
                    <a:lnTo>
                      <a:pt x="2643" y="151"/>
                    </a:lnTo>
                    <a:lnTo>
                      <a:pt x="2247" y="209"/>
                    </a:lnTo>
                    <a:lnTo>
                      <a:pt x="2067" y="237"/>
                    </a:lnTo>
                    <a:lnTo>
                      <a:pt x="1946" y="256"/>
                    </a:lnTo>
                    <a:lnTo>
                      <a:pt x="1748" y="286"/>
                    </a:lnTo>
                    <a:lnTo>
                      <a:pt x="1500" y="327"/>
                    </a:lnTo>
                    <a:lnTo>
                      <a:pt x="1188" y="379"/>
                    </a:lnTo>
                    <a:lnTo>
                      <a:pt x="995" y="413"/>
                    </a:lnTo>
                    <a:lnTo>
                      <a:pt x="669" y="475"/>
                    </a:lnTo>
                    <a:lnTo>
                      <a:pt x="498" y="508"/>
                    </a:lnTo>
                    <a:lnTo>
                      <a:pt x="206" y="577"/>
                    </a:lnTo>
                    <a:lnTo>
                      <a:pt x="113" y="604"/>
                    </a:lnTo>
                    <a:lnTo>
                      <a:pt x="61" y="622"/>
                    </a:lnTo>
                    <a:lnTo>
                      <a:pt x="18" y="642"/>
                    </a:lnTo>
                    <a:lnTo>
                      <a:pt x="4" y="653"/>
                    </a:lnTo>
                    <a:lnTo>
                      <a:pt x="0" y="663"/>
                    </a:lnTo>
                    <a:lnTo>
                      <a:pt x="5" y="670"/>
                    </a:lnTo>
                    <a:lnTo>
                      <a:pt x="18" y="676"/>
                    </a:lnTo>
                    <a:lnTo>
                      <a:pt x="42" y="675"/>
                    </a:lnTo>
                    <a:lnTo>
                      <a:pt x="69" y="660"/>
                    </a:lnTo>
                    <a:lnTo>
                      <a:pt x="84" y="650"/>
                    </a:lnTo>
                    <a:lnTo>
                      <a:pt x="108" y="641"/>
                    </a:lnTo>
                    <a:lnTo>
                      <a:pt x="138" y="630"/>
                    </a:lnTo>
                    <a:lnTo>
                      <a:pt x="186" y="619"/>
                    </a:lnTo>
                    <a:lnTo>
                      <a:pt x="227" y="609"/>
                    </a:lnTo>
                    <a:lnTo>
                      <a:pt x="289" y="597"/>
                    </a:lnTo>
                    <a:lnTo>
                      <a:pt x="359" y="584"/>
                    </a:lnTo>
                    <a:lnTo>
                      <a:pt x="453" y="569"/>
                    </a:lnTo>
                    <a:lnTo>
                      <a:pt x="557" y="553"/>
                    </a:lnTo>
                    <a:lnTo>
                      <a:pt x="673" y="537"/>
                    </a:lnTo>
                    <a:lnTo>
                      <a:pt x="872" y="513"/>
                    </a:lnTo>
                    <a:lnTo>
                      <a:pt x="1028" y="494"/>
                    </a:lnTo>
                    <a:lnTo>
                      <a:pt x="1353" y="459"/>
                    </a:lnTo>
                    <a:lnTo>
                      <a:pt x="1729" y="423"/>
                    </a:lnTo>
                    <a:lnTo>
                      <a:pt x="2039" y="393"/>
                    </a:lnTo>
                    <a:lnTo>
                      <a:pt x="2346" y="369"/>
                    </a:lnTo>
                    <a:lnTo>
                      <a:pt x="2586" y="349"/>
                    </a:lnTo>
                    <a:lnTo>
                      <a:pt x="2776" y="334"/>
                    </a:lnTo>
                    <a:lnTo>
                      <a:pt x="2985" y="321"/>
                    </a:lnTo>
                    <a:lnTo>
                      <a:pt x="3216" y="304"/>
                    </a:lnTo>
                    <a:lnTo>
                      <a:pt x="3399" y="291"/>
                    </a:lnTo>
                    <a:lnTo>
                      <a:pt x="3630" y="274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TW" altLang="en-US" sz="3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invGray">
              <a:xfrm>
                <a:off x="205" y="559"/>
                <a:ext cx="526" cy="151"/>
              </a:xfrm>
              <a:custGeom>
                <a:avLst/>
                <a:gdLst/>
                <a:ahLst/>
                <a:cxnLst>
                  <a:cxn ang="0">
                    <a:pos x="0" y="128"/>
                  </a:cxn>
                  <a:cxn ang="0">
                    <a:pos x="18" y="119"/>
                  </a:cxn>
                  <a:cxn ang="0">
                    <a:pos x="36" y="108"/>
                  </a:cxn>
                  <a:cxn ang="0">
                    <a:pos x="54" y="101"/>
                  </a:cxn>
                  <a:cxn ang="0">
                    <a:pos x="95" y="87"/>
                  </a:cxn>
                  <a:cxn ang="0">
                    <a:pos x="162" y="66"/>
                  </a:cxn>
                  <a:cxn ang="0">
                    <a:pos x="288" y="39"/>
                  </a:cxn>
                  <a:cxn ang="0">
                    <a:pos x="410" y="14"/>
                  </a:cxn>
                  <a:cxn ang="0">
                    <a:pos x="525" y="0"/>
                  </a:cxn>
                  <a:cxn ang="0">
                    <a:pos x="419" y="27"/>
                  </a:cxn>
                  <a:cxn ang="0">
                    <a:pos x="339" y="45"/>
                  </a:cxn>
                  <a:cxn ang="0">
                    <a:pos x="257" y="66"/>
                  </a:cxn>
                  <a:cxn ang="0">
                    <a:pos x="186" y="83"/>
                  </a:cxn>
                  <a:cxn ang="0">
                    <a:pos x="107" y="104"/>
                  </a:cxn>
                  <a:cxn ang="0">
                    <a:pos x="63" y="125"/>
                  </a:cxn>
                  <a:cxn ang="0">
                    <a:pos x="48" y="140"/>
                  </a:cxn>
                  <a:cxn ang="0">
                    <a:pos x="29" y="147"/>
                  </a:cxn>
                  <a:cxn ang="0">
                    <a:pos x="12" y="150"/>
                  </a:cxn>
                  <a:cxn ang="0">
                    <a:pos x="5" y="146"/>
                  </a:cxn>
                  <a:cxn ang="0">
                    <a:pos x="0" y="140"/>
                  </a:cxn>
                  <a:cxn ang="0">
                    <a:pos x="0" y="128"/>
                  </a:cxn>
                </a:cxnLst>
                <a:rect l="0" t="0" r="r" b="b"/>
                <a:pathLst>
                  <a:path w="526" h="151">
                    <a:moveTo>
                      <a:pt x="0" y="128"/>
                    </a:moveTo>
                    <a:lnTo>
                      <a:pt x="18" y="119"/>
                    </a:lnTo>
                    <a:lnTo>
                      <a:pt x="36" y="108"/>
                    </a:lnTo>
                    <a:lnTo>
                      <a:pt x="54" y="101"/>
                    </a:lnTo>
                    <a:lnTo>
                      <a:pt x="95" y="87"/>
                    </a:lnTo>
                    <a:lnTo>
                      <a:pt x="162" y="66"/>
                    </a:lnTo>
                    <a:lnTo>
                      <a:pt x="288" y="39"/>
                    </a:lnTo>
                    <a:lnTo>
                      <a:pt x="410" y="14"/>
                    </a:lnTo>
                    <a:lnTo>
                      <a:pt x="525" y="0"/>
                    </a:lnTo>
                    <a:lnTo>
                      <a:pt x="419" y="27"/>
                    </a:lnTo>
                    <a:lnTo>
                      <a:pt x="339" y="45"/>
                    </a:lnTo>
                    <a:lnTo>
                      <a:pt x="257" y="66"/>
                    </a:lnTo>
                    <a:lnTo>
                      <a:pt x="186" y="83"/>
                    </a:lnTo>
                    <a:lnTo>
                      <a:pt x="107" y="104"/>
                    </a:lnTo>
                    <a:lnTo>
                      <a:pt x="63" y="125"/>
                    </a:lnTo>
                    <a:lnTo>
                      <a:pt x="48" y="140"/>
                    </a:lnTo>
                    <a:lnTo>
                      <a:pt x="29" y="147"/>
                    </a:lnTo>
                    <a:lnTo>
                      <a:pt x="12" y="150"/>
                    </a:lnTo>
                    <a:lnTo>
                      <a:pt x="5" y="146"/>
                    </a:lnTo>
                    <a:lnTo>
                      <a:pt x="0" y="140"/>
                    </a:lnTo>
                    <a:lnTo>
                      <a:pt x="0" y="128"/>
                    </a:lnTo>
                  </a:path>
                </a:pathLst>
              </a:custGeom>
              <a:gradFill rotWithShape="0">
                <a:gsLst>
                  <a:gs pos="0">
                    <a:srgbClr val="FFFFCC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TW" altLang="en-US" sz="36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512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12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1336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按一下以編輯母片本文樣式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pPr>
              <a:defRPr/>
            </a:pPr>
            <a:fld id="{CCD79A1D-287D-4083-8E7F-A9599FFBE68B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9532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11785600" cy="6858000"/>
            <a:chOff x="0" y="0"/>
            <a:chExt cx="5568" cy="4320"/>
          </a:xfrm>
        </p:grpSpPr>
        <p:grpSp>
          <p:nvGrpSpPr>
            <p:cNvPr id="3080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41988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ea typeface="新細明體" pitchFamily="18" charset="-120"/>
                </a:endParaRPr>
              </a:p>
            </p:txBody>
          </p:sp>
          <p:sp>
            <p:nvSpPr>
              <p:cNvPr id="41989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ea typeface="新細明體" pitchFamily="18" charset="-120"/>
                </a:endParaRPr>
              </a:p>
            </p:txBody>
          </p:sp>
          <p:sp>
            <p:nvSpPr>
              <p:cNvPr id="41990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ea typeface="新細明體" pitchFamily="18" charset="-120"/>
                </a:endParaRPr>
              </a:p>
            </p:txBody>
          </p:sp>
          <p:sp>
            <p:nvSpPr>
              <p:cNvPr id="41991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ea typeface="新細明體" pitchFamily="18" charset="-120"/>
                </a:endParaRPr>
              </a:p>
            </p:txBody>
          </p:sp>
          <p:sp>
            <p:nvSpPr>
              <p:cNvPr id="41992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ea typeface="新細明體" pitchFamily="18" charset="-120"/>
                </a:endParaRPr>
              </a:p>
            </p:txBody>
          </p:sp>
        </p:grpSp>
        <p:grpSp>
          <p:nvGrpSpPr>
            <p:cNvPr id="3081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41994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ea typeface="新細明體" pitchFamily="18" charset="-120"/>
                </a:endParaRPr>
              </a:p>
            </p:txBody>
          </p:sp>
          <p:sp>
            <p:nvSpPr>
              <p:cNvPr id="41995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ea typeface="新細明體" pitchFamily="18" charset="-120"/>
                </a:endParaRPr>
              </a:p>
            </p:txBody>
          </p:sp>
          <p:sp>
            <p:nvSpPr>
              <p:cNvPr id="41996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ea typeface="新細明體" pitchFamily="18" charset="-120"/>
                </a:endParaRPr>
              </a:p>
            </p:txBody>
          </p:sp>
          <p:sp>
            <p:nvSpPr>
              <p:cNvPr id="41997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ea typeface="新細明體" pitchFamily="18" charset="-120"/>
                </a:endParaRPr>
              </a:p>
            </p:txBody>
          </p:sp>
          <p:sp>
            <p:nvSpPr>
              <p:cNvPr id="41998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ea typeface="新細明體" pitchFamily="18" charset="-120"/>
                </a:endParaRPr>
              </a:p>
            </p:txBody>
          </p:sp>
        </p:grpSp>
        <p:grpSp>
          <p:nvGrpSpPr>
            <p:cNvPr id="3082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42000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ea typeface="新細明體" pitchFamily="18" charset="-120"/>
                </a:endParaRPr>
              </a:p>
            </p:txBody>
          </p:sp>
          <p:sp>
            <p:nvSpPr>
              <p:cNvPr id="42001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ea typeface="新細明體" pitchFamily="18" charset="-120"/>
                </a:endParaRPr>
              </a:p>
            </p:txBody>
          </p:sp>
          <p:sp>
            <p:nvSpPr>
              <p:cNvPr id="42002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ea typeface="新細明體" pitchFamily="18" charset="-120"/>
                </a:endParaRPr>
              </a:p>
            </p:txBody>
          </p:sp>
          <p:sp>
            <p:nvSpPr>
              <p:cNvPr id="42003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ea typeface="新細明體" pitchFamily="18" charset="-120"/>
                </a:endParaRPr>
              </a:p>
            </p:txBody>
          </p:sp>
          <p:sp>
            <p:nvSpPr>
              <p:cNvPr id="42004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ea typeface="新細明體" pitchFamily="18" charset="-120"/>
                </a:endParaRPr>
              </a:p>
            </p:txBody>
          </p:sp>
        </p:grpSp>
      </p:grpSp>
      <p:sp>
        <p:nvSpPr>
          <p:cNvPr id="3075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07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050" b="1"/>
            </a:lvl1pPr>
          </a:lstStyle>
          <a:p>
            <a:pPr algn="l" eaLnBrk="1" hangingPunct="1">
              <a:defRPr/>
            </a:pPr>
            <a:endParaRPr lang="en-US" altLang="zh-TW">
              <a:solidFill>
                <a:srgbClr val="EAEAEA"/>
              </a:solidFill>
              <a:ea typeface="新細明體" pitchFamily="18" charset="-120"/>
            </a:endParaRPr>
          </a:p>
        </p:txBody>
      </p:sp>
      <p:sp>
        <p:nvSpPr>
          <p:cNvPr id="42008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50" b="1"/>
            </a:lvl1pPr>
          </a:lstStyle>
          <a:p>
            <a:pPr eaLnBrk="1" hangingPunct="1">
              <a:defRPr/>
            </a:pPr>
            <a:endParaRPr lang="en-US" altLang="zh-TW">
              <a:solidFill>
                <a:srgbClr val="EAEAEA"/>
              </a:solidFill>
              <a:ea typeface="新細明體" pitchFamily="18" charset="-120"/>
            </a:endParaRPr>
          </a:p>
        </p:txBody>
      </p:sp>
      <p:sp>
        <p:nvSpPr>
          <p:cNvPr id="42009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050" b="1"/>
            </a:lvl1pPr>
          </a:lstStyle>
          <a:p>
            <a:pPr eaLnBrk="1" hangingPunct="1">
              <a:defRPr/>
            </a:pPr>
            <a:fld id="{5051244F-16B8-46DA-9118-6E9ABEB2D08F}" type="slidenum">
              <a:rPr lang="zh-TW" altLang="en-US">
                <a:solidFill>
                  <a:srgbClr val="EAEAEA"/>
                </a:solidFill>
                <a:ea typeface="新細明體" pitchFamily="18" charset="-120"/>
              </a:rPr>
              <a:pPr eaLnBrk="1" hangingPunct="1">
                <a:defRPr/>
              </a:pPr>
              <a:t>‹#›</a:t>
            </a:fld>
            <a:endParaRPr lang="en-US" altLang="zh-TW">
              <a:solidFill>
                <a:srgbClr val="EAEAEA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56923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3429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6858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0287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3716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kumimoji="1"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1500">
          <a:solidFill>
            <a:schemeClr val="tx1"/>
          </a:solidFill>
          <a:latin typeface="+mn-lt"/>
          <a:ea typeface="+mn-ea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11785600" cy="6858000"/>
            <a:chOff x="0" y="0"/>
            <a:chExt cx="5568" cy="4320"/>
          </a:xfrm>
        </p:grpSpPr>
        <p:grpSp>
          <p:nvGrpSpPr>
            <p:cNvPr id="3080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41988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latin typeface="Times New Roman"/>
                  <a:ea typeface="新細明體"/>
                </a:endParaRPr>
              </a:p>
            </p:txBody>
          </p:sp>
          <p:sp>
            <p:nvSpPr>
              <p:cNvPr id="41989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latin typeface="Times New Roman"/>
                  <a:ea typeface="新細明體"/>
                </a:endParaRPr>
              </a:p>
            </p:txBody>
          </p:sp>
          <p:sp>
            <p:nvSpPr>
              <p:cNvPr id="41990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latin typeface="Times New Roman"/>
                  <a:ea typeface="新細明體"/>
                </a:endParaRPr>
              </a:p>
            </p:txBody>
          </p:sp>
          <p:sp>
            <p:nvSpPr>
              <p:cNvPr id="41991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latin typeface="Times New Roman"/>
                  <a:ea typeface="新細明體"/>
                </a:endParaRPr>
              </a:p>
            </p:txBody>
          </p:sp>
          <p:sp>
            <p:nvSpPr>
              <p:cNvPr id="41992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latin typeface="Times New Roman"/>
                  <a:ea typeface="新細明體"/>
                </a:endParaRPr>
              </a:p>
            </p:txBody>
          </p:sp>
        </p:grpSp>
        <p:grpSp>
          <p:nvGrpSpPr>
            <p:cNvPr id="3081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41994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latin typeface="Times New Roman"/>
                  <a:ea typeface="新細明體"/>
                </a:endParaRPr>
              </a:p>
            </p:txBody>
          </p:sp>
          <p:sp>
            <p:nvSpPr>
              <p:cNvPr id="41995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latin typeface="Times New Roman"/>
                  <a:ea typeface="新細明體"/>
                </a:endParaRPr>
              </a:p>
            </p:txBody>
          </p:sp>
          <p:sp>
            <p:nvSpPr>
              <p:cNvPr id="41996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latin typeface="Times New Roman"/>
                  <a:ea typeface="新細明體"/>
                </a:endParaRPr>
              </a:p>
            </p:txBody>
          </p:sp>
          <p:sp>
            <p:nvSpPr>
              <p:cNvPr id="41997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latin typeface="Times New Roman"/>
                  <a:ea typeface="新細明體"/>
                </a:endParaRPr>
              </a:p>
            </p:txBody>
          </p:sp>
          <p:sp>
            <p:nvSpPr>
              <p:cNvPr id="41998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latin typeface="Times New Roman"/>
                  <a:ea typeface="新細明體"/>
                </a:endParaRPr>
              </a:p>
            </p:txBody>
          </p:sp>
        </p:grpSp>
        <p:grpSp>
          <p:nvGrpSpPr>
            <p:cNvPr id="3082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42000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latin typeface="Times New Roman"/>
                  <a:ea typeface="新細明體"/>
                </a:endParaRPr>
              </a:p>
            </p:txBody>
          </p:sp>
          <p:sp>
            <p:nvSpPr>
              <p:cNvPr id="42001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latin typeface="Times New Roman"/>
                  <a:ea typeface="新細明體"/>
                </a:endParaRPr>
              </a:p>
            </p:txBody>
          </p:sp>
          <p:sp>
            <p:nvSpPr>
              <p:cNvPr id="42002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latin typeface="Times New Roman"/>
                  <a:ea typeface="新細明體"/>
                </a:endParaRPr>
              </a:p>
            </p:txBody>
          </p:sp>
          <p:sp>
            <p:nvSpPr>
              <p:cNvPr id="42003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latin typeface="Times New Roman"/>
                  <a:ea typeface="新細明體"/>
                </a:endParaRPr>
              </a:p>
            </p:txBody>
          </p:sp>
          <p:sp>
            <p:nvSpPr>
              <p:cNvPr id="42004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eaLnBrk="1" hangingPunct="1">
                  <a:defRPr/>
                </a:pPr>
                <a:endParaRPr lang="zh-TW" altLang="en-US" sz="1800">
                  <a:solidFill>
                    <a:srgbClr val="EAEAEA"/>
                  </a:solidFill>
                  <a:latin typeface="Times New Roman"/>
                  <a:ea typeface="新細明體"/>
                </a:endParaRPr>
              </a:p>
            </p:txBody>
          </p:sp>
        </p:grpSp>
      </p:grpSp>
      <p:sp>
        <p:nvSpPr>
          <p:cNvPr id="3075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2007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050" b="1"/>
            </a:lvl1pPr>
          </a:lstStyle>
          <a:p>
            <a:pPr algn="l" eaLnBrk="1" hangingPunct="1">
              <a:defRPr/>
            </a:pPr>
            <a:endParaRPr lang="en-US" altLang="zh-TW">
              <a:solidFill>
                <a:srgbClr val="EAEAEA"/>
              </a:solidFill>
              <a:latin typeface="Times New Roman"/>
              <a:ea typeface="新細明體"/>
            </a:endParaRPr>
          </a:p>
        </p:txBody>
      </p:sp>
      <p:sp>
        <p:nvSpPr>
          <p:cNvPr id="42008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50" b="1"/>
            </a:lvl1pPr>
          </a:lstStyle>
          <a:p>
            <a:pPr eaLnBrk="1" hangingPunct="1">
              <a:defRPr/>
            </a:pPr>
            <a:endParaRPr lang="en-US" altLang="zh-TW">
              <a:solidFill>
                <a:srgbClr val="EAEAEA"/>
              </a:solidFill>
              <a:latin typeface="Times New Roman"/>
              <a:ea typeface="新細明體"/>
            </a:endParaRPr>
          </a:p>
        </p:txBody>
      </p:sp>
      <p:sp>
        <p:nvSpPr>
          <p:cNvPr id="42009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050" b="1"/>
            </a:lvl1pPr>
          </a:lstStyle>
          <a:p>
            <a:pPr eaLnBrk="1" hangingPunct="1">
              <a:defRPr/>
            </a:pPr>
            <a:fld id="{5051244F-16B8-46DA-9118-6E9ABEB2D08F}" type="slidenum">
              <a:rPr lang="zh-TW" altLang="en-US">
                <a:solidFill>
                  <a:srgbClr val="EAEAEA"/>
                </a:solidFill>
                <a:latin typeface="Times New Roman"/>
                <a:ea typeface="新細明體"/>
              </a:rPr>
              <a:pPr eaLnBrk="1" hangingPunct="1">
                <a:defRPr/>
              </a:pPr>
              <a:t>‹#›</a:t>
            </a:fld>
            <a:endParaRPr lang="en-US" altLang="zh-TW">
              <a:solidFill>
                <a:srgbClr val="EAEAEA"/>
              </a:solidFill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7102228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3429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6858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0287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3716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kumimoji="1"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1500">
          <a:solidFill>
            <a:schemeClr val="tx1"/>
          </a:solidFill>
          <a:latin typeface="+mn-lt"/>
          <a:ea typeface="+mn-ea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1D1BF50-B404-40CA-8898-917DCB58A97F}" type="datetimeFigureOut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2016/12/27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0FDA6A8-A01C-4563-B93C-818E414E260F}" type="slidenum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065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antwrp.gsfc.nasa.gov/apod/image/9702/cartwheel2_hst_big.jpg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disk.mpg" TargetMode="External"/><Relationship Id="rId3" Type="http://schemas.openxmlformats.org/officeDocument/2006/relationships/image" Target="../media/image28.png"/><Relationship Id="rId7" Type="http://schemas.openxmlformats.org/officeDocument/2006/relationships/image" Target="../media/image32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4.gif"/><Relationship Id="rId4" Type="http://schemas.openxmlformats.org/officeDocument/2006/relationships/image" Target="../media/image29.gif"/><Relationship Id="rId9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1.png"/><Relationship Id="rId7" Type="http://schemas.openxmlformats.org/officeDocument/2006/relationships/image" Target="../media/image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gif"/><Relationship Id="rId4" Type="http://schemas.openxmlformats.org/officeDocument/2006/relationships/hyperlink" Target="http://www.space.com/scienceastronomy/leonids_update_011115.html" TargetMode="External"/><Relationship Id="rId9" Type="http://schemas.openxmlformats.org/officeDocument/2006/relationships/hyperlink" Target="http://www.guardian.co.uk/world/video/2013/feb/15/meteor-shards-russia-explosion-video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gif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hyperlink" Target="B612.ppt" TargetMode="External"/><Relationship Id="rId5" Type="http://schemas.openxmlformats.org/officeDocument/2006/relationships/image" Target="../media/image65.wmf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deepimpact.jpl.nasa.gov/gallery/jpg/ITS_PressRelease2.jpg" TargetMode="External"/><Relationship Id="rId3" Type="http://schemas.openxmlformats.org/officeDocument/2006/relationships/image" Target="../media/image70.jpeg"/><Relationship Id="rId7" Type="http://schemas.openxmlformats.org/officeDocument/2006/relationships/image" Target="../media/image72.jpeg"/><Relationship Id="rId12" Type="http://schemas.openxmlformats.org/officeDocument/2006/relationships/image" Target="../media/image75.jpeg"/><Relationship Id="rId2" Type="http://schemas.openxmlformats.org/officeDocument/2006/relationships/hyperlink" Target="http://deepimpact.jpl.nasa.gov/index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eepimpact.jpl.nasa.gov/tech/dsn.html" TargetMode="External"/><Relationship Id="rId11" Type="http://schemas.openxmlformats.org/officeDocument/2006/relationships/hyperlink" Target="http://deepimpact.jpl.nasa.gov/gallery/nhvcaxf9000910-PIA02131.html" TargetMode="External"/><Relationship Id="rId5" Type="http://schemas.openxmlformats.org/officeDocument/2006/relationships/image" Target="../media/image71.jpeg"/><Relationship Id="rId10" Type="http://schemas.openxmlformats.org/officeDocument/2006/relationships/image" Target="../media/image74.jpeg"/><Relationship Id="rId4" Type="http://schemas.openxmlformats.org/officeDocument/2006/relationships/hyperlink" Target="http://deepimpact.jpl.nasa.gov/gallery/jpg/Anatomy1.jpg" TargetMode="External"/><Relationship Id="rId9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12" Type="http://schemas.openxmlformats.org/officeDocument/2006/relationships/image" Target="../media/image93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video" Target="file:///E:\CoursesTex\Tex\Talks\SHADOW.MPG" TargetMode="External"/><Relationship Id="rId7" Type="http://schemas.openxmlformats.org/officeDocument/2006/relationships/image" Target="../media/image94.png"/><Relationship Id="rId2" Type="http://schemas.microsoft.com/office/2007/relationships/media" Target="file:///E:\CoursesTex\Tex\Talks\SHADOW.MPG" TargetMode="Externa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hyperlink" Target="shot6_fix-1.wmv" TargetMode="External"/><Relationship Id="rId10" Type="http://schemas.openxmlformats.org/officeDocument/2006/relationships/image" Target="../media/image9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gi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gif"/><Relationship Id="rId5" Type="http://schemas.openxmlformats.org/officeDocument/2006/relationships/image" Target="../media/image104.gif"/><Relationship Id="rId4" Type="http://schemas.openxmlformats.org/officeDocument/2006/relationships/image" Target="../media/image10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1/14/GeorgeBrown.gif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inica.edu.tw/index_c.shtml" TargetMode="External"/><Relationship Id="rId3" Type="http://schemas.openxmlformats.org/officeDocument/2006/relationships/image" Target="../media/image110.png"/><Relationship Id="rId7" Type="http://schemas.openxmlformats.org/officeDocument/2006/relationships/image" Target="../media/image113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hyperlink" Target="http://www.ntu.edu.tw/chinese/PageN.php" TargetMode="External"/><Relationship Id="rId9" Type="http://schemas.openxmlformats.org/officeDocument/2006/relationships/image" Target="../media/image1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png"/><Relationship Id="rId2" Type="http://schemas.openxmlformats.org/officeDocument/2006/relationships/hyperlink" Target="http://ps1sc.org/Description.shtml" TargetMode="Externa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7" Type="http://schemas.openxmlformats.org/officeDocument/2006/relationships/image" Target="../media/image125.jpeg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4.emf"/><Relationship Id="rId5" Type="http://schemas.openxmlformats.org/officeDocument/2006/relationships/image" Target="../media/image123.emf"/><Relationship Id="rId4" Type="http://schemas.openxmlformats.org/officeDocument/2006/relationships/image" Target="../media/image12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8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tiff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hyperlink" Target="http://www.facebook.com/photo.php?pid=78689&amp;id=100000681517914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royspencer.com/global-warming-background-articles/2000-years-of-global-temperatures/" TargetMode="External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hyperlink" Target="http://apod.nasa.gov/apod/image/0006/blues_ngc6397_hst_big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WhtDwrfCollid_H264_720x486_59.94fps.mov" TargetMode="Externa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8" name="Picture 10" descr="http://3.bp.blogspot.com/_i3NBHGfxv7U/TKKz-vnwIHI/AAAAAAAAAGQ/TyKRDC8U0hc/s1600/impac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1464" y="2276872"/>
            <a:ext cx="4247165" cy="4407059"/>
          </a:xfrm>
          <a:prstGeom prst="rect">
            <a:avLst/>
          </a:prstGeom>
          <a:noFill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99456" y="448320"/>
            <a:ext cx="9433048" cy="14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/>
          <a:p>
            <a:pPr algn="l" eaLnBrk="1" hangingPunct="1"/>
            <a:r>
              <a:rPr lang="zh-TW" altLang="en-US" sz="4800" dirty="0">
                <a:solidFill>
                  <a:schemeClr val="accent6">
                    <a:lumMod val="40000"/>
                    <a:lumOff val="60000"/>
                  </a:schemeClr>
                </a:solidFill>
                <a:latin typeface="超世紀粗顏楷" pitchFamily="2" charset="-120"/>
                <a:ea typeface="超世紀粗顏楷" pitchFamily="2" charset="-120"/>
              </a:rPr>
              <a:t>天地玄黃宇宙洪荒 </a:t>
            </a:r>
            <a:r>
              <a:rPr lang="zh-TW" altLang="en-US" sz="4800" dirty="0">
                <a:solidFill>
                  <a:schemeClr val="accent6">
                    <a:lumMod val="40000"/>
                    <a:lumOff val="60000"/>
                  </a:schemeClr>
                </a:solidFill>
                <a:latin typeface="超世紀中仿宋" pitchFamily="2" charset="-120"/>
                <a:ea typeface="超世紀中仿宋" pitchFamily="2" charset="-120"/>
              </a:rPr>
              <a:t>── </a:t>
            </a:r>
            <a:r>
              <a:rPr lang="en-US" altLang="zh-TW" sz="4800" dirty="0">
                <a:solidFill>
                  <a:schemeClr val="accent6">
                    <a:lumMod val="40000"/>
                    <a:lumOff val="60000"/>
                  </a:schemeClr>
                </a:solidFill>
                <a:latin typeface="超世紀粗顏楷" pitchFamily="2" charset="-120"/>
                <a:ea typeface="超世紀粗顏楷" pitchFamily="2" charset="-120"/>
              </a:rPr>
              <a:t/>
            </a:r>
            <a:br>
              <a:rPr lang="en-US" altLang="zh-TW" sz="4800" dirty="0">
                <a:solidFill>
                  <a:schemeClr val="accent6">
                    <a:lumMod val="40000"/>
                    <a:lumOff val="60000"/>
                  </a:schemeClr>
                </a:solidFill>
                <a:latin typeface="超世紀粗顏楷" pitchFamily="2" charset="-120"/>
                <a:ea typeface="超世紀粗顏楷" pitchFamily="2" charset="-120"/>
              </a:rPr>
            </a:br>
            <a:r>
              <a:rPr lang="zh-TW" altLang="en-US" sz="4800" dirty="0">
                <a:solidFill>
                  <a:schemeClr val="accent6">
                    <a:lumMod val="40000"/>
                    <a:lumOff val="60000"/>
                  </a:schemeClr>
                </a:solidFill>
                <a:latin typeface="超世紀粗顏楷" pitchFamily="2" charset="-120"/>
                <a:ea typeface="超世紀粗顏楷" pitchFamily="2" charset="-120"/>
              </a:rPr>
              <a:t>           </a:t>
            </a:r>
            <a:r>
              <a:rPr lang="zh-TW" altLang="en-US" sz="48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超世紀粗顏楷" pitchFamily="2" charset="-120"/>
                <a:ea typeface="超世紀粗顏楷" pitchFamily="2" charset="-120"/>
              </a:rPr>
              <a:t>    </a:t>
            </a:r>
            <a:r>
              <a:rPr lang="zh-TW" altLang="en-US" sz="4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超世紀粗顏楷" pitchFamily="2" charset="-120"/>
                <a:ea typeface="超世紀粗顏楷" pitchFamily="2" charset="-120"/>
              </a:rPr>
              <a:t>談</a:t>
            </a:r>
            <a:r>
              <a:rPr lang="zh-TW" altLang="en-US" sz="4400" dirty="0">
                <a:solidFill>
                  <a:schemeClr val="accent6">
                    <a:lumMod val="40000"/>
                    <a:lumOff val="60000"/>
                  </a:schemeClr>
                </a:solidFill>
                <a:latin typeface="超世紀粗顏楷" pitchFamily="2" charset="-120"/>
                <a:ea typeface="超世紀粗顏楷" pitchFamily="2" charset="-120"/>
              </a:rPr>
              <a:t>天體</a:t>
            </a:r>
            <a:r>
              <a:rPr lang="zh-TW" altLang="en-US" sz="4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超世紀粗顏楷" pitchFamily="2" charset="-120"/>
                <a:ea typeface="超世紀粗顏楷" pitchFamily="2" charset="-120"/>
              </a:rPr>
              <a:t>撞擊</a:t>
            </a:r>
            <a:r>
              <a:rPr lang="zh-TW" altLang="en-US" sz="4400" dirty="0">
                <a:solidFill>
                  <a:schemeClr val="accent6">
                    <a:lumMod val="40000"/>
                    <a:lumOff val="60000"/>
                  </a:schemeClr>
                </a:solidFill>
                <a:latin typeface="超世紀粗顏楷" pitchFamily="2" charset="-120"/>
                <a:ea typeface="超世紀粗顏楷" pitchFamily="2" charset="-120"/>
              </a:rPr>
              <a:t>危機</a:t>
            </a:r>
            <a:endParaRPr lang="zh-TW" altLang="en-US" sz="5400" b="1" dirty="0">
              <a:solidFill>
                <a:schemeClr val="accent6">
                  <a:lumMod val="20000"/>
                  <a:lumOff val="80000"/>
                </a:schemeClr>
              </a:solidFill>
              <a:latin typeface="超世紀中顏楷" pitchFamily="2" charset="-120"/>
              <a:ea typeface="超世紀中顏楷" pitchFamily="2" charset="-12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744072" y="3717032"/>
            <a:ext cx="453650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algn="r" eaLnBrk="1" hangingPunct="1">
              <a:spcBef>
                <a:spcPct val="20000"/>
              </a:spcBef>
              <a:buClr>
                <a:schemeClr val="tx2"/>
              </a:buClr>
            </a:pPr>
            <a:r>
              <a:rPr lang="zh-TW" altLang="en-US" b="1" dirty="0">
                <a:solidFill>
                  <a:schemeClr val="bg2">
                    <a:lumMod val="20000"/>
                    <a:lumOff val="80000"/>
                  </a:schemeClr>
                </a:solidFill>
                <a:latin typeface="超世紀粗仿宋" pitchFamily="2" charset="-120"/>
                <a:ea typeface="超世紀粗仿宋" pitchFamily="2" charset="-120"/>
              </a:rPr>
              <a:t>中央大學</a:t>
            </a:r>
            <a:endParaRPr lang="en-US" altLang="zh-TW" b="1" dirty="0">
              <a:solidFill>
                <a:schemeClr val="bg2">
                  <a:lumMod val="20000"/>
                  <a:lumOff val="80000"/>
                </a:schemeClr>
              </a:solidFill>
              <a:latin typeface="超世紀粗仿宋" pitchFamily="2" charset="-120"/>
              <a:ea typeface="超世紀粗仿宋" pitchFamily="2" charset="-120"/>
            </a:endParaRPr>
          </a:p>
          <a:p>
            <a:pPr marL="342900" indent="-342900" algn="r" eaLnBrk="1" hangingPunct="1">
              <a:spcBef>
                <a:spcPct val="20000"/>
              </a:spcBef>
              <a:buClr>
                <a:schemeClr val="tx2"/>
              </a:buClr>
            </a:pPr>
            <a:r>
              <a:rPr lang="zh-TW" altLang="en-US" b="1" dirty="0">
                <a:solidFill>
                  <a:schemeClr val="bg2">
                    <a:lumMod val="20000"/>
                    <a:lumOff val="80000"/>
                  </a:schemeClr>
                </a:solidFill>
                <a:latin typeface="超世紀粗仿宋" pitchFamily="2" charset="-120"/>
                <a:ea typeface="超世紀粗仿宋" pitchFamily="2" charset="-120"/>
              </a:rPr>
              <a:t>天文研究所、物理系</a:t>
            </a:r>
            <a:r>
              <a:rPr lang="en-US" altLang="zh-TW" sz="4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超世紀粗仿宋" pitchFamily="2" charset="-120"/>
                <a:ea typeface="超世紀粗仿宋" pitchFamily="2" charset="-120"/>
              </a:rPr>
              <a:t/>
            </a:r>
            <a:br>
              <a:rPr lang="en-US" altLang="zh-TW" sz="4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超世紀粗仿宋" pitchFamily="2" charset="-120"/>
                <a:ea typeface="超世紀粗仿宋" pitchFamily="2" charset="-120"/>
              </a:rPr>
            </a:br>
            <a:r>
              <a:rPr lang="zh-TW" altLang="en-US" dirty="0" smtClean="0"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陳文屏</a:t>
            </a:r>
            <a:endParaRPr lang="en-US" altLang="zh-TW" dirty="0" smtClean="0">
              <a:latin typeface="超世紀特明體一標準" panose="02000000000000000000" pitchFamily="2" charset="-120"/>
              <a:ea typeface="超世紀特明體一標準" panose="02000000000000000000" pitchFamily="2" charset="-120"/>
            </a:endParaRPr>
          </a:p>
          <a:p>
            <a:pPr marL="342900" indent="-342900" algn="r" eaLnBrk="1" hangingPunct="1">
              <a:spcBef>
                <a:spcPct val="20000"/>
              </a:spcBef>
              <a:buClr>
                <a:schemeClr val="tx2"/>
              </a:buClr>
            </a:pPr>
            <a:r>
              <a:rPr lang="en-US" altLang="zh-TW" dirty="0" smtClean="0">
                <a:solidFill>
                  <a:srgbClr val="FFC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2016.12.23</a:t>
            </a:r>
            <a:r>
              <a:rPr lang="zh-TW" altLang="en-US" dirty="0" smtClean="0">
                <a:solidFill>
                  <a:srgbClr val="FFC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 ＠</a:t>
            </a:r>
            <a:r>
              <a:rPr lang="en-US" altLang="zh-TW" dirty="0" err="1" smtClean="0">
                <a:solidFill>
                  <a:srgbClr val="FFC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MoST</a:t>
            </a:r>
            <a:endParaRPr lang="en-US" altLang="zh-TW" dirty="0">
              <a:solidFill>
                <a:srgbClr val="FFC000"/>
              </a:solidFill>
              <a:latin typeface="超世紀特明體一標準" panose="02000000000000000000" pitchFamily="2" charset="-120"/>
              <a:ea typeface="超世紀特明體一標準" panose="02000000000000000000" pitchFamily="2" charset="-120"/>
            </a:endParaRPr>
          </a:p>
        </p:txBody>
      </p:sp>
      <p:cxnSp>
        <p:nvCxnSpPr>
          <p:cNvPr id="10" name="直線接點 9"/>
          <p:cNvCxnSpPr/>
          <p:nvPr/>
        </p:nvCxnSpPr>
        <p:spPr bwMode="auto">
          <a:xfrm flipV="1">
            <a:off x="551384" y="1960657"/>
            <a:ext cx="11017224" cy="7200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antenna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60350"/>
            <a:ext cx="7620000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2525713" y="5589588"/>
            <a:ext cx="7315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3200" b="1" dirty="0">
                <a:solidFill>
                  <a:schemeClr val="folHlink"/>
                </a:solidFill>
                <a:ea typeface="標楷體" pitchFamily="65" charset="-120"/>
              </a:rPr>
              <a:t>NGC4038/4039</a:t>
            </a:r>
            <a:r>
              <a:rPr lang="en-US" altLang="zh-TW" sz="3200" dirty="0">
                <a:ea typeface="標楷體" pitchFamily="65" charset="-120"/>
              </a:rPr>
              <a:t> </a:t>
            </a:r>
            <a:br>
              <a:rPr lang="en-US" altLang="zh-TW" sz="3200" dirty="0">
                <a:ea typeface="標楷體" pitchFamily="65" charset="-120"/>
              </a:rPr>
            </a:br>
            <a:r>
              <a:rPr lang="zh-TW" altLang="en-US" sz="3200" dirty="0">
                <a:ea typeface="標楷體" pitchFamily="65" charset="-120"/>
              </a:rPr>
              <a:t>「觸角」</a:t>
            </a:r>
            <a:r>
              <a:rPr lang="zh-TW" altLang="en-US" sz="3200" dirty="0" smtClean="0">
                <a:ea typeface="標楷體" pitchFamily="65" charset="-120"/>
              </a:rPr>
              <a:t>星系 </a:t>
            </a:r>
            <a:r>
              <a:rPr lang="en-US" altLang="zh-TW" sz="3200" dirty="0" smtClean="0">
                <a:ea typeface="標楷體" pitchFamily="65" charset="-120"/>
              </a:rPr>
              <a:t>(</a:t>
            </a:r>
            <a:r>
              <a:rPr lang="en-US" altLang="zh-TW" sz="3200" dirty="0">
                <a:ea typeface="標楷體" pitchFamily="65" charset="-120"/>
              </a:rPr>
              <a:t>Antennae galaxies)</a:t>
            </a:r>
          </a:p>
        </p:txBody>
      </p:sp>
      <p:sp>
        <p:nvSpPr>
          <p:cNvPr id="33796" name="Text Box 6"/>
          <p:cNvSpPr txBox="1">
            <a:spLocks noChangeArrowheads="1"/>
          </p:cNvSpPr>
          <p:nvPr/>
        </p:nvSpPr>
        <p:spPr bwMode="auto">
          <a:xfrm>
            <a:off x="4583113" y="188913"/>
            <a:ext cx="24495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dirty="0">
                <a:solidFill>
                  <a:srgbClr val="FFFF00"/>
                </a:solidFill>
                <a:latin typeface="超世紀中仿圓" pitchFamily="2" charset="-120"/>
                <a:ea typeface="超世紀中仿圓" pitchFamily="2" charset="-120"/>
              </a:rPr>
              <a:t>星系碰撞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ee Explanation.  Clicking on the picture will download &#10; the highest resolution version available.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476672"/>
            <a:ext cx="9809340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full_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1113" y="1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File:Hubble Ultra Deep Field part 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9656" y="908720"/>
            <a:ext cx="5688632" cy="5688632"/>
          </a:xfrm>
          <a:prstGeom prst="rect">
            <a:avLst/>
          </a:prstGeom>
          <a:noFill/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9409113" y="6411595"/>
            <a:ext cx="2663825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zh-TW" sz="1800" kern="0" dirty="0">
                <a:solidFill>
                  <a:srgbClr val="99FFCC"/>
                </a:solidFill>
              </a:rPr>
              <a:t>To Infinity and Beyond ...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447530" y="5932258"/>
            <a:ext cx="5585991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b="1" dirty="0" smtClean="0">
                <a:solidFill>
                  <a:srgbClr val="FFFF00"/>
                </a:solidFill>
                <a:latin typeface="超世紀粗仿宋" pitchFamily="2" charset="-120"/>
                <a:ea typeface="超世紀粗仿宋" pitchFamily="2" charset="-120"/>
              </a:rPr>
              <a:t>目前所見最遙遠的宇宙角落 </a:t>
            </a:r>
            <a:r>
              <a:rPr lang="en-US" altLang="zh-TW" sz="3200" b="1" dirty="0" smtClean="0">
                <a:solidFill>
                  <a:srgbClr val="FFFF00"/>
                </a:solidFill>
                <a:latin typeface="超世紀粗仿宋" pitchFamily="2" charset="-120"/>
                <a:ea typeface="超世紀粗仿宋" pitchFamily="2" charset="-120"/>
              </a:rPr>
              <a:t>...</a:t>
            </a:r>
            <a:endParaRPr lang="zh-TW" altLang="en-US" sz="3200" b="1" dirty="0">
              <a:solidFill>
                <a:srgbClr val="FFFF00"/>
              </a:solidFill>
              <a:latin typeface="超世紀粗仿宋" pitchFamily="2" charset="-120"/>
              <a:ea typeface="超世紀粗仿宋" pitchFamily="2" charset="-12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8184232" y="231482"/>
            <a:ext cx="3852862" cy="833178"/>
          </a:xfrm>
          <a:prstGeom prst="rect">
            <a:avLst/>
          </a:prstGeom>
          <a:solidFill>
            <a:srgbClr val="000000">
              <a:alpha val="21960"/>
            </a:srgb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zh-TW" sz="2400" kern="0" dirty="0">
                <a:solidFill>
                  <a:srgbClr val="FF9900"/>
                </a:solidFill>
                <a:latin typeface="超世紀粗仿宋" pitchFamily="2" charset="-120"/>
                <a:ea typeface="超世紀粗仿宋" pitchFamily="2" charset="-120"/>
                <a:cs typeface="華康行書體"/>
              </a:rPr>
              <a:t>Hubble Ultra-Deep Field </a:t>
            </a:r>
            <a:br>
              <a:rPr kumimoji="0" lang="en-US" altLang="zh-TW" sz="2400" kern="0" dirty="0">
                <a:solidFill>
                  <a:srgbClr val="FF9900"/>
                </a:solidFill>
                <a:latin typeface="超世紀粗仿宋" pitchFamily="2" charset="-120"/>
                <a:ea typeface="超世紀粗仿宋" pitchFamily="2" charset="-120"/>
                <a:cs typeface="華康行書體"/>
              </a:rPr>
            </a:br>
            <a:r>
              <a:rPr kumimoji="0" lang="zh-TW" altLang="en-US" sz="2400" kern="0" dirty="0">
                <a:solidFill>
                  <a:srgbClr val="FF9900"/>
                </a:solidFill>
                <a:latin typeface="超世紀粗仿宋" pitchFamily="2" charset="-120"/>
                <a:ea typeface="超世紀粗仿宋" pitchFamily="2" charset="-120"/>
                <a:cs typeface="華康行書體"/>
              </a:rPr>
              <a:t>哈伯極度深景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35088" y="6322553"/>
            <a:ext cx="2736850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zh-TW" sz="1800" kern="0" dirty="0">
                <a:solidFill>
                  <a:srgbClr val="99FFCC"/>
                </a:solidFill>
              </a:rPr>
              <a:t>In </a:t>
            </a:r>
            <a:r>
              <a:rPr kumimoji="0" lang="en-US" altLang="zh-TW" sz="1800" kern="0" dirty="0" err="1">
                <a:solidFill>
                  <a:srgbClr val="99FFCC"/>
                </a:solidFill>
              </a:rPr>
              <a:t>Fornax</a:t>
            </a:r>
            <a:r>
              <a:rPr kumimoji="0" lang="en-US" altLang="zh-TW" sz="1800" kern="0" dirty="0">
                <a:solidFill>
                  <a:srgbClr val="99FFCC"/>
                </a:solidFill>
              </a:rPr>
              <a:t> ~10,000 galaxies </a:t>
            </a: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2423593" y="1428751"/>
            <a:ext cx="72007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6000" dirty="0">
                <a:latin typeface="超世紀中顏楷" pitchFamily="2" charset="-120"/>
                <a:ea typeface="超世紀中顏楷" pitchFamily="2" charset="-120"/>
              </a:rPr>
              <a:t>早期宇宙乒乒乓乓！</a:t>
            </a:r>
          </a:p>
        </p:txBody>
      </p:sp>
    </p:spTree>
    <p:extLst>
      <p:ext uri="{BB962C8B-B14F-4D97-AF65-F5344CB8AC3E}">
        <p14:creationId xmlns:p14="http://schemas.microsoft.com/office/powerpoint/2010/main" val="251787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>
            <a:spLocks noChangeArrowheads="1"/>
          </p:cNvSpPr>
          <p:nvPr/>
        </p:nvSpPr>
        <p:spPr bwMode="auto">
          <a:xfrm>
            <a:off x="2351585" y="4221088"/>
            <a:ext cx="720079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6000" dirty="0">
                <a:solidFill>
                  <a:srgbClr val="00FF99"/>
                </a:solidFill>
                <a:latin typeface="超世紀中顏楷" pitchFamily="2" charset="-120"/>
                <a:ea typeface="超世紀中顏楷" pitchFamily="2" charset="-120"/>
              </a:rPr>
              <a:t>讓我們回到自己家園</a:t>
            </a:r>
            <a:endParaRPr lang="en-US" altLang="zh-TW" sz="6000" dirty="0">
              <a:solidFill>
                <a:srgbClr val="00FF99"/>
              </a:solidFill>
              <a:latin typeface="超世紀中顏楷" pitchFamily="2" charset="-120"/>
              <a:ea typeface="超世紀中顏楷" pitchFamily="2" charset="-120"/>
            </a:endParaRPr>
          </a:p>
          <a:p>
            <a:r>
              <a:rPr lang="en-US" altLang="zh-TW" sz="6000" dirty="0">
                <a:solidFill>
                  <a:srgbClr val="00FF99"/>
                </a:solidFill>
                <a:latin typeface="Arial Black" pitchFamily="34" charset="0"/>
                <a:ea typeface="標楷體" pitchFamily="65" charset="-120"/>
              </a:rPr>
              <a:t>… </a:t>
            </a:r>
            <a:r>
              <a:rPr lang="zh-TW" altLang="en-US" sz="6000" dirty="0">
                <a:solidFill>
                  <a:srgbClr val="00FF99"/>
                </a:solidFill>
                <a:latin typeface="超世紀中顏楷" pitchFamily="2" charset="-120"/>
                <a:ea typeface="超世紀中顏楷" pitchFamily="2" charset="-120"/>
              </a:rPr>
              <a:t>太陽系</a:t>
            </a:r>
          </a:p>
        </p:txBody>
      </p:sp>
      <p:sp>
        <p:nvSpPr>
          <p:cNvPr id="3" name="矩形 2"/>
          <p:cNvSpPr/>
          <p:nvPr/>
        </p:nvSpPr>
        <p:spPr>
          <a:xfrm>
            <a:off x="983432" y="248960"/>
            <a:ext cx="105131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TW" altLang="en-US" dirty="0">
                <a:solidFill>
                  <a:srgbClr val="FFFF00"/>
                </a:solidFill>
                <a:latin typeface="超世紀粗仿宋" pitchFamily="2" charset="-120"/>
                <a:ea typeface="超世紀粗仿宋" pitchFamily="2" charset="-120"/>
              </a:rPr>
              <a:t>碰～碰～碰～碰～</a:t>
            </a:r>
            <a:endParaRPr lang="en-US" altLang="zh-TW" dirty="0">
              <a:solidFill>
                <a:srgbClr val="FFFF00"/>
              </a:solidFill>
              <a:latin typeface="超世紀粗仿宋" pitchFamily="2" charset="-120"/>
              <a:ea typeface="超世紀粗仿宋" pitchFamily="2" charset="-120"/>
            </a:endParaRPr>
          </a:p>
          <a:p>
            <a:pPr algn="l"/>
            <a:endParaRPr lang="en-US" altLang="zh-TW" dirty="0">
              <a:solidFill>
                <a:srgbClr val="FFFF00"/>
              </a:solidFill>
              <a:latin typeface="超世紀粗仿宋" pitchFamily="2" charset="-120"/>
              <a:ea typeface="超世紀粗仿宋" pitchFamily="2" charset="-120"/>
            </a:endParaRPr>
          </a:p>
          <a:p>
            <a:pPr algn="l"/>
            <a:r>
              <a:rPr lang="zh-TW" altLang="en-US" dirty="0">
                <a:solidFill>
                  <a:srgbClr val="FFFF00"/>
                </a:solidFill>
                <a:latin typeface="超世紀粗仿宋" pitchFamily="2" charset="-120"/>
                <a:ea typeface="超世紀粗仿宋" pitchFamily="2" charset="-120"/>
              </a:rPr>
              <a:t>所以宇宙碰撞無所不在</a:t>
            </a:r>
            <a:endParaRPr lang="en-US" altLang="zh-TW" dirty="0">
              <a:solidFill>
                <a:srgbClr val="FFFF00"/>
              </a:solidFill>
              <a:latin typeface="超世紀粗仿宋" pitchFamily="2" charset="-120"/>
              <a:ea typeface="超世紀粗仿宋" pitchFamily="2" charset="-120"/>
            </a:endParaRPr>
          </a:p>
          <a:p>
            <a:pPr algn="l"/>
            <a:r>
              <a:rPr lang="zh-TW" altLang="en-US" dirty="0">
                <a:solidFill>
                  <a:srgbClr val="FFFF00"/>
                </a:solidFill>
                <a:latin typeface="超世紀粗仿宋" pitchFamily="2" charset="-120"/>
                <a:ea typeface="超世紀粗仿宋" pitchFamily="2" charset="-120"/>
              </a:rPr>
              <a:t>──星系互撞、黑洞合併、星球結合、</a:t>
            </a:r>
            <a:r>
              <a:rPr lang="en-US" altLang="zh-TW" dirty="0">
                <a:solidFill>
                  <a:srgbClr val="FFFF00"/>
                </a:solidFill>
                <a:latin typeface="超世紀粗仿宋" pitchFamily="2" charset="-120"/>
                <a:ea typeface="超世紀粗仿宋" pitchFamily="2" charset="-120"/>
              </a:rPr>
              <a:t/>
            </a:r>
            <a:br>
              <a:rPr lang="en-US" altLang="zh-TW" dirty="0">
                <a:solidFill>
                  <a:srgbClr val="FFFF00"/>
                </a:solidFill>
                <a:latin typeface="超世紀粗仿宋" pitchFamily="2" charset="-120"/>
                <a:ea typeface="超世紀粗仿宋" pitchFamily="2" charset="-120"/>
              </a:rPr>
            </a:br>
            <a:r>
              <a:rPr lang="zh-TW" altLang="en-US" dirty="0">
                <a:solidFill>
                  <a:srgbClr val="FFFF00"/>
                </a:solidFill>
                <a:latin typeface="超世紀粗仿宋" pitchFamily="2" charset="-120"/>
                <a:ea typeface="超世紀粗仿宋" pitchFamily="2" charset="-120"/>
              </a:rPr>
              <a:t>    系外行星粉身碎骨、</a:t>
            </a:r>
            <a:r>
              <a:rPr lang="en-US" altLang="zh-TW" dirty="0">
                <a:solidFill>
                  <a:srgbClr val="FFFF00"/>
                </a:solidFill>
                <a:latin typeface="超世紀粗仿宋" pitchFamily="2" charset="-120"/>
                <a:ea typeface="超世紀粗仿宋" pitchFamily="2" charset="-120"/>
              </a:rPr>
              <a:t/>
            </a:r>
            <a:br>
              <a:rPr lang="en-US" altLang="zh-TW" dirty="0">
                <a:solidFill>
                  <a:srgbClr val="FFFF00"/>
                </a:solidFill>
                <a:latin typeface="超世紀粗仿宋" pitchFamily="2" charset="-120"/>
                <a:ea typeface="超世紀粗仿宋" pitchFamily="2" charset="-120"/>
              </a:rPr>
            </a:br>
            <a:r>
              <a:rPr lang="zh-TW" altLang="en-US" dirty="0">
                <a:solidFill>
                  <a:srgbClr val="FFFF00"/>
                </a:solidFill>
                <a:latin typeface="超世紀粗仿宋" pitchFamily="2" charset="-120"/>
                <a:ea typeface="超世紀粗仿宋" pitchFamily="2" charset="-120"/>
              </a:rPr>
              <a:t>    月亮說不定都是撞出來的</a:t>
            </a:r>
            <a:endParaRPr lang="en-US" altLang="zh-TW" dirty="0">
              <a:solidFill>
                <a:srgbClr val="FFFF00"/>
              </a:solidFill>
              <a:latin typeface="超世紀粗仿宋" pitchFamily="2" charset="-120"/>
              <a:ea typeface="超世紀粗仿宋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421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044" descr="planets_iau_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595439"/>
            <a:ext cx="9144000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1027"/>
          <p:cNvSpPr>
            <a:spLocks noChangeArrowheads="1"/>
          </p:cNvSpPr>
          <p:nvPr/>
        </p:nvSpPr>
        <p:spPr bwMode="auto">
          <a:xfrm>
            <a:off x="2809875" y="214313"/>
            <a:ext cx="695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zh-TW" altLang="en-US" sz="4400" dirty="0">
                <a:solidFill>
                  <a:srgbClr val="FFFF00"/>
                </a:solidFill>
                <a:latin typeface="超世紀粗顏楷" pitchFamily="2" charset="-120"/>
                <a:ea typeface="超世紀粗顏楷" pitchFamily="2" charset="-120"/>
              </a:rPr>
              <a:t>太陽系家族之「戶口名簿」</a:t>
            </a:r>
          </a:p>
        </p:txBody>
      </p:sp>
      <p:pic>
        <p:nvPicPr>
          <p:cNvPr id="32772" name="Picture 4" descr="http://w1.820.telia.com/~u82002652/Galaxies/Comets/Hale-Bopp_9703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0251" y="5857875"/>
            <a:ext cx="1071563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6" descr="http://lpmpjogja.diknas.go.id/kc/a/asteroid/asteroid-nasa-gaspra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69848" y="6107113"/>
            <a:ext cx="719137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文字方塊 6"/>
          <p:cNvSpPr txBox="1">
            <a:spLocks noChangeArrowheads="1"/>
          </p:cNvSpPr>
          <p:nvPr/>
        </p:nvSpPr>
        <p:spPr bwMode="auto">
          <a:xfrm>
            <a:off x="9596438" y="3487738"/>
            <a:ext cx="857250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zh-TW" altLang="en-US" sz="1800">
                <a:solidFill>
                  <a:srgbClr val="EAEAEA"/>
                </a:solidFill>
                <a:latin typeface="標楷體" pitchFamily="65" charset="-120"/>
                <a:ea typeface="標楷體" pitchFamily="65" charset="-120"/>
              </a:rPr>
              <a:t>行星</a:t>
            </a:r>
          </a:p>
        </p:txBody>
      </p:sp>
      <p:sp>
        <p:nvSpPr>
          <p:cNvPr id="32775" name="文字方塊 8"/>
          <p:cNvSpPr txBox="1">
            <a:spLocks noChangeArrowheads="1"/>
          </p:cNvSpPr>
          <p:nvPr/>
        </p:nvSpPr>
        <p:spPr bwMode="auto">
          <a:xfrm>
            <a:off x="9596439" y="4630738"/>
            <a:ext cx="928687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zh-TW" altLang="en-US" sz="1800" dirty="0">
                <a:solidFill>
                  <a:srgbClr val="EAEAEA"/>
                </a:solidFill>
                <a:latin typeface="標楷體" pitchFamily="65" charset="-120"/>
                <a:ea typeface="標楷體" pitchFamily="65" charset="-120"/>
              </a:rPr>
              <a:t>矮行星</a:t>
            </a:r>
          </a:p>
        </p:txBody>
      </p:sp>
      <p:sp>
        <p:nvSpPr>
          <p:cNvPr id="32776" name="文字方塊 9"/>
          <p:cNvSpPr txBox="1">
            <a:spLocks noChangeArrowheads="1"/>
          </p:cNvSpPr>
          <p:nvPr/>
        </p:nvSpPr>
        <p:spPr bwMode="auto">
          <a:xfrm>
            <a:off x="9517858" y="6240766"/>
            <a:ext cx="928688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zh-TW" altLang="en-US" sz="1800" dirty="0">
                <a:solidFill>
                  <a:srgbClr val="EAEAEA"/>
                </a:solidFill>
                <a:latin typeface="標楷體" pitchFamily="65" charset="-120"/>
                <a:ea typeface="標楷體" pitchFamily="65" charset="-120"/>
              </a:rPr>
              <a:t>小行星</a:t>
            </a:r>
          </a:p>
        </p:txBody>
      </p:sp>
      <p:sp>
        <p:nvSpPr>
          <p:cNvPr id="32777" name="文字方塊 10"/>
          <p:cNvSpPr txBox="1">
            <a:spLocks noChangeArrowheads="1"/>
          </p:cNvSpPr>
          <p:nvPr/>
        </p:nvSpPr>
        <p:spPr bwMode="auto">
          <a:xfrm>
            <a:off x="5091115" y="6257302"/>
            <a:ext cx="691337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zh-TW" altLang="en-US" sz="1800" dirty="0">
                <a:solidFill>
                  <a:srgbClr val="EAEAEA"/>
                </a:solidFill>
                <a:latin typeface="標楷體" pitchFamily="65" charset="-120"/>
                <a:ea typeface="標楷體" pitchFamily="65" charset="-120"/>
              </a:rPr>
              <a:t>彗星</a:t>
            </a:r>
          </a:p>
        </p:txBody>
      </p:sp>
      <p:sp>
        <p:nvSpPr>
          <p:cNvPr id="12" name="文字方塊 6"/>
          <p:cNvSpPr txBox="1">
            <a:spLocks noChangeArrowheads="1"/>
          </p:cNvSpPr>
          <p:nvPr/>
        </p:nvSpPr>
        <p:spPr bwMode="auto">
          <a:xfrm>
            <a:off x="2309786" y="1857364"/>
            <a:ext cx="1428760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zh-TW" altLang="en-US" sz="1800" dirty="0" smtClean="0">
                <a:solidFill>
                  <a:srgbClr val="EAEAEA"/>
                </a:solidFill>
                <a:latin typeface="標楷體" pitchFamily="65" charset="-120"/>
                <a:ea typeface="標楷體" pitchFamily="65" charset="-120"/>
              </a:rPr>
              <a:t>恆星─太陽</a:t>
            </a:r>
            <a:endParaRPr lang="zh-TW" altLang="en-US" sz="1800" dirty="0">
              <a:solidFill>
                <a:srgbClr val="EAEAEA"/>
              </a:solidFill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3" name="直線接點 12"/>
          <p:cNvCxnSpPr/>
          <p:nvPr/>
        </p:nvCxnSpPr>
        <p:spPr bwMode="auto">
          <a:xfrm>
            <a:off x="1952596" y="2071678"/>
            <a:ext cx="285752" cy="1588"/>
          </a:xfrm>
          <a:prstGeom prst="line">
            <a:avLst/>
          </a:prstGeom>
          <a:ln>
            <a:solidFill>
              <a:schemeClr val="bg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2024063" y="1000125"/>
            <a:ext cx="3143250" cy="1384300"/>
          </a:xfrm>
          <a:prstGeom prst="rect">
            <a:avLst/>
          </a:prstGeom>
          <a:solidFill>
            <a:schemeClr val="accent2">
              <a:lumMod val="1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800" dirty="0">
                <a:solidFill>
                  <a:srgbClr val="EAEAEA"/>
                </a:solidFill>
                <a:latin typeface="超世紀粗仿宋" pitchFamily="2" charset="-120"/>
                <a:ea typeface="超世紀粗仿宋" pitchFamily="2" charset="-120"/>
              </a:rPr>
              <a:t>靠內部的行星</a:t>
            </a:r>
            <a:endParaRPr lang="en-US" altLang="zh-TW" sz="2800" dirty="0">
              <a:solidFill>
                <a:srgbClr val="EAEAEA"/>
              </a:solidFill>
              <a:latin typeface="超世紀粗仿宋" pitchFamily="2" charset="-120"/>
              <a:ea typeface="超世紀粗仿宋" pitchFamily="2" charset="-120"/>
            </a:endParaRPr>
          </a:p>
          <a:p>
            <a:pPr eaLnBrk="1" hangingPunct="1">
              <a:defRPr/>
            </a:pPr>
            <a:r>
              <a:rPr lang="zh-TW" altLang="en-US" sz="2800" dirty="0">
                <a:solidFill>
                  <a:srgbClr val="EAEAEA"/>
                </a:solidFill>
                <a:latin typeface="超世紀粗仿宋" pitchFamily="2" charset="-120"/>
                <a:ea typeface="超世紀粗仿宋" pitchFamily="2" charset="-120"/>
              </a:rPr>
              <a:t>（水、金、地、火）</a:t>
            </a:r>
            <a:endParaRPr lang="en-US" altLang="zh-TW" sz="2800" dirty="0">
              <a:solidFill>
                <a:srgbClr val="EAEAEA"/>
              </a:solidFill>
              <a:latin typeface="超世紀粗仿宋" pitchFamily="2" charset="-120"/>
              <a:ea typeface="超世紀粗仿宋" pitchFamily="2" charset="-120"/>
            </a:endParaRPr>
          </a:p>
          <a:p>
            <a:pPr eaLnBrk="1" hangingPunct="1">
              <a:defRPr/>
            </a:pPr>
            <a:r>
              <a:rPr lang="zh-TW" altLang="en-US" sz="2800" dirty="0">
                <a:solidFill>
                  <a:srgbClr val="EAEAEA"/>
                </a:solidFill>
                <a:latin typeface="超世紀粗仿宋" pitchFamily="2" charset="-120"/>
                <a:ea typeface="超世紀粗仿宋" pitchFamily="2" charset="-120"/>
              </a:rPr>
              <a:t>體積小、岩石質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6167438" y="1000125"/>
            <a:ext cx="4286250" cy="1384300"/>
          </a:xfrm>
          <a:prstGeom prst="rect">
            <a:avLst/>
          </a:prstGeom>
          <a:solidFill>
            <a:schemeClr val="accent2">
              <a:lumMod val="1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800" dirty="0">
                <a:solidFill>
                  <a:srgbClr val="EAEAEA"/>
                </a:solidFill>
                <a:latin typeface="超世紀粗仿宋" pitchFamily="2" charset="-120"/>
                <a:ea typeface="超世紀粗仿宋" pitchFamily="2" charset="-120"/>
              </a:rPr>
              <a:t>靠外部的行星</a:t>
            </a:r>
            <a:r>
              <a:rPr lang="en-US" altLang="zh-TW" sz="2800" dirty="0">
                <a:solidFill>
                  <a:srgbClr val="EAEAEA"/>
                </a:solidFill>
                <a:latin typeface="超世紀粗仿宋" pitchFamily="2" charset="-120"/>
                <a:ea typeface="超世紀粗仿宋" pitchFamily="2" charset="-120"/>
              </a:rPr>
              <a:t/>
            </a:r>
            <a:br>
              <a:rPr lang="en-US" altLang="zh-TW" sz="2800" dirty="0">
                <a:solidFill>
                  <a:srgbClr val="EAEAEA"/>
                </a:solidFill>
                <a:latin typeface="超世紀粗仿宋" pitchFamily="2" charset="-120"/>
                <a:ea typeface="超世紀粗仿宋" pitchFamily="2" charset="-120"/>
              </a:rPr>
            </a:br>
            <a:r>
              <a:rPr lang="zh-TW" altLang="en-US" sz="2800" dirty="0">
                <a:solidFill>
                  <a:srgbClr val="EAEAEA"/>
                </a:solidFill>
                <a:latin typeface="超世紀粗仿宋" pitchFamily="2" charset="-120"/>
                <a:ea typeface="超世紀粗仿宋" pitchFamily="2" charset="-120"/>
              </a:rPr>
              <a:t>（木、土、天王、海王）</a:t>
            </a:r>
            <a:endParaRPr lang="en-US" altLang="zh-TW" sz="2800" dirty="0">
              <a:solidFill>
                <a:srgbClr val="EAEAEA"/>
              </a:solidFill>
              <a:latin typeface="超世紀粗仿宋" pitchFamily="2" charset="-120"/>
              <a:ea typeface="超世紀粗仿宋" pitchFamily="2" charset="-120"/>
            </a:endParaRPr>
          </a:p>
          <a:p>
            <a:pPr eaLnBrk="1" hangingPunct="1">
              <a:defRPr/>
            </a:pPr>
            <a:r>
              <a:rPr lang="zh-TW" altLang="en-US" sz="2800" dirty="0">
                <a:solidFill>
                  <a:srgbClr val="EAEAEA"/>
                </a:solidFill>
                <a:latin typeface="超世紀粗仿宋" pitchFamily="2" charset="-120"/>
                <a:ea typeface="超世紀粗仿宋" pitchFamily="2" charset="-120"/>
              </a:rPr>
              <a:t>體積大、氣體、冰體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0668000" y="3487738"/>
            <a:ext cx="118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lang="zh-TW" altLang="en-US" sz="2400" dirty="0" smtClean="0">
                <a:solidFill>
                  <a:srgbClr val="CCFF33"/>
                </a:solidFill>
                <a:latin typeface="超世紀中仿圓" panose="02000000000000000000" pitchFamily="2" charset="-120"/>
                <a:ea typeface="超世紀中仿圓" panose="02000000000000000000" pitchFamily="2" charset="-120"/>
              </a:rPr>
              <a:t>八顆</a:t>
            </a:r>
            <a:endParaRPr lang="zh-TW" altLang="en-US" sz="2400" dirty="0">
              <a:solidFill>
                <a:srgbClr val="CCFF33"/>
              </a:solidFill>
              <a:latin typeface="超世紀中仿圓" panose="02000000000000000000" pitchFamily="2" charset="-120"/>
              <a:ea typeface="超世紀中仿圓" panose="02000000000000000000" pitchFamily="2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0436882" y="4514726"/>
            <a:ext cx="128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2400" dirty="0">
                <a:solidFill>
                  <a:srgbClr val="CCFF33"/>
                </a:solidFill>
                <a:latin typeface="超世紀中仿圓" panose="02000000000000000000" pitchFamily="2" charset="-120"/>
                <a:ea typeface="超世紀中仿圓" panose="02000000000000000000" pitchFamily="2" charset="-120"/>
              </a:rPr>
              <a:t>五</a:t>
            </a:r>
            <a:r>
              <a:rPr lang="zh-TW" altLang="en-US" sz="2400" dirty="0" smtClean="0">
                <a:solidFill>
                  <a:srgbClr val="CCFF33"/>
                </a:solidFill>
                <a:latin typeface="超世紀中仿圓" panose="02000000000000000000" pitchFamily="2" charset="-120"/>
                <a:ea typeface="超世紀中仿圓" panose="02000000000000000000" pitchFamily="2" charset="-120"/>
              </a:rPr>
              <a:t>顆</a:t>
            </a:r>
            <a:endParaRPr lang="en-US" altLang="zh-TW" sz="2400" dirty="0" smtClean="0">
              <a:solidFill>
                <a:srgbClr val="CCFF33"/>
              </a:solidFill>
              <a:latin typeface="超世紀中仿圓" panose="02000000000000000000" pitchFamily="2" charset="-120"/>
              <a:ea typeface="超世紀中仿圓" panose="02000000000000000000" pitchFamily="2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0499924" y="6175316"/>
            <a:ext cx="118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lang="zh-TW" altLang="en-US" sz="2400" dirty="0">
                <a:solidFill>
                  <a:srgbClr val="CCFF33"/>
                </a:solidFill>
                <a:latin typeface="超世紀中仿圓" panose="02000000000000000000" pitchFamily="2" charset="-120"/>
                <a:ea typeface="超世紀中仿圓" panose="02000000000000000000" pitchFamily="2" charset="-120"/>
              </a:rPr>
              <a:t>百萬</a:t>
            </a:r>
            <a:r>
              <a:rPr lang="zh-TW" altLang="en-US" sz="2400" dirty="0" smtClean="0">
                <a:solidFill>
                  <a:srgbClr val="CCFF33"/>
                </a:solidFill>
                <a:latin typeface="超世紀中仿圓" panose="02000000000000000000" pitchFamily="2" charset="-120"/>
                <a:ea typeface="超世紀中仿圓" panose="02000000000000000000" pitchFamily="2" charset="-120"/>
              </a:rPr>
              <a:t>顆</a:t>
            </a:r>
            <a:endParaRPr lang="zh-TW" altLang="en-US" sz="2400" dirty="0">
              <a:solidFill>
                <a:srgbClr val="CCFF33"/>
              </a:solidFill>
              <a:latin typeface="超世紀中仿圓" panose="02000000000000000000" pitchFamily="2" charset="-120"/>
              <a:ea typeface="超世紀中仿圓" panose="02000000000000000000" pitchFamily="2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 rot="-3000000">
            <a:off x="5133418" y="4977399"/>
            <a:ext cx="1152128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TW" sz="1600" dirty="0" err="1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Haumea</a:t>
            </a:r>
            <a:r>
              <a:rPr lang="en-US" altLang="zh-TW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/>
            </a:r>
            <a:br>
              <a:rPr lang="en-US" altLang="zh-TW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</a:br>
            <a:r>
              <a:rPr lang="zh-TW" altLang="en-US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妊神星</a:t>
            </a:r>
            <a:endParaRPr lang="zh-TW" altLang="en-US" sz="1600" dirty="0">
              <a:solidFill>
                <a:srgbClr val="FFFFFF"/>
              </a:solidFill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 rot="-3000000">
            <a:off x="8569249" y="4930225"/>
            <a:ext cx="80391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TW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Pluto</a:t>
            </a:r>
            <a:br>
              <a:rPr lang="en-US" altLang="zh-TW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</a:br>
            <a:r>
              <a:rPr lang="zh-TW" altLang="en-US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冥王星</a:t>
            </a:r>
            <a:endParaRPr lang="zh-TW" altLang="en-US" sz="1600" dirty="0">
              <a:solidFill>
                <a:srgbClr val="FFFFFF"/>
              </a:solidFill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 rot="-3000000">
            <a:off x="4077818" y="4899456"/>
            <a:ext cx="948638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TW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Ceres</a:t>
            </a:r>
            <a:br>
              <a:rPr lang="en-US" altLang="zh-TW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</a:br>
            <a:r>
              <a:rPr lang="zh-TW" altLang="en-US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穀神星</a:t>
            </a:r>
            <a:endParaRPr lang="zh-TW" altLang="en-US" sz="1600" dirty="0">
              <a:solidFill>
                <a:srgbClr val="FFFFFF"/>
              </a:solidFill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 rot="-3000000">
            <a:off x="7445144" y="5115037"/>
            <a:ext cx="1202470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TW" sz="1600" dirty="0" err="1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Makemake</a:t>
            </a:r>
            <a:r>
              <a:rPr lang="en-US" altLang="zh-TW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/>
            </a:r>
            <a:br>
              <a:rPr lang="en-US" altLang="zh-TW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</a:br>
            <a:r>
              <a:rPr lang="zh-TW" altLang="en-US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鳥神星</a:t>
            </a:r>
            <a:endParaRPr lang="zh-TW" altLang="en-US" sz="1600" dirty="0">
              <a:solidFill>
                <a:srgbClr val="FFFFFF"/>
              </a:solidFill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 rot="-3000000">
            <a:off x="6491334" y="4855111"/>
            <a:ext cx="858481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TW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Eris</a:t>
            </a:r>
            <a:br>
              <a:rPr lang="en-US" altLang="zh-TW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</a:br>
            <a:r>
              <a:rPr lang="zh-TW" altLang="en-US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鬩神星</a:t>
            </a:r>
            <a:endParaRPr lang="zh-TW" altLang="en-US" sz="1600" dirty="0">
              <a:solidFill>
                <a:srgbClr val="FFFFFF"/>
              </a:solidFill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6967715" y="6154820"/>
            <a:ext cx="118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lang="zh-TW" altLang="en-US" sz="2400" dirty="0">
                <a:solidFill>
                  <a:srgbClr val="CCFF33"/>
                </a:solidFill>
                <a:latin typeface="超世紀中仿圓" panose="02000000000000000000" pitchFamily="2" charset="-120"/>
                <a:ea typeface="超世紀中仿圓" panose="02000000000000000000" pitchFamily="2" charset="-120"/>
              </a:rPr>
              <a:t>數</a:t>
            </a:r>
            <a:r>
              <a:rPr lang="zh-TW" altLang="en-US" sz="2400" dirty="0" smtClean="0">
                <a:solidFill>
                  <a:srgbClr val="CCFF33"/>
                </a:solidFill>
                <a:latin typeface="超世紀中仿圓" panose="02000000000000000000" pitchFamily="2" charset="-120"/>
                <a:ea typeface="超世紀中仿圓" panose="02000000000000000000" pitchFamily="2" charset="-120"/>
              </a:rPr>
              <a:t>億顆</a:t>
            </a:r>
            <a:endParaRPr lang="zh-TW" altLang="en-US" sz="2400" dirty="0">
              <a:solidFill>
                <a:srgbClr val="CCFF33"/>
              </a:solidFill>
              <a:latin typeface="超世紀中仿圓" panose="02000000000000000000" pitchFamily="2" charset="-120"/>
              <a:ea typeface="超世紀中仿圓" panose="02000000000000000000" pitchFamily="2" charset="-120"/>
            </a:endParaRPr>
          </a:p>
        </p:txBody>
      </p:sp>
      <p:pic>
        <p:nvPicPr>
          <p:cNvPr id="4098" name="Picture 2" descr="https://upload.wikimedia.org/wikipedia/commons/d/dd/Full_Moon_Luc_Viatou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488" y="5762575"/>
            <a:ext cx="236003" cy="23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thelivingmoon.com/43ancients/04images/Moon8/IO/galileo_io_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460" y="5760001"/>
            <a:ext cx="243323" cy="24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upload.wikimedia.org/wikipedia/commons/5/5a/Titan_multi_spectral_overla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822" y="5691915"/>
            <a:ext cx="315503" cy="31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文字方塊 8"/>
          <p:cNvSpPr txBox="1">
            <a:spLocks noChangeArrowheads="1"/>
          </p:cNvSpPr>
          <p:nvPr/>
        </p:nvSpPr>
        <p:spPr bwMode="auto">
          <a:xfrm>
            <a:off x="9619368" y="5687755"/>
            <a:ext cx="928687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zh-TW" altLang="en-US" sz="1800" dirty="0" smtClean="0">
                <a:solidFill>
                  <a:srgbClr val="EAEAEA"/>
                </a:solidFill>
                <a:latin typeface="標楷體" pitchFamily="65" charset="-120"/>
                <a:ea typeface="標楷體" pitchFamily="65" charset="-120"/>
              </a:rPr>
              <a:t>衛星</a:t>
            </a:r>
            <a:endParaRPr lang="zh-TW" altLang="en-US" sz="1800" dirty="0">
              <a:solidFill>
                <a:srgbClr val="EAEAEA"/>
              </a:solidFill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5" name="直線接點 4"/>
          <p:cNvCxnSpPr>
            <a:endCxn id="27" idx="1"/>
          </p:cNvCxnSpPr>
          <p:nvPr/>
        </p:nvCxnSpPr>
        <p:spPr bwMode="auto">
          <a:xfrm flipV="1">
            <a:off x="9198070" y="5871111"/>
            <a:ext cx="421298" cy="1055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33" name="文字方塊 32"/>
          <p:cNvSpPr txBox="1"/>
          <p:nvPr/>
        </p:nvSpPr>
        <p:spPr>
          <a:xfrm>
            <a:off x="10499924" y="5638816"/>
            <a:ext cx="118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lang="zh-TW" altLang="en-US" sz="2400" dirty="0" smtClean="0">
                <a:solidFill>
                  <a:srgbClr val="CCFF33"/>
                </a:solidFill>
                <a:latin typeface="超世紀中仿圓" panose="02000000000000000000" pitchFamily="2" charset="-120"/>
                <a:ea typeface="超世紀中仿圓" panose="02000000000000000000" pitchFamily="2" charset="-120"/>
              </a:rPr>
              <a:t>百來顆</a:t>
            </a:r>
            <a:endParaRPr lang="zh-TW" altLang="en-US" sz="2400" dirty="0">
              <a:solidFill>
                <a:srgbClr val="CCFF33"/>
              </a:solidFill>
              <a:latin typeface="超世紀中仿圓" panose="02000000000000000000" pitchFamily="2" charset="-120"/>
              <a:ea typeface="超世紀中仿圓" panose="02000000000000000000" pitchFamily="2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 rot="-3000000">
            <a:off x="4243563" y="5549198"/>
            <a:ext cx="948638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l" eaLnBrk="1" hangingPunct="1"/>
            <a:r>
              <a:rPr lang="en-US" altLang="zh-TW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Moon</a:t>
            </a:r>
            <a:endParaRPr lang="zh-TW" altLang="en-US" sz="1600" dirty="0">
              <a:solidFill>
                <a:srgbClr val="FFFFFF"/>
              </a:solidFill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 rot="-3000000">
            <a:off x="5496033" y="5650881"/>
            <a:ext cx="670707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l" eaLnBrk="1" hangingPunct="1"/>
            <a:r>
              <a:rPr lang="en-US" altLang="zh-TW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Io</a:t>
            </a:r>
            <a:endParaRPr lang="zh-TW" altLang="en-US" sz="1600" dirty="0">
              <a:solidFill>
                <a:srgbClr val="FFFFFF"/>
              </a:solidFill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 rot="-3000000">
            <a:off x="6962840" y="5683675"/>
            <a:ext cx="670707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l" eaLnBrk="1" hangingPunct="1"/>
            <a:r>
              <a:rPr lang="en-US" altLang="zh-TW" sz="1600" dirty="0" smtClean="0">
                <a:solidFill>
                  <a:srgbClr val="FFFFFF"/>
                </a:solidFill>
                <a:latin typeface="超世紀粗仿宋" panose="02000000000000000000" pitchFamily="2" charset="-120"/>
                <a:ea typeface="超世紀粗仿宋" panose="02000000000000000000" pitchFamily="2" charset="-120"/>
              </a:rPr>
              <a:t>Titan</a:t>
            </a:r>
            <a:endParaRPr lang="zh-TW" altLang="en-US" sz="1600" dirty="0">
              <a:solidFill>
                <a:srgbClr val="FFFFFF"/>
              </a:solidFill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FF347-07FA-4AB5-A0D7-E2D5651AC0CD}" type="slidenum">
              <a:rPr lang="zh-TW" altLang="en-US" smtClean="0">
                <a:solidFill>
                  <a:srgbClr val="EAEAEA"/>
                </a:solidFill>
              </a:rPr>
              <a:pPr>
                <a:defRPr/>
              </a:pPr>
              <a:t>14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31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ChangeArrowheads="1"/>
          </p:cNvSpPr>
          <p:nvPr/>
        </p:nvSpPr>
        <p:spPr bwMode="auto">
          <a:xfrm>
            <a:off x="238881" y="1556792"/>
            <a:ext cx="11089231" cy="522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algn="l">
              <a:lnSpc>
                <a:spcPct val="90000"/>
              </a:lnSpc>
              <a:spcBef>
                <a:spcPts val="0"/>
              </a:spcBef>
            </a:pPr>
            <a:r>
              <a:rPr lang="en-US" altLang="zh-TW" sz="4000" dirty="0">
                <a:ea typeface="標楷體" pitchFamily="65" charset="-120"/>
              </a:rPr>
              <a:t> </a:t>
            </a:r>
            <a:r>
              <a:rPr lang="zh-TW" altLang="en-US" dirty="0">
                <a:latin typeface="超世紀粗仿宋" pitchFamily="2" charset="-120"/>
                <a:ea typeface="超世紀粗仿宋" pitchFamily="2" charset="-120"/>
              </a:rPr>
              <a:t>雲氣收縮、中央溫度升高、點燃核子反應 </a:t>
            </a:r>
            <a:r>
              <a:rPr lang="zh-TW" altLang="en-US" dirty="0">
                <a:ea typeface="標楷體" pitchFamily="65" charset="-120"/>
              </a:rPr>
              <a:t>→ </a:t>
            </a:r>
            <a:r>
              <a:rPr lang="zh-TW" altLang="en-US" b="1" dirty="0">
                <a:solidFill>
                  <a:srgbClr val="FF9900"/>
                </a:solidFill>
                <a:ea typeface="標楷體" pitchFamily="65" charset="-120"/>
              </a:rPr>
              <a:t>太陽</a:t>
            </a:r>
          </a:p>
          <a:p>
            <a:pPr marL="342900" indent="-342900" algn="l">
              <a:lnSpc>
                <a:spcPct val="90000"/>
              </a:lnSpc>
              <a:spcBef>
                <a:spcPts val="0"/>
              </a:spcBef>
            </a:pPr>
            <a:r>
              <a:rPr lang="zh-TW" altLang="en-US" dirty="0">
                <a:ea typeface="標楷體" pitchFamily="65" charset="-120"/>
              </a:rPr>
              <a:t> </a:t>
            </a:r>
            <a:r>
              <a:rPr lang="zh-TW" altLang="en-US" dirty="0">
                <a:latin typeface="超世紀粗仿宋" pitchFamily="2" charset="-120"/>
                <a:ea typeface="超世紀粗仿宋" pitchFamily="2" charset="-120"/>
              </a:rPr>
              <a:t>雲氣縮成扁盤狀、盤中灰塵凝集 </a:t>
            </a:r>
            <a:r>
              <a:rPr lang="zh-TW" altLang="en-US" dirty="0">
                <a:ea typeface="標楷體" pitchFamily="65" charset="-120"/>
              </a:rPr>
              <a:t>→ </a:t>
            </a:r>
            <a:r>
              <a:rPr lang="zh-TW" altLang="en-US" b="1" dirty="0">
                <a:solidFill>
                  <a:srgbClr val="FF9900"/>
                </a:solidFill>
                <a:ea typeface="標楷體" pitchFamily="65" charset="-120"/>
              </a:rPr>
              <a:t>小行星</a:t>
            </a:r>
            <a:r>
              <a:rPr lang="zh-TW" altLang="en-US" dirty="0">
                <a:ea typeface="標楷體" pitchFamily="65" charset="-120"/>
              </a:rPr>
              <a:t> </a:t>
            </a:r>
          </a:p>
          <a:p>
            <a:pPr marL="1143000" lvl="2" indent="-228600" algn="l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zh-TW" altLang="en-US" dirty="0">
                <a:latin typeface="超世紀粗仿宋" pitchFamily="2" charset="-120"/>
                <a:ea typeface="超世紀粗仿宋" pitchFamily="2" charset="-120"/>
              </a:rPr>
              <a:t>繼續凝集 </a:t>
            </a:r>
            <a:r>
              <a:rPr lang="zh-TW" altLang="en-US" dirty="0">
                <a:ea typeface="標楷體" pitchFamily="65" charset="-120"/>
              </a:rPr>
              <a:t>→ </a:t>
            </a:r>
            <a:r>
              <a:rPr lang="zh-TW" altLang="en-US" b="1" dirty="0">
                <a:solidFill>
                  <a:srgbClr val="FF9900"/>
                </a:solidFill>
                <a:ea typeface="標楷體" pitchFamily="65" charset="-120"/>
              </a:rPr>
              <a:t>行星</a:t>
            </a:r>
            <a:r>
              <a:rPr lang="zh-TW" altLang="en-US" dirty="0">
                <a:ea typeface="標楷體" pitchFamily="65" charset="-120"/>
              </a:rPr>
              <a:t>  </a:t>
            </a:r>
          </a:p>
          <a:p>
            <a:pPr marL="342900" indent="-342900" algn="l">
              <a:lnSpc>
                <a:spcPct val="90000"/>
              </a:lnSpc>
              <a:spcBef>
                <a:spcPts val="0"/>
              </a:spcBef>
            </a:pPr>
            <a:endParaRPr lang="zh-TW" altLang="en-US" dirty="0">
              <a:ea typeface="標楷體" pitchFamily="65" charset="-120"/>
            </a:endParaRPr>
          </a:p>
          <a:p>
            <a:pPr marL="2057400" lvl="4" indent="-228600" algn="l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zh-TW" altLang="en-US" dirty="0">
                <a:ea typeface="標楷體" pitchFamily="65" charset="-120"/>
              </a:rPr>
              <a:t> </a:t>
            </a:r>
            <a:r>
              <a:rPr lang="zh-TW" altLang="en-US" dirty="0">
                <a:latin typeface="超世紀粗仿宋" pitchFamily="2" charset="-120"/>
                <a:ea typeface="超世紀粗仿宋" pitchFamily="2" charset="-120"/>
              </a:rPr>
              <a:t>旁邊扁盤中的灰塵繼續凝集</a:t>
            </a:r>
            <a:r>
              <a:rPr lang="zh-TW" altLang="en-US" dirty="0">
                <a:ea typeface="標楷體" pitchFamily="65" charset="-120"/>
              </a:rPr>
              <a:t>→ </a:t>
            </a:r>
            <a:r>
              <a:rPr lang="zh-TW" altLang="en-US" b="1" dirty="0">
                <a:solidFill>
                  <a:srgbClr val="FF9900"/>
                </a:solidFill>
                <a:ea typeface="標楷體" pitchFamily="65" charset="-120"/>
              </a:rPr>
              <a:t>衛星</a:t>
            </a:r>
            <a:endParaRPr lang="zh-TW" altLang="en-US" dirty="0">
              <a:solidFill>
                <a:srgbClr val="FF9900"/>
              </a:solidFill>
              <a:ea typeface="標楷體" pitchFamily="65" charset="-120"/>
            </a:endParaRPr>
          </a:p>
          <a:p>
            <a:pPr marL="2057400" lvl="4" indent="-228600" algn="l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zh-TW" altLang="en-US" dirty="0">
                <a:ea typeface="標楷體" pitchFamily="65" charset="-120"/>
              </a:rPr>
              <a:t> </a:t>
            </a:r>
            <a:r>
              <a:rPr lang="zh-TW" altLang="en-US" dirty="0">
                <a:latin typeface="超世紀粗仿宋" pitchFamily="2" charset="-120"/>
                <a:ea typeface="超世紀粗仿宋" pitchFamily="2" charset="-120"/>
              </a:rPr>
              <a:t>不成形 → 外行星的</a:t>
            </a:r>
            <a:r>
              <a:rPr lang="zh-TW" altLang="en-US" b="1" dirty="0">
                <a:solidFill>
                  <a:srgbClr val="FF9900"/>
                </a:solidFill>
                <a:ea typeface="標楷體" pitchFamily="65" charset="-120"/>
              </a:rPr>
              <a:t>環</a:t>
            </a:r>
            <a:endParaRPr lang="zh-TW" altLang="en-US" dirty="0">
              <a:solidFill>
                <a:srgbClr val="FF9900"/>
              </a:solidFill>
              <a:ea typeface="標楷體" pitchFamily="65" charset="-120"/>
            </a:endParaRPr>
          </a:p>
          <a:p>
            <a:pPr marL="1143000" lvl="2" indent="-228600" algn="l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ü"/>
            </a:pPr>
            <a:endParaRPr lang="zh-TW" altLang="en-US" dirty="0">
              <a:ea typeface="標楷體" pitchFamily="65" charset="-120"/>
            </a:endParaRPr>
          </a:p>
          <a:p>
            <a:pPr marL="1143000" lvl="2" indent="-228600" algn="l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zh-TW" altLang="en-US" dirty="0">
                <a:ea typeface="標楷體" pitchFamily="65" charset="-120"/>
              </a:rPr>
              <a:t>  </a:t>
            </a:r>
            <a:r>
              <a:rPr lang="zh-TW" altLang="en-US" dirty="0">
                <a:latin typeface="超世紀粗仿宋" pitchFamily="2" charset="-120"/>
                <a:ea typeface="超世紀粗仿宋" pitchFamily="2" charset="-120"/>
              </a:rPr>
              <a:t>不成形 → 留在原地，例如</a:t>
            </a:r>
            <a:r>
              <a:rPr lang="zh-TW" altLang="en-US" b="1" dirty="0">
                <a:solidFill>
                  <a:srgbClr val="FF9900"/>
                </a:solidFill>
                <a:ea typeface="標楷體" pitchFamily="65" charset="-120"/>
              </a:rPr>
              <a:t>小行星帶</a:t>
            </a:r>
            <a:endParaRPr lang="zh-TW" altLang="en-US" dirty="0">
              <a:solidFill>
                <a:srgbClr val="FF9900"/>
              </a:solidFill>
              <a:ea typeface="標楷體" pitchFamily="65" charset="-120"/>
            </a:endParaRPr>
          </a:p>
          <a:p>
            <a:pPr marL="342900" indent="-342900" algn="l">
              <a:lnSpc>
                <a:spcPct val="90000"/>
              </a:lnSpc>
              <a:spcBef>
                <a:spcPts val="0"/>
              </a:spcBef>
            </a:pPr>
            <a:r>
              <a:rPr lang="zh-TW" altLang="en-US" dirty="0">
                <a:ea typeface="標楷體" pitchFamily="65" charset="-120"/>
              </a:rPr>
              <a:t>                          → </a:t>
            </a:r>
            <a:r>
              <a:rPr lang="zh-TW" altLang="en-US" dirty="0">
                <a:latin typeface="超世紀粗仿宋" pitchFamily="2" charset="-120"/>
                <a:ea typeface="超世紀粗仿宋" pitchFamily="2" charset="-120"/>
              </a:rPr>
              <a:t>被拋到遠方 → 歐特雲中的彗星核 </a:t>
            </a:r>
          </a:p>
          <a:p>
            <a:pPr marL="342900" indent="-342900" algn="l">
              <a:lnSpc>
                <a:spcPct val="90000"/>
              </a:lnSpc>
              <a:spcBef>
                <a:spcPts val="0"/>
              </a:spcBef>
            </a:pPr>
            <a:r>
              <a:rPr lang="zh-TW" altLang="en-US" dirty="0">
                <a:latin typeface="超世紀粗仿宋" pitchFamily="2" charset="-120"/>
                <a:ea typeface="超世紀粗仿宋" pitchFamily="2" charset="-120"/>
              </a:rPr>
              <a:t>   		     </a:t>
            </a:r>
            <a:r>
              <a:rPr lang="zh-TW" altLang="en-US" dirty="0" smtClean="0">
                <a:latin typeface="超世紀粗仿宋" pitchFamily="2" charset="-120"/>
                <a:ea typeface="超世紀粗仿宋" pitchFamily="2" charset="-120"/>
              </a:rPr>
              <a:t>   不</a:t>
            </a:r>
            <a:r>
              <a:rPr lang="zh-TW" altLang="en-US" dirty="0">
                <a:latin typeface="超世紀粗仿宋" pitchFamily="2" charset="-120"/>
                <a:ea typeface="超世紀粗仿宋" pitchFamily="2" charset="-120"/>
              </a:rPr>
              <a:t>小心進入太陽系內圍  </a:t>
            </a:r>
            <a:r>
              <a:rPr lang="zh-TW" altLang="en-US" dirty="0">
                <a:ea typeface="標楷體" pitchFamily="65" charset="-120"/>
              </a:rPr>
              <a:t>→ </a:t>
            </a:r>
            <a:r>
              <a:rPr lang="zh-TW" altLang="en-US" b="1" dirty="0">
                <a:solidFill>
                  <a:srgbClr val="FF9900"/>
                </a:solidFill>
                <a:ea typeface="標楷體" pitchFamily="65" charset="-120"/>
              </a:rPr>
              <a:t>彗星</a:t>
            </a:r>
            <a:endParaRPr lang="zh-TW" altLang="en-US" dirty="0">
              <a:solidFill>
                <a:srgbClr val="FF9900"/>
              </a:solidFill>
              <a:ea typeface="標楷體" pitchFamily="65" charset="-120"/>
            </a:endParaRPr>
          </a:p>
        </p:txBody>
      </p:sp>
      <p:sp>
        <p:nvSpPr>
          <p:cNvPr id="20483" name="Rectangle 1027"/>
          <p:cNvSpPr>
            <a:spLocks noChangeArrowheads="1"/>
          </p:cNvSpPr>
          <p:nvPr/>
        </p:nvSpPr>
        <p:spPr bwMode="auto">
          <a:xfrm>
            <a:off x="119336" y="404664"/>
            <a:ext cx="51133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zh-TW" alt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超世紀中顏楷" pitchFamily="2" charset="-120"/>
                <a:ea typeface="超世紀中顏楷" pitchFamily="2" charset="-120"/>
              </a:rPr>
              <a:t>太陽系中各式天體</a:t>
            </a:r>
          </a:p>
        </p:txBody>
      </p:sp>
      <p:pic>
        <p:nvPicPr>
          <p:cNvPr id="40965" name="Picture 1030" descr="FII_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6" y="2337211"/>
            <a:ext cx="1102149" cy="86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1032" descr="MA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921" y="2768336"/>
            <a:ext cx="876688" cy="8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1036" descr="asteroi3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12" y="4603132"/>
            <a:ext cx="916233" cy="91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1038" descr="saturn_ring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81" y="3474915"/>
            <a:ext cx="1617132" cy="12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103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843" y="4222952"/>
            <a:ext cx="1645813" cy="129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1040" descr="solsysfrm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313" y="153120"/>
            <a:ext cx="1352233" cy="127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1041" descr="seq1_small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843" y="153120"/>
            <a:ext cx="1696867" cy="127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solar-center.stanford.edu/helio-ed-mirror/sunturn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442" y="1844824"/>
            <a:ext cx="1306603" cy="130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comet_hale_bop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38200"/>
            <a:ext cx="9059863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1199456" y="188914"/>
            <a:ext cx="10297144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00FF99"/>
                </a:solidFill>
                <a:latin typeface="Cambria Math" panose="02040503050406030204" pitchFamily="18" charset="0"/>
                <a:ea typeface="超世紀粗仿宋" pitchFamily="2" charset="-120"/>
              </a:rPr>
              <a:t>冰體受熱 </a:t>
            </a:r>
            <a:r>
              <a:rPr lang="zh-TW" altLang="en-US" dirty="0">
                <a:solidFill>
                  <a:srgbClr val="00FF99"/>
                </a:solidFill>
                <a:latin typeface="Cambria Math" panose="02040503050406030204" pitchFamily="18" charset="0"/>
                <a:ea typeface="超世紀粗仿宋" pitchFamily="2" charset="-120"/>
                <a:sym typeface="Wingdings" pitchFamily="2" charset="2"/>
              </a:rPr>
              <a:t> 蒸發、昇華  </a:t>
            </a:r>
            <a:r>
              <a:rPr lang="zh-TW" altLang="en-US" dirty="0">
                <a:solidFill>
                  <a:srgbClr val="00FF99"/>
                </a:solidFill>
                <a:latin typeface="Cambria Math" panose="02040503050406030204" pitchFamily="18" charset="0"/>
                <a:ea typeface="超世紀粗仿宋" pitchFamily="2" charset="-120"/>
              </a:rPr>
              <a:t>彗星（</a:t>
            </a:r>
            <a:r>
              <a:rPr lang="en-US" altLang="zh-TW" dirty="0">
                <a:solidFill>
                  <a:srgbClr val="00FF99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comet</a:t>
            </a:r>
            <a:r>
              <a:rPr lang="zh-TW" altLang="en-US" dirty="0">
                <a:solidFill>
                  <a:srgbClr val="00FF99"/>
                </a:solidFill>
                <a:latin typeface="Cambria Math" panose="02040503050406030204" pitchFamily="18" charset="0"/>
                <a:ea typeface="超世紀粗仿宋" pitchFamily="2" charset="-120"/>
              </a:rPr>
              <a:t>）</a:t>
            </a:r>
          </a:p>
        </p:txBody>
      </p:sp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1981200" y="5670551"/>
            <a:ext cx="22098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TW" altLang="en-US" sz="2800">
                <a:ea typeface="標楷體" pitchFamily="65" charset="-120"/>
              </a:rPr>
              <a:t>彗核 </a:t>
            </a:r>
            <a:r>
              <a:rPr lang="en-US" altLang="zh-TW" sz="2800">
                <a:ea typeface="標楷體" pitchFamily="65" charset="-120"/>
              </a:rPr>
              <a:t>(nucleus)</a:t>
            </a:r>
          </a:p>
        </p:txBody>
      </p:sp>
      <p:sp>
        <p:nvSpPr>
          <p:cNvPr id="45061" name="Text Box 7"/>
          <p:cNvSpPr txBox="1">
            <a:spLocks noChangeArrowheads="1"/>
          </p:cNvSpPr>
          <p:nvPr/>
        </p:nvSpPr>
        <p:spPr bwMode="auto">
          <a:xfrm>
            <a:off x="2057400" y="2470151"/>
            <a:ext cx="20574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TW" altLang="en-US" sz="2800">
                <a:ea typeface="標楷體" pitchFamily="65" charset="-120"/>
              </a:rPr>
              <a:t>彗髮 </a:t>
            </a:r>
            <a:r>
              <a:rPr lang="en-US" altLang="zh-TW" sz="2800">
                <a:ea typeface="標楷體" pitchFamily="65" charset="-120"/>
              </a:rPr>
              <a:t>(coma)</a:t>
            </a:r>
          </a:p>
        </p:txBody>
      </p:sp>
      <p:sp>
        <p:nvSpPr>
          <p:cNvPr id="45062" name="Text Box 8"/>
          <p:cNvSpPr txBox="1">
            <a:spLocks noChangeArrowheads="1"/>
          </p:cNvSpPr>
          <p:nvPr/>
        </p:nvSpPr>
        <p:spPr bwMode="auto">
          <a:xfrm>
            <a:off x="8686800" y="2851151"/>
            <a:ext cx="16764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TW" altLang="en-US" sz="2800">
                <a:ea typeface="標楷體" pitchFamily="65" charset="-120"/>
              </a:rPr>
              <a:t>彗尾 </a:t>
            </a:r>
            <a:r>
              <a:rPr lang="en-US" altLang="zh-TW" sz="2800">
                <a:ea typeface="標楷體" pitchFamily="65" charset="-120"/>
              </a:rPr>
              <a:t>(tail)</a:t>
            </a:r>
          </a:p>
        </p:txBody>
      </p:sp>
      <p:sp>
        <p:nvSpPr>
          <p:cNvPr id="45063" name="Line 9"/>
          <p:cNvSpPr>
            <a:spLocks noChangeShapeType="1"/>
          </p:cNvSpPr>
          <p:nvPr/>
        </p:nvSpPr>
        <p:spPr bwMode="auto">
          <a:xfrm flipH="1" flipV="1">
            <a:off x="7162800" y="2317750"/>
            <a:ext cx="1828800" cy="457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45064" name="Line 10"/>
          <p:cNvSpPr>
            <a:spLocks noChangeShapeType="1"/>
          </p:cNvSpPr>
          <p:nvPr/>
        </p:nvSpPr>
        <p:spPr bwMode="auto">
          <a:xfrm flipH="1">
            <a:off x="7772400" y="3384550"/>
            <a:ext cx="1447800" cy="1828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45065" name="Line 11"/>
          <p:cNvSpPr>
            <a:spLocks noChangeShapeType="1"/>
          </p:cNvSpPr>
          <p:nvPr/>
        </p:nvSpPr>
        <p:spPr bwMode="auto">
          <a:xfrm flipV="1">
            <a:off x="2438400" y="4984750"/>
            <a:ext cx="304800" cy="685800"/>
          </a:xfrm>
          <a:prstGeom prst="line">
            <a:avLst/>
          </a:prstGeom>
          <a:noFill/>
          <a:ln w="9525">
            <a:solidFill>
              <a:srgbClr val="C0C0C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45066" name="Line 12"/>
          <p:cNvSpPr>
            <a:spLocks noChangeShapeType="1"/>
          </p:cNvSpPr>
          <p:nvPr/>
        </p:nvSpPr>
        <p:spPr bwMode="auto">
          <a:xfrm>
            <a:off x="2590800" y="3079750"/>
            <a:ext cx="304800" cy="1828800"/>
          </a:xfrm>
          <a:prstGeom prst="line">
            <a:avLst/>
          </a:prstGeom>
          <a:noFill/>
          <a:ln w="9525">
            <a:solidFill>
              <a:srgbClr val="C0C0C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45067" name="Text Box 13"/>
          <p:cNvSpPr txBox="1">
            <a:spLocks noChangeArrowheads="1"/>
          </p:cNvSpPr>
          <p:nvPr/>
        </p:nvSpPr>
        <p:spPr bwMode="auto">
          <a:xfrm>
            <a:off x="6248400" y="5365751"/>
            <a:ext cx="25146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TW" altLang="en-US" sz="2800">
                <a:ea typeface="標楷體" pitchFamily="65" charset="-120"/>
              </a:rPr>
              <a:t>塵埃尾</a:t>
            </a:r>
            <a:r>
              <a:rPr lang="zh-TW" altLang="en-US" sz="2800">
                <a:ea typeface="新細明體" pitchFamily="18" charset="-120"/>
              </a:rPr>
              <a:t> </a:t>
            </a:r>
            <a:r>
              <a:rPr lang="en-US" altLang="zh-TW" sz="2800">
                <a:ea typeface="新細明體" pitchFamily="18" charset="-120"/>
              </a:rPr>
              <a:t>dust tail</a:t>
            </a:r>
          </a:p>
        </p:txBody>
      </p:sp>
      <p:sp>
        <p:nvSpPr>
          <p:cNvPr id="45068" name="Text Box 14"/>
          <p:cNvSpPr txBox="1">
            <a:spLocks noChangeArrowheads="1"/>
          </p:cNvSpPr>
          <p:nvPr/>
        </p:nvSpPr>
        <p:spPr bwMode="auto">
          <a:xfrm>
            <a:off x="5562600" y="1708151"/>
            <a:ext cx="25908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離子尾 </a:t>
            </a:r>
            <a:r>
              <a:rPr lang="en-US" altLang="zh-TW" sz="2800">
                <a:ea typeface="標楷體" pitchFamily="65" charset="-120"/>
              </a:rPr>
              <a:t>(ion tail)</a:t>
            </a:r>
          </a:p>
        </p:txBody>
      </p:sp>
      <p:sp>
        <p:nvSpPr>
          <p:cNvPr id="45069" name="Text Box 15"/>
          <p:cNvSpPr txBox="1">
            <a:spLocks noChangeArrowheads="1"/>
          </p:cNvSpPr>
          <p:nvPr/>
        </p:nvSpPr>
        <p:spPr bwMode="auto">
          <a:xfrm rot="-2700000">
            <a:off x="4251326" y="2709895"/>
            <a:ext cx="1463675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TW" altLang="en-US" sz="2800">
                <a:solidFill>
                  <a:srgbClr val="FFFF00"/>
                </a:solidFill>
                <a:ea typeface="標楷體" pitchFamily="65" charset="-120"/>
              </a:rPr>
              <a:t>太陽風</a:t>
            </a:r>
          </a:p>
        </p:txBody>
      </p:sp>
      <p:sp>
        <p:nvSpPr>
          <p:cNvPr id="45070" name="Line 16"/>
          <p:cNvSpPr>
            <a:spLocks noChangeShapeType="1"/>
          </p:cNvSpPr>
          <p:nvPr/>
        </p:nvSpPr>
        <p:spPr bwMode="auto">
          <a:xfrm flipV="1">
            <a:off x="5087938" y="2924176"/>
            <a:ext cx="647700" cy="576263"/>
          </a:xfrm>
          <a:prstGeom prst="line">
            <a:avLst/>
          </a:prstGeom>
          <a:noFill/>
          <a:ln w="3810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661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ChangeArrowheads="1"/>
          </p:cNvSpPr>
          <p:nvPr/>
        </p:nvSpPr>
        <p:spPr bwMode="auto">
          <a:xfrm>
            <a:off x="623392" y="1399081"/>
            <a:ext cx="6696744" cy="120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zh-TW" altLang="en-US" dirty="0">
                <a:latin typeface="超世紀粗仿宋" pitchFamily="2" charset="-120"/>
                <a:ea typeface="超世紀粗仿宋" pitchFamily="2" charset="-120"/>
              </a:rPr>
              <a:t>形成恆星、行星、衛星後，剩下的大小碎渣在太空中到處遊走</a:t>
            </a:r>
          </a:p>
        </p:txBody>
      </p:sp>
      <p:graphicFrame>
        <p:nvGraphicFramePr>
          <p:cNvPr id="86043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6210421"/>
              </p:ext>
            </p:extLst>
          </p:nvPr>
        </p:nvGraphicFramePr>
        <p:xfrm>
          <a:off x="7536160" y="3341466"/>
          <a:ext cx="4552764" cy="2448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" name="Photo Editor 影像" r:id="rId3" imgW="6020640" imgH="3238952" progId="">
                  <p:embed/>
                </p:oleObj>
              </mc:Choice>
              <mc:Fallback>
                <p:oleObj name="Photo Editor 影像" r:id="rId3" imgW="6020640" imgH="3238952" progId="">
                  <p:embed/>
                  <p:pic>
                    <p:nvPicPr>
                      <p:cNvPr id="0" name="Picture 1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6160" y="3341466"/>
                        <a:ext cx="4552764" cy="24480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3" name="Picture 9" descr="Imag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302716"/>
            <a:ext cx="3308039" cy="248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263353" y="5846764"/>
            <a:ext cx="273630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月球表面有大量</a:t>
            </a:r>
            <a:r>
              <a:rPr lang="zh-TW" altLang="en-US" sz="2800" dirty="0" smtClean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撞擊痕跡</a:t>
            </a:r>
            <a:endParaRPr lang="zh-TW" altLang="en-US" sz="2800" dirty="0">
              <a:latin typeface="超世紀粗仿宋" panose="02000000000000000000" pitchFamily="2" charset="-120"/>
              <a:ea typeface="超世紀粗仿宋" panose="02000000000000000000" pitchFamily="2" charset="-120"/>
            </a:endParaRPr>
          </a:p>
        </p:txBody>
      </p:sp>
      <p:pic>
        <p:nvPicPr>
          <p:cNvPr id="11277" name="Picture 13" descr="Image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3299681"/>
            <a:ext cx="3312368" cy="248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3863752" y="5819917"/>
            <a:ext cx="338437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dirty="0" err="1">
                <a:latin typeface="超世紀粗仿宋" panose="02000000000000000000" pitchFamily="2" charset="-120"/>
                <a:ea typeface="超世紀粗仿宋" panose="02000000000000000000" pitchFamily="2" charset="-120"/>
              </a:rPr>
              <a:t>Gaspa</a:t>
            </a:r>
            <a:r>
              <a:rPr lang="en-US" altLang="zh-TW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 </a:t>
            </a:r>
            <a:r>
              <a:rPr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小行星表面也有很多撞擊證據 </a:t>
            </a: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8112224" y="5846764"/>
            <a:ext cx="29321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2800" dirty="0">
                <a:latin typeface="超世紀粗仿宋" panose="02000000000000000000" pitchFamily="2" charset="-120"/>
                <a:ea typeface="超世紀粗仿宋" panose="02000000000000000000" pitchFamily="2" charset="-120"/>
              </a:rPr>
              <a:t>木星也曾被撞得鼻青臉腫</a:t>
            </a:r>
          </a:p>
        </p:txBody>
      </p:sp>
      <p:pic>
        <p:nvPicPr>
          <p:cNvPr id="1035" name="Picture 21" descr="mima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821" y="214313"/>
            <a:ext cx="2244041" cy="289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" name="Rectangle 26"/>
          <p:cNvSpPr>
            <a:spLocks noChangeArrowheads="1"/>
          </p:cNvSpPr>
          <p:nvPr/>
        </p:nvSpPr>
        <p:spPr bwMode="auto">
          <a:xfrm>
            <a:off x="10161958" y="2530786"/>
            <a:ext cx="1030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dirty="0" err="1"/>
              <a:t>Mimas</a:t>
            </a:r>
            <a:endParaRPr lang="en-US" altLang="zh-TW" sz="2400" dirty="0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335361" y="214313"/>
            <a:ext cx="528915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defRPr/>
            </a:pPr>
            <a:r>
              <a:rPr lang="zh-TW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超世紀中顏楷" pitchFamily="2" charset="-120"/>
                <a:ea typeface="超世紀中顏楷" pitchFamily="2" charset="-120"/>
              </a:rPr>
              <a:t>槍林彈雨的太空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551384" y="187326"/>
            <a:ext cx="11233248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</a:pPr>
            <a:r>
              <a:rPr lang="en-US" altLang="zh-TW" dirty="0">
                <a:ea typeface="標楷體" pitchFamily="65" charset="-120"/>
              </a:rPr>
              <a:t>   </a:t>
            </a:r>
            <a:r>
              <a:rPr lang="zh-TW" altLang="en-US" dirty="0">
                <a:latin typeface="超世紀粗仿宋" pitchFamily="2" charset="-120"/>
                <a:ea typeface="超世紀粗仿宋" pitchFamily="2" charset="-120"/>
              </a:rPr>
              <a:t>如沙粒般的碎渣掉入地球大氣 </a:t>
            </a:r>
            <a:r>
              <a:rPr lang="zh-TW" altLang="en-US" dirty="0">
                <a:ea typeface="標楷體" pitchFamily="65" charset="-120"/>
              </a:rPr>
              <a:t>→ </a:t>
            </a:r>
            <a:r>
              <a:rPr lang="zh-TW" altLang="en-US" b="1" dirty="0">
                <a:solidFill>
                  <a:srgbClr val="FF9900"/>
                </a:solidFill>
                <a:ea typeface="標楷體" pitchFamily="65" charset="-120"/>
              </a:rPr>
              <a:t>流星</a:t>
            </a:r>
            <a:endParaRPr lang="zh-TW" altLang="en-US" dirty="0">
              <a:solidFill>
                <a:srgbClr val="FF9900"/>
              </a:solidFill>
              <a:ea typeface="標楷體" pitchFamily="65" charset="-120"/>
            </a:endParaRPr>
          </a:p>
          <a:p>
            <a:pPr marL="742950" lvl="1" indent="-285750" algn="l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zh-TW" altLang="en-US" dirty="0">
                <a:latin typeface="超世紀粗仿宋" pitchFamily="2" charset="-120"/>
                <a:ea typeface="超世紀粗仿宋" pitchFamily="2" charset="-120"/>
              </a:rPr>
              <a:t>地球撞向留在軌道上的彗星殘渣 </a:t>
            </a:r>
            <a:r>
              <a:rPr lang="zh-TW" altLang="en-US" dirty="0">
                <a:ea typeface="標楷體" pitchFamily="65" charset="-120"/>
              </a:rPr>
              <a:t>→ </a:t>
            </a:r>
            <a:r>
              <a:rPr lang="zh-TW" altLang="en-US" b="1" dirty="0">
                <a:solidFill>
                  <a:srgbClr val="FF9900"/>
                </a:solidFill>
                <a:ea typeface="標楷體" pitchFamily="65" charset="-120"/>
              </a:rPr>
              <a:t>流星雨</a:t>
            </a:r>
            <a:endParaRPr lang="zh-TW" altLang="en-US" dirty="0">
              <a:solidFill>
                <a:srgbClr val="FF9900"/>
              </a:solidFill>
              <a:ea typeface="標楷體" pitchFamily="65" charset="-120"/>
            </a:endParaRPr>
          </a:p>
          <a:p>
            <a:pPr marL="742950" lvl="1" indent="-285750" algn="l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zh-TW" altLang="en-US" dirty="0">
                <a:latin typeface="超世紀粗仿宋" pitchFamily="2" charset="-120"/>
                <a:ea typeface="超世紀粗仿宋" pitchFamily="2" charset="-120"/>
              </a:rPr>
              <a:t>大一點的如小石，燃燒剩餘部分落到地面 </a:t>
            </a:r>
            <a:r>
              <a:rPr lang="zh-TW" altLang="en-US" dirty="0">
                <a:ea typeface="標楷體" pitchFamily="65" charset="-120"/>
              </a:rPr>
              <a:t>→ </a:t>
            </a:r>
            <a:r>
              <a:rPr lang="zh-TW" altLang="en-US" b="1" dirty="0">
                <a:solidFill>
                  <a:srgbClr val="FF9900"/>
                </a:solidFill>
                <a:ea typeface="標楷體" pitchFamily="65" charset="-120"/>
              </a:rPr>
              <a:t>隕石</a:t>
            </a:r>
            <a:endParaRPr lang="zh-TW" altLang="en-US" dirty="0">
              <a:solidFill>
                <a:srgbClr val="FF9900"/>
              </a:solidFill>
              <a:ea typeface="標楷體" pitchFamily="65" charset="-120"/>
            </a:endParaRPr>
          </a:p>
          <a:p>
            <a:pPr marL="742950" lvl="1" indent="-285750" algn="l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zh-TW" altLang="en-US" dirty="0">
                <a:latin typeface="超世紀粗仿宋" pitchFamily="2" charset="-120"/>
                <a:ea typeface="超世紀粗仿宋" pitchFamily="2" charset="-120"/>
              </a:rPr>
              <a:t>再大一點的呢？ </a:t>
            </a:r>
          </a:p>
        </p:txBody>
      </p:sp>
      <p:pic>
        <p:nvPicPr>
          <p:cNvPr id="41987" name="Picture 5" descr="cra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944" y="4738197"/>
            <a:ext cx="289560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1991544" y="6430973"/>
            <a:ext cx="3200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zh-TW" sz="1400" dirty="0" err="1">
                <a:ea typeface="標楷體" pitchFamily="65" charset="-120"/>
              </a:rPr>
              <a:t>Barringer</a:t>
            </a:r>
            <a:r>
              <a:rPr lang="en-US" altLang="zh-TW" sz="1400" dirty="0">
                <a:ea typeface="標楷體" pitchFamily="65" charset="-120"/>
              </a:rPr>
              <a:t> Meteor Crater, Arizona, USA</a:t>
            </a:r>
            <a:endParaRPr lang="en-US" altLang="zh-TW" dirty="0">
              <a:ea typeface="標楷體" pitchFamily="65" charset="-120"/>
            </a:endParaRPr>
          </a:p>
        </p:txBody>
      </p:sp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8578534" y="6163330"/>
            <a:ext cx="3492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400">
                <a:ea typeface="標楷體" pitchFamily="65" charset="-120"/>
              </a:rPr>
              <a:t>1927 </a:t>
            </a:r>
            <a:r>
              <a:rPr lang="zh-TW" altLang="en-US" sz="1400">
                <a:ea typeface="標楷體" pitchFamily="65" charset="-120"/>
              </a:rPr>
              <a:t>年所攝 「通古斯加地方」</a:t>
            </a:r>
            <a:r>
              <a:rPr lang="en-US" altLang="zh-TW" sz="1400">
                <a:ea typeface="標楷體" pitchFamily="65" charset="-120"/>
              </a:rPr>
              <a:t>(Tunguska) </a:t>
            </a:r>
            <a:r>
              <a:rPr lang="zh-TW" altLang="en-US" sz="1400">
                <a:ea typeface="標楷體" pitchFamily="65" charset="-120"/>
              </a:rPr>
              <a:t>離</a:t>
            </a:r>
            <a:r>
              <a:rPr lang="en-US" altLang="zh-TW" sz="1400">
                <a:ea typeface="標楷體" pitchFamily="65" charset="-120"/>
              </a:rPr>
              <a:t>1908 </a:t>
            </a:r>
            <a:r>
              <a:rPr lang="zh-TW" altLang="en-US" sz="1400">
                <a:ea typeface="標楷體" pitchFamily="65" charset="-120"/>
              </a:rPr>
              <a:t>爆炸點約</a:t>
            </a:r>
            <a:r>
              <a:rPr lang="en-US" altLang="zh-TW" sz="1400">
                <a:ea typeface="標楷體" pitchFamily="65" charset="-120"/>
              </a:rPr>
              <a:t>20</a:t>
            </a:r>
            <a:r>
              <a:rPr lang="zh-TW" altLang="en-US" sz="1400">
                <a:ea typeface="標楷體" pitchFamily="65" charset="-120"/>
              </a:rPr>
              <a:t>公里的森林</a:t>
            </a:r>
          </a:p>
        </p:txBody>
      </p:sp>
      <p:pic>
        <p:nvPicPr>
          <p:cNvPr id="41990" name="Picture 8" descr="tungus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3293788"/>
            <a:ext cx="3096568" cy="274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9" descr="animation of meteors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376" y="116632"/>
            <a:ext cx="1518658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10" descr="F08-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3104159"/>
            <a:ext cx="22320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1" name="Picture 11" descr="impac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702" y="4799679"/>
            <a:ext cx="1803751" cy="187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http://www.lulin.ncu.edu.tw/lulinnews/files/100812_skyca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6623" y="2350080"/>
            <a:ext cx="2711911" cy="203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字方塊 11"/>
          <p:cNvSpPr txBox="1"/>
          <p:nvPr/>
        </p:nvSpPr>
        <p:spPr>
          <a:xfrm>
            <a:off x="5835989" y="4360341"/>
            <a:ext cx="27146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400" dirty="0">
                <a:solidFill>
                  <a:schemeClr val="tx1">
                    <a:lumMod val="50000"/>
                  </a:schemeClr>
                </a:solidFill>
              </a:rPr>
              <a:t>2010</a:t>
            </a:r>
            <a:r>
              <a:rPr lang="zh-TW" altLang="en-US" sz="1400" dirty="0">
                <a:solidFill>
                  <a:schemeClr val="tx1">
                    <a:lumMod val="50000"/>
                  </a:schemeClr>
                </a:solidFill>
              </a:rPr>
              <a:t>年</a:t>
            </a:r>
            <a:r>
              <a:rPr lang="en-US" altLang="zh-TW" sz="1400" dirty="0">
                <a:solidFill>
                  <a:schemeClr val="tx1">
                    <a:lumMod val="50000"/>
                  </a:schemeClr>
                </a:solidFill>
              </a:rPr>
              <a:t>8</a:t>
            </a:r>
            <a:r>
              <a:rPr lang="zh-TW" altLang="en-US" sz="1400" dirty="0">
                <a:solidFill>
                  <a:schemeClr val="tx1">
                    <a:lumMod val="50000"/>
                  </a:schemeClr>
                </a:solidFill>
              </a:rPr>
              <a:t>月英仙座流星雨＠鹿林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8473032" y="116632"/>
            <a:ext cx="1799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hlinkClick r:id="rId9"/>
              </a:rPr>
              <a:t>Russian meteor 2013/02</a:t>
            </a:r>
            <a:endParaRPr lang="zh-TW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8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sl9m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5" descr="sl9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3357563"/>
            <a:ext cx="2670175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7" descr="sl9gh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3282951"/>
            <a:ext cx="5008562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8"/>
          <p:cNvSpPr txBox="1">
            <a:spLocks noChangeArrowheads="1"/>
          </p:cNvSpPr>
          <p:nvPr/>
        </p:nvSpPr>
        <p:spPr bwMode="auto">
          <a:xfrm>
            <a:off x="6577013" y="1905001"/>
            <a:ext cx="405606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dirty="0">
                <a:latin typeface="超世紀粗仿宋" pitchFamily="2" charset="-120"/>
                <a:ea typeface="超世紀粗仿宋" pitchFamily="2" charset="-120"/>
              </a:rPr>
              <a:t>1994</a:t>
            </a:r>
            <a:r>
              <a:rPr lang="zh-TW" altLang="en-US" dirty="0">
                <a:latin typeface="超世紀粗仿宋" pitchFamily="2" charset="-120"/>
                <a:ea typeface="超世紀粗仿宋" pitchFamily="2" charset="-120"/>
              </a:rPr>
              <a:t>年夏天 </a:t>
            </a:r>
            <a:br>
              <a:rPr lang="zh-TW" altLang="en-US" dirty="0">
                <a:latin typeface="超世紀粗仿宋" pitchFamily="2" charset="-120"/>
                <a:ea typeface="超世紀粗仿宋" pitchFamily="2" charset="-120"/>
              </a:rPr>
            </a:br>
            <a:r>
              <a:rPr lang="zh-TW" altLang="en-US" dirty="0">
                <a:latin typeface="超世紀粗仿宋" pitchFamily="2" charset="-120"/>
                <a:ea typeface="超世紀粗仿宋" pitchFamily="2" charset="-120"/>
              </a:rPr>
              <a:t>彗星撞木星</a:t>
            </a:r>
          </a:p>
        </p:txBody>
      </p:sp>
      <p:pic>
        <p:nvPicPr>
          <p:cNvPr id="48134" name="Picture 10" descr="SL9_EarthViewImpac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2565400"/>
            <a:ext cx="52863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文字方塊 2"/>
          <p:cNvSpPr txBox="1">
            <a:spLocks noChangeArrowheads="1"/>
          </p:cNvSpPr>
          <p:nvPr/>
        </p:nvSpPr>
        <p:spPr bwMode="auto">
          <a:xfrm>
            <a:off x="839416" y="250509"/>
            <a:ext cx="10513168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>
              <a:spcBef>
                <a:spcPts val="1800"/>
              </a:spcBef>
              <a:spcAft>
                <a:spcPts val="0"/>
              </a:spcAft>
            </a:pPr>
            <a:r>
              <a:rPr lang="zh-TW" altLang="en-US" sz="4400" dirty="0">
                <a:solidFill>
                  <a:srgbClr val="FFFF00"/>
                </a:solidFill>
                <a:latin typeface="超世紀粗顏楷" pitchFamily="2" charset="-120"/>
                <a:ea typeface="超世紀粗顏楷" pitchFamily="2" charset="-120"/>
              </a:rPr>
              <a:t>大綱</a:t>
            </a:r>
            <a:r>
              <a:rPr lang="en-US" altLang="zh-TW" sz="3200" dirty="0">
                <a:latin typeface="超世紀粗顏楷" pitchFamily="2" charset="-120"/>
                <a:ea typeface="超世紀粗顏楷" pitchFamily="2" charset="-120"/>
              </a:rPr>
              <a:t/>
            </a:r>
            <a:br>
              <a:rPr lang="en-US" altLang="zh-TW" sz="3200" dirty="0">
                <a:latin typeface="超世紀粗顏楷" pitchFamily="2" charset="-120"/>
                <a:ea typeface="超世紀粗顏楷" pitchFamily="2" charset="-120"/>
              </a:rPr>
            </a:br>
            <a:endParaRPr lang="en-US" altLang="zh-TW" sz="3200" dirty="0" smtClean="0">
              <a:latin typeface="超世紀粗顏楷" pitchFamily="2" charset="-120"/>
              <a:ea typeface="超世紀粗顏楷" pitchFamily="2" charset="-120"/>
            </a:endParaRPr>
          </a:p>
          <a:p>
            <a:pPr marL="571500" indent="-571500" algn="l"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zh-TW" altLang="en-US" dirty="0" smtClean="0">
                <a:latin typeface="超世紀粗顏楷" pitchFamily="2" charset="-120"/>
                <a:ea typeface="超世紀粗顏楷" pitchFamily="2" charset="-120"/>
              </a:rPr>
              <a:t>可能</a:t>
            </a:r>
            <a:r>
              <a:rPr lang="zh-TW" altLang="en-US" dirty="0">
                <a:latin typeface="超世紀粗顏楷" pitchFamily="2" charset="-120"/>
                <a:ea typeface="超世紀粗顏楷" pitchFamily="2" charset="-120"/>
              </a:rPr>
              <a:t>發生</a:t>
            </a:r>
            <a:r>
              <a:rPr lang="zh-TW" altLang="en-US" dirty="0" smtClean="0">
                <a:latin typeface="超世紀粗顏楷" pitchFamily="2" charset="-120"/>
                <a:ea typeface="超世紀粗顏楷" pitchFamily="2" charset="-120"/>
              </a:rPr>
              <a:t>的全球性災難</a:t>
            </a:r>
            <a:endParaRPr lang="en-US" altLang="zh-TW" dirty="0">
              <a:latin typeface="超世紀粗顏楷" pitchFamily="2" charset="-120"/>
              <a:ea typeface="超世紀粗顏楷" pitchFamily="2" charset="-120"/>
            </a:endParaRPr>
          </a:p>
          <a:p>
            <a:pPr algn="l">
              <a:spcBef>
                <a:spcPts val="1800"/>
              </a:spcBef>
              <a:spcAft>
                <a:spcPts val="600"/>
              </a:spcAft>
            </a:pPr>
            <a:r>
              <a:rPr lang="zh-TW" altLang="en-US" dirty="0">
                <a:latin typeface="超世紀粗顏楷" pitchFamily="2" charset="-120"/>
                <a:ea typeface="超世紀粗顏楷" pitchFamily="2" charset="-120"/>
              </a:rPr>
              <a:t> </a:t>
            </a:r>
            <a:r>
              <a:rPr lang="zh-TW" altLang="en-US" sz="2800" dirty="0" smtClean="0">
                <a:latin typeface="超世紀粗顏楷" pitchFamily="2" charset="-120"/>
                <a:ea typeface="超世紀粗顏楷" pitchFamily="2" charset="-120"/>
              </a:rPr>
              <a:t>    </a:t>
            </a:r>
            <a:r>
              <a:rPr lang="zh-TW" altLang="en-US" sz="3200" dirty="0">
                <a:solidFill>
                  <a:srgbClr val="99FFCC"/>
                </a:solidFill>
                <a:latin typeface="超世紀粗顏楷" pitchFamily="2" charset="-120"/>
                <a:ea typeface="超世紀粗顏楷" pitchFamily="2" charset="-120"/>
              </a:rPr>
              <a:t>自然（來自天外、來自地下）與人為災難</a:t>
            </a:r>
            <a:r>
              <a:rPr lang="zh-TW" altLang="en-US" sz="4000" dirty="0">
                <a:solidFill>
                  <a:srgbClr val="99FFCC"/>
                </a:solidFill>
                <a:latin typeface="超世紀粗顏楷" pitchFamily="2" charset="-120"/>
                <a:ea typeface="超世紀粗顏楷" pitchFamily="2" charset="-120"/>
              </a:rPr>
              <a:t>     　　　</a:t>
            </a:r>
            <a:r>
              <a:rPr lang="en-US" altLang="zh-TW" sz="4000" dirty="0">
                <a:solidFill>
                  <a:srgbClr val="99FFCC"/>
                </a:solidFill>
                <a:latin typeface="超世紀粗顏楷" pitchFamily="2" charset="-120"/>
                <a:ea typeface="超世紀粗顏楷" pitchFamily="2" charset="-120"/>
              </a:rPr>
              <a:t/>
            </a:r>
            <a:br>
              <a:rPr lang="en-US" altLang="zh-TW" sz="4000" dirty="0">
                <a:solidFill>
                  <a:srgbClr val="99FFCC"/>
                </a:solidFill>
                <a:latin typeface="超世紀粗顏楷" pitchFamily="2" charset="-120"/>
                <a:ea typeface="超世紀粗顏楷" pitchFamily="2" charset="-120"/>
              </a:rPr>
            </a:br>
            <a:r>
              <a:rPr lang="zh-TW" altLang="en-US" sz="4000" dirty="0">
                <a:solidFill>
                  <a:srgbClr val="99FFCC"/>
                </a:solidFill>
                <a:latin typeface="超世紀粗顏楷" pitchFamily="2" charset="-120"/>
                <a:ea typeface="超世紀粗顏楷" pitchFamily="2" charset="-120"/>
              </a:rPr>
              <a:t>　　</a:t>
            </a:r>
            <a:r>
              <a:rPr lang="zh-TW" altLang="en-US" sz="3200" dirty="0">
                <a:solidFill>
                  <a:srgbClr val="99FFCC"/>
                </a:solidFill>
                <a:latin typeface="超世紀粗顏楷" pitchFamily="2" charset="-120"/>
                <a:ea typeface="超世紀粗顏楷" pitchFamily="2" charset="-120"/>
              </a:rPr>
              <a:t>資源缺乏（能源、食物、飲水、空氣）</a:t>
            </a:r>
            <a:endParaRPr lang="en-US" altLang="zh-TW" sz="3200" dirty="0">
              <a:solidFill>
                <a:srgbClr val="99FFCC"/>
              </a:solidFill>
              <a:latin typeface="超世紀粗顏楷" pitchFamily="2" charset="-120"/>
              <a:ea typeface="超世紀粗顏楷" pitchFamily="2" charset="-120"/>
            </a:endParaRPr>
          </a:p>
          <a:p>
            <a:pPr algn="l">
              <a:spcBef>
                <a:spcPts val="1800"/>
              </a:spcBef>
              <a:spcAft>
                <a:spcPts val="600"/>
              </a:spcAft>
            </a:pPr>
            <a:r>
              <a:rPr lang="zh-TW" altLang="en-US" sz="3200" dirty="0">
                <a:solidFill>
                  <a:srgbClr val="99FFCC"/>
                </a:solidFill>
                <a:latin typeface="超世紀粗顏楷" pitchFamily="2" charset="-120"/>
                <a:ea typeface="超世紀粗顏楷" pitchFamily="2" charset="-120"/>
              </a:rPr>
              <a:t>     有救嗎？（非有不可！）怎麼救？誰來救？</a:t>
            </a:r>
            <a:endParaRPr lang="en-US" altLang="zh-TW" sz="3200" dirty="0">
              <a:solidFill>
                <a:srgbClr val="99FFCC"/>
              </a:solidFill>
              <a:latin typeface="超世紀粗顏楷" pitchFamily="2" charset="-120"/>
              <a:ea typeface="超世紀粗顏楷" pitchFamily="2" charset="-120"/>
            </a:endParaRPr>
          </a:p>
          <a:p>
            <a:pPr algn="l">
              <a:spcBef>
                <a:spcPts val="1800"/>
              </a:spcBef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dirty="0">
                <a:latin typeface="超世紀粗顏楷" pitchFamily="2" charset="-120"/>
                <a:ea typeface="超世紀粗顏楷" pitchFamily="2" charset="-120"/>
              </a:rPr>
              <a:t> 我們現有的知識  足夠提供</a:t>
            </a:r>
            <a:r>
              <a:rPr lang="zh-TW" altLang="en-US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超世紀粗顏楷" pitchFamily="2" charset="-120"/>
                <a:ea typeface="超世紀粗顏楷" pitchFamily="2" charset="-120"/>
              </a:rPr>
              <a:t>答案</a:t>
            </a:r>
            <a:r>
              <a:rPr lang="zh-TW" altLang="en-US" dirty="0">
                <a:latin typeface="超世紀粗顏楷" pitchFamily="2" charset="-120"/>
                <a:ea typeface="超世紀粗顏楷" pitchFamily="2" charset="-120"/>
              </a:rPr>
              <a:t>嗎？</a:t>
            </a: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1487488" y="5589240"/>
            <a:ext cx="48013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dirty="0">
                <a:latin typeface="超世紀粗顏楷" pitchFamily="2" charset="-120"/>
                <a:ea typeface="超世紀粗顏楷" pitchFamily="2" charset="-120"/>
              </a:rPr>
              <a:t>足夠把</a:t>
            </a:r>
            <a:r>
              <a:rPr lang="zh-TW" altLang="en-US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超世紀粗顏楷" pitchFamily="2" charset="-120"/>
                <a:ea typeface="超世紀粗顏楷" pitchFamily="2" charset="-120"/>
              </a:rPr>
              <a:t>問題</a:t>
            </a:r>
            <a:r>
              <a:rPr lang="zh-TW" altLang="en-US" dirty="0">
                <a:latin typeface="超世紀粗顏楷" pitchFamily="2" charset="-120"/>
                <a:ea typeface="超世紀粗顏楷" pitchFamily="2" charset="-120"/>
              </a:rPr>
              <a:t>說清楚嗎？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sl9juppreimpact_h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201614"/>
            <a:ext cx="45847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5" descr="Callisto_craterchain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45" y="260648"/>
            <a:ext cx="2865438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6"/>
          <p:cNvSpPr txBox="1">
            <a:spLocks noChangeArrowheads="1"/>
          </p:cNvSpPr>
          <p:nvPr/>
        </p:nvSpPr>
        <p:spPr bwMode="auto">
          <a:xfrm>
            <a:off x="6717140" y="260648"/>
            <a:ext cx="14287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zh-TW" altLang="en-US" sz="2400" dirty="0">
                <a:latin typeface="超世紀中古印" pitchFamily="2" charset="-120"/>
                <a:ea typeface="超世紀中古印" pitchFamily="2" charset="-120"/>
              </a:rPr>
              <a:t>木星衛星 </a:t>
            </a:r>
            <a:r>
              <a:rPr lang="en-US" altLang="zh-TW" sz="2400" dirty="0" err="1">
                <a:latin typeface="超世紀中古印" pitchFamily="2" charset="-120"/>
                <a:ea typeface="超世紀中古印" pitchFamily="2" charset="-120"/>
              </a:rPr>
              <a:t>Callisto</a:t>
            </a:r>
            <a:r>
              <a:rPr lang="en-US" altLang="zh-TW" sz="2400" dirty="0">
                <a:latin typeface="超世紀中古印" pitchFamily="2" charset="-120"/>
                <a:ea typeface="超世紀中古印" pitchFamily="2" charset="-120"/>
              </a:rPr>
              <a:t> </a:t>
            </a:r>
            <a:r>
              <a:rPr lang="zh-TW" altLang="en-US" sz="2400" dirty="0">
                <a:latin typeface="超世紀中古印" pitchFamily="2" charset="-120"/>
                <a:ea typeface="超世紀中古印" pitchFamily="2" charset="-120"/>
              </a:rPr>
              <a:t>表面的串狀隕石坑</a:t>
            </a:r>
          </a:p>
        </p:txBody>
      </p:sp>
      <p:pic>
        <p:nvPicPr>
          <p:cNvPr id="50181" name="Picture 6" descr="http://apod.nasa.gov/apod/image/9708/europa_imp_g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320" y="4149080"/>
            <a:ext cx="2811463" cy="2549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6705648" y="5128492"/>
            <a:ext cx="14287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zh-TW" altLang="en-US" sz="2400" dirty="0">
                <a:latin typeface="超世紀中古印" pitchFamily="2" charset="-120"/>
                <a:ea typeface="超世紀中古印" pitchFamily="2" charset="-120"/>
              </a:rPr>
              <a:t>木星衛星 </a:t>
            </a:r>
            <a:r>
              <a:rPr lang="en-US" altLang="zh-TW" sz="2400" dirty="0">
                <a:latin typeface="超世紀中古印" pitchFamily="2" charset="-120"/>
                <a:ea typeface="超世紀中古印" pitchFamily="2" charset="-120"/>
              </a:rPr>
              <a:t>Europa</a:t>
            </a:r>
            <a:br>
              <a:rPr lang="en-US" altLang="zh-TW" sz="2400" dirty="0">
                <a:latin typeface="超世紀中古印" pitchFamily="2" charset="-120"/>
                <a:ea typeface="超世紀中古印" pitchFamily="2" charset="-120"/>
              </a:rPr>
            </a:br>
            <a:r>
              <a:rPr lang="zh-TW" altLang="en-US" sz="2400" dirty="0">
                <a:latin typeface="超世紀中古印" pitchFamily="2" charset="-120"/>
                <a:ea typeface="超世紀中古印" pitchFamily="2" charset="-120"/>
              </a:rPr>
              <a:t>表面的</a:t>
            </a:r>
            <a:r>
              <a:rPr lang="en-US" altLang="zh-TW" sz="2400" dirty="0">
                <a:latin typeface="超世紀中古印" pitchFamily="2" charset="-120"/>
                <a:ea typeface="超世紀中古印" pitchFamily="2" charset="-120"/>
              </a:rPr>
              <a:t/>
            </a:r>
            <a:br>
              <a:rPr lang="en-US" altLang="zh-TW" sz="2400" dirty="0">
                <a:latin typeface="超世紀中古印" pitchFamily="2" charset="-120"/>
                <a:ea typeface="超世紀中古印" pitchFamily="2" charset="-120"/>
              </a:rPr>
            </a:br>
            <a:r>
              <a:rPr lang="zh-TW" altLang="en-US" sz="2400" dirty="0">
                <a:latin typeface="超世紀中古印" pitchFamily="2" charset="-120"/>
                <a:ea typeface="超世紀中古印" pitchFamily="2" charset="-120"/>
              </a:rPr>
              <a:t>隕石坑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15" y="1554574"/>
            <a:ext cx="419100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hicxul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7" y="3426942"/>
            <a:ext cx="3355173" cy="311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Dinosaurs - Anatosaurus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20" y="4844851"/>
            <a:ext cx="2438400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551384" y="179925"/>
            <a:ext cx="388843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4000" dirty="0">
                <a:solidFill>
                  <a:srgbClr val="99FFCC"/>
                </a:solidFill>
                <a:latin typeface="超世紀中顏楷" pitchFamily="2" charset="-120"/>
                <a:ea typeface="超世紀中顏楷" pitchFamily="2" charset="-120"/>
              </a:rPr>
              <a:t>6500</a:t>
            </a:r>
            <a:r>
              <a:rPr lang="zh-TW" altLang="en-US" sz="4000" dirty="0">
                <a:solidFill>
                  <a:srgbClr val="99FFCC"/>
                </a:solidFill>
                <a:latin typeface="超世紀中顏楷" pitchFamily="2" charset="-120"/>
                <a:ea typeface="超世紀中顏楷" pitchFamily="2" charset="-120"/>
              </a:rPr>
              <a:t>萬年前的天體撞擊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1524000" y="1"/>
            <a:ext cx="0" cy="646331"/>
            <a:chOff x="0" y="0"/>
            <a:chExt cx="0" cy="646331"/>
          </a:xfrm>
        </p:grpSpPr>
        <p:sp>
          <p:nvSpPr>
            <p:cNvPr id="7" name="Rectangle 14"/>
            <p:cNvSpPr>
              <a:spLocks noChangeArrowheads="1"/>
            </p:cNvSpPr>
            <p:nvPr/>
          </p:nvSpPr>
          <p:spPr bwMode="auto">
            <a:xfrm>
              <a:off x="0" y="0"/>
              <a:ext cx="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/>
            <a:p>
              <a:endParaRPr lang="zh-TW" altLang="en-US"/>
            </a:p>
          </p:txBody>
        </p:sp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/>
            <a:p>
              <a:endParaRPr lang="zh-TW" altLang="en-US"/>
            </a:p>
          </p:txBody>
        </p:sp>
      </p:grp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5238750" y="2400301"/>
            <a:ext cx="1339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pic>
        <p:nvPicPr>
          <p:cNvPr id="10" name="Picture 17" descr="Dino flees explosion, BB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59" y="4853583"/>
            <a:ext cx="158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5153506" y="3644522"/>
            <a:ext cx="2399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sz="2400" dirty="0" err="1"/>
              <a:t>Chicxulub</a:t>
            </a:r>
            <a:r>
              <a:rPr lang="en-US" altLang="zh-TW" sz="2400" dirty="0"/>
              <a:t> </a:t>
            </a:r>
            <a:r>
              <a:rPr lang="en-US" altLang="zh-TW" sz="2400" dirty="0" err="1"/>
              <a:t>Crator</a:t>
            </a:r>
            <a:r>
              <a:rPr lang="en-US" altLang="zh-TW" sz="2400" dirty="0"/>
              <a:t> </a:t>
            </a:r>
            <a:br>
              <a:rPr lang="en-US" altLang="zh-TW" sz="2400" dirty="0"/>
            </a:br>
            <a:r>
              <a:rPr lang="en-US" altLang="zh-TW" sz="2400" dirty="0"/>
              <a:t>D&gt; 180 </a:t>
            </a:r>
            <a:r>
              <a:rPr lang="en-US" altLang="zh-TW" sz="2400" dirty="0" smtClean="0"/>
              <a:t>km</a:t>
            </a:r>
            <a:endParaRPr lang="en-US" altLang="zh-TW" sz="2400" dirty="0"/>
          </a:p>
          <a:p>
            <a:pPr algn="l"/>
            <a:r>
              <a:rPr lang="en-US" altLang="zh-TW" sz="2400" dirty="0"/>
              <a:t>Bolide D~10 km</a:t>
            </a:r>
            <a:endParaRPr lang="zh-TW" altLang="en-US" sz="2400" dirty="0"/>
          </a:p>
        </p:txBody>
      </p:sp>
      <p:pic>
        <p:nvPicPr>
          <p:cNvPr id="112642" name="Picture 2" descr="http://upload.wikimedia.org/wikipedia/commons/d/d9/Chicxulub-animation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571" y="5185401"/>
            <a:ext cx="3419475" cy="154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632" y="186692"/>
            <a:ext cx="5541830" cy="31172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87688" y="5877272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1991544" y="188640"/>
            <a:ext cx="7772400" cy="10801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zh-TW" sz="4400" b="1" ker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Chicxulub Impact Event</a:t>
            </a:r>
            <a:endParaRPr lang="zh-TW" altLang="en-US" sz="4400" kern="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內容版面配置區 8"/>
          <p:cNvSpPr txBox="1">
            <a:spLocks/>
          </p:cNvSpPr>
          <p:nvPr/>
        </p:nvSpPr>
        <p:spPr>
          <a:xfrm>
            <a:off x="335360" y="1052736"/>
            <a:ext cx="11449272" cy="5616624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</a:rPr>
              <a:t>發生於</a:t>
            </a:r>
            <a:r>
              <a:rPr lang="zh-TW" altLang="en-US" sz="3200" kern="0" dirty="0" smtClean="0">
                <a:latin typeface="超世紀粗仿宋" pitchFamily="2" charset="-120"/>
                <a:ea typeface="超世紀粗仿宋" pitchFamily="2" charset="-120"/>
              </a:rPr>
              <a:t>約</a:t>
            </a:r>
            <a:r>
              <a:rPr lang="en-US" altLang="zh-TW" sz="3200" kern="0" dirty="0" smtClean="0">
                <a:latin typeface="超世紀粗仿宋" pitchFamily="2" charset="-120"/>
                <a:ea typeface="超世紀粗仿宋" pitchFamily="2" charset="-120"/>
              </a:rPr>
              <a:t>6500</a:t>
            </a:r>
            <a:r>
              <a:rPr lang="zh-TW" altLang="en-US" sz="3200" kern="0" dirty="0" smtClean="0">
                <a:latin typeface="超世紀粗仿宋" pitchFamily="2" charset="-120"/>
                <a:ea typeface="超世紀粗仿宋" pitchFamily="2" charset="-120"/>
              </a:rPr>
              <a:t>萬</a:t>
            </a: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</a:rPr>
              <a:t>年前，超過</a:t>
            </a:r>
            <a:r>
              <a:rPr lang="en-US" altLang="zh-TW" sz="3200" kern="0" dirty="0">
                <a:latin typeface="超世紀粗仿宋" pitchFamily="2" charset="-120"/>
                <a:ea typeface="超世紀粗仿宋" pitchFamily="2" charset="-120"/>
              </a:rPr>
              <a:t>70</a:t>
            </a: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</a:rPr>
              <a:t>％生命物種短期內消失，古生物史稱 </a:t>
            </a:r>
            <a:r>
              <a:rPr lang="en-US" altLang="zh-TW" sz="3200" kern="0" dirty="0">
                <a:latin typeface="超世紀粗仿宋" pitchFamily="2" charset="-120"/>
                <a:ea typeface="超世紀粗仿宋" pitchFamily="2" charset="-120"/>
              </a:rPr>
              <a:t>Cretaceous-</a:t>
            </a:r>
            <a:r>
              <a:rPr lang="en-US" altLang="zh-TW" sz="3200" kern="0" dirty="0" err="1">
                <a:latin typeface="超世紀粗仿宋" pitchFamily="2" charset="-120"/>
                <a:ea typeface="超世紀粗仿宋" pitchFamily="2" charset="-120"/>
              </a:rPr>
              <a:t>Paleogene</a:t>
            </a:r>
            <a:r>
              <a:rPr lang="en-US" altLang="zh-TW" sz="3200" kern="0" dirty="0">
                <a:latin typeface="超世紀粗仿宋" pitchFamily="2" charset="-120"/>
                <a:ea typeface="超世紀粗仿宋" pitchFamily="2" charset="-120"/>
              </a:rPr>
              <a:t> or Cretaceous-</a:t>
            </a:r>
            <a:r>
              <a:rPr lang="en-US" altLang="zh-TW" sz="3200" kern="0" dirty="0" err="1">
                <a:latin typeface="超世紀粗仿宋" pitchFamily="2" charset="-120"/>
                <a:ea typeface="超世紀粗仿宋" pitchFamily="2" charset="-120"/>
              </a:rPr>
              <a:t>Teriary</a:t>
            </a:r>
            <a:r>
              <a:rPr lang="en-US" altLang="zh-TW" sz="3200" kern="0" dirty="0">
                <a:latin typeface="超世紀粗仿宋" pitchFamily="2" charset="-120"/>
                <a:ea typeface="超世紀粗仿宋" pitchFamily="2" charset="-120"/>
              </a:rPr>
              <a:t> (KT) extinction event </a:t>
            </a: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</a:rPr>
              <a:t>可能原因包括大規模火山爆發、氣候變遷、海水平面改變 </a:t>
            </a:r>
            <a:r>
              <a:rPr lang="en-US" altLang="zh-TW" sz="3200" kern="0" dirty="0">
                <a:latin typeface="超世紀粗仿宋" pitchFamily="2" charset="-120"/>
                <a:ea typeface="超世紀粗仿宋" pitchFamily="2" charset="-120"/>
              </a:rPr>
              <a:t>…</a:t>
            </a: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</a:rPr>
              <a:t> 目前公認最可能原因為天體撞擊（會造成以上所有後果），可能不只單一事件（類似Ｓ</a:t>
            </a:r>
            <a:r>
              <a:rPr lang="en-US" altLang="zh-TW" sz="3200" kern="0" dirty="0">
                <a:latin typeface="超世紀粗仿宋" pitchFamily="2" charset="-120"/>
                <a:ea typeface="超世紀粗仿宋" pitchFamily="2" charset="-120"/>
              </a:rPr>
              <a:t>L9)</a:t>
            </a: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小行星直徑 </a:t>
            </a:r>
            <a:r>
              <a:rPr lang="en-US" altLang="zh-TW" sz="3200" dirty="0">
                <a:latin typeface="超世紀粗仿宋" pitchFamily="2" charset="-120"/>
                <a:ea typeface="超世紀粗仿宋" pitchFamily="2" charset="-120"/>
              </a:rPr>
              <a:t>~10 km</a:t>
            </a: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，撞擊速度 </a:t>
            </a:r>
            <a:r>
              <a:rPr lang="en-US" altLang="zh-TW" sz="3200" dirty="0">
                <a:latin typeface="超世紀粗仿宋" pitchFamily="2" charset="-120"/>
                <a:ea typeface="超世紀粗仿宋" pitchFamily="2" charset="-120"/>
              </a:rPr>
              <a:t>20 km/s</a:t>
            </a: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；</a:t>
            </a:r>
            <a:endParaRPr lang="en-US" altLang="zh-TW" sz="3200" dirty="0">
              <a:latin typeface="超世紀粗仿宋" pitchFamily="2" charset="-120"/>
              <a:ea typeface="超世紀粗仿宋" pitchFamily="2" charset="-120"/>
            </a:endParaRP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撞擊地點：墨西哥  猶加登 </a:t>
            </a:r>
            <a:r>
              <a:rPr lang="en-US" altLang="zh-TW" sz="3200" dirty="0">
                <a:latin typeface="超世紀粗仿宋" pitchFamily="2" charset="-120"/>
                <a:ea typeface="超世紀粗仿宋" pitchFamily="2" charset="-120"/>
              </a:rPr>
              <a:t>(Yucatan) </a:t>
            </a: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半島，</a:t>
            </a:r>
            <a:r>
              <a:rPr lang="en-US" altLang="zh-TW" sz="3200" dirty="0">
                <a:latin typeface="超世紀粗仿宋" pitchFamily="2" charset="-120"/>
                <a:ea typeface="超世紀粗仿宋" pitchFamily="2" charset="-120"/>
              </a:rPr>
              <a:t/>
            </a:r>
            <a:br>
              <a:rPr lang="en-US" altLang="zh-TW" sz="3200" dirty="0">
                <a:latin typeface="超世紀粗仿宋" pitchFamily="2" charset="-120"/>
                <a:ea typeface="超世紀粗仿宋" pitchFamily="2" charset="-120"/>
              </a:rPr>
            </a:br>
            <a:r>
              <a:rPr lang="zh-TW" altLang="en-US" sz="3200" dirty="0" smtClean="0">
                <a:latin typeface="超世紀粗仿宋" pitchFamily="2" charset="-120"/>
                <a:ea typeface="超世紀粗仿宋" pitchFamily="2" charset="-120"/>
              </a:rPr>
              <a:t>  隕石</a:t>
            </a: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坑直徑 </a:t>
            </a:r>
            <a:r>
              <a:rPr lang="en-US" altLang="zh-TW" sz="3200" dirty="0">
                <a:latin typeface="超世紀粗仿宋" pitchFamily="2" charset="-120"/>
                <a:ea typeface="超世紀粗仿宋" pitchFamily="2" charset="-120"/>
              </a:rPr>
              <a:t>180 </a:t>
            </a: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公里</a:t>
            </a:r>
            <a:endParaRPr lang="en-US" altLang="zh-TW" sz="3200" dirty="0">
              <a:latin typeface="超世紀粗仿宋" pitchFamily="2" charset="-120"/>
              <a:ea typeface="超世紀粗仿宋" pitchFamily="2" charset="-120"/>
            </a:endParaRP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zh-TW" altLang="en-US" sz="3200" kern="0" dirty="0" smtClean="0">
                <a:latin typeface="超世紀粗仿宋" pitchFamily="2" charset="-120"/>
                <a:ea typeface="超世紀粗仿宋" pitchFamily="2" charset="-120"/>
              </a:rPr>
              <a:t>可能因此導致後來</a:t>
            </a: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</a:rPr>
              <a:t>生物跳躍進化</a:t>
            </a:r>
            <a:endParaRPr lang="en-US" altLang="zh-TW" sz="3200" kern="0" dirty="0">
              <a:latin typeface="超世紀粗仿宋" pitchFamily="2" charset="-120"/>
              <a:ea typeface="超世紀粗仿宋" pitchFamily="2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3"/>
          <p:cNvSpPr txBox="1">
            <a:spLocks/>
          </p:cNvSpPr>
          <p:nvPr/>
        </p:nvSpPr>
        <p:spPr>
          <a:xfrm>
            <a:off x="1991544" y="260648"/>
            <a:ext cx="7772400" cy="7920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zh-TW" altLang="en-US" sz="4400" kern="0" dirty="0">
                <a:solidFill>
                  <a:schemeClr val="tx2"/>
                </a:solidFill>
                <a:latin typeface="超世紀粗顏楷" pitchFamily="2" charset="-120"/>
                <a:ea typeface="超世紀粗顏楷" pitchFamily="2" charset="-120"/>
                <a:cs typeface="+mj-cs"/>
              </a:rPr>
              <a:t>對環境的影響</a:t>
            </a:r>
          </a:p>
        </p:txBody>
      </p:sp>
      <p:sp>
        <p:nvSpPr>
          <p:cNvPr id="3" name="內容版面配置區 4"/>
          <p:cNvSpPr txBox="1">
            <a:spLocks/>
          </p:cNvSpPr>
          <p:nvPr/>
        </p:nvSpPr>
        <p:spPr>
          <a:xfrm>
            <a:off x="479376" y="1196752"/>
            <a:ext cx="11233248" cy="5400600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zh-TW" altLang="en-US" u="sng" kern="0" dirty="0">
                <a:solidFill>
                  <a:srgbClr val="99FFCC"/>
                </a:solidFill>
                <a:latin typeface="超世紀粗古印" pitchFamily="2" charset="-120"/>
                <a:ea typeface="超世紀粗古印" pitchFamily="2" charset="-120"/>
              </a:rPr>
              <a:t>立即</a:t>
            </a:r>
            <a:r>
              <a:rPr lang="zh-TW" altLang="en-US" kern="0" dirty="0">
                <a:latin typeface="+mn-lt"/>
                <a:ea typeface="+mn-ea"/>
              </a:rPr>
              <a:t>：</a:t>
            </a: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</a:rPr>
              <a:t>隕石坑、釋放相當於</a:t>
            </a:r>
            <a:r>
              <a:rPr lang="en-US" altLang="zh-TW" sz="3200" kern="0" dirty="0">
                <a:latin typeface="超世紀粗仿宋" pitchFamily="2" charset="-120"/>
                <a:ea typeface="超世紀粗仿宋" pitchFamily="2" charset="-120"/>
              </a:rPr>
              <a:t>3</a:t>
            </a: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</a:rPr>
              <a:t>億噸核彈的動能 </a:t>
            </a:r>
            <a:r>
              <a:rPr lang="en-US" altLang="zh-TW" sz="3200" kern="0" dirty="0">
                <a:latin typeface="超世紀粗仿宋" pitchFamily="2" charset="-120"/>
                <a:ea typeface="超世紀粗仿宋" pitchFamily="2" charset="-120"/>
              </a:rPr>
              <a:t/>
            </a:r>
            <a:br>
              <a:rPr lang="en-US" altLang="zh-TW" sz="3200" kern="0" dirty="0">
                <a:latin typeface="超世紀粗仿宋" pitchFamily="2" charset="-120"/>
                <a:ea typeface="超世紀粗仿宋" pitchFamily="2" charset="-120"/>
              </a:rPr>
            </a:br>
            <a:r>
              <a:rPr lang="zh-TW" altLang="en-US" sz="3200" kern="0" dirty="0" smtClean="0">
                <a:latin typeface="超世紀粗仿宋" pitchFamily="2" charset="-120"/>
                <a:ea typeface="超世紀粗仿宋" pitchFamily="2" charset="-120"/>
              </a:rPr>
              <a:t>  </a:t>
            </a:r>
            <a:r>
              <a:rPr lang="en-US" altLang="zh-TW" sz="3200" kern="0" dirty="0" smtClean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 </a:t>
            </a: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</a:rPr>
              <a:t>高熱  撞擊點</a:t>
            </a:r>
            <a:r>
              <a:rPr lang="en-US" altLang="zh-TW" sz="3200" kern="0" dirty="0">
                <a:latin typeface="超世紀粗仿宋" pitchFamily="2" charset="-120"/>
                <a:ea typeface="超世紀粗仿宋" pitchFamily="2" charset="-120"/>
              </a:rPr>
              <a:t>10,000</a:t>
            </a: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</a:rPr>
              <a:t>度 </a:t>
            </a:r>
            <a:r>
              <a:rPr lang="en-US" altLang="zh-TW" sz="3200" kern="0" dirty="0">
                <a:latin typeface="超世紀粗仿宋" pitchFamily="2" charset="-120"/>
                <a:ea typeface="超世紀粗仿宋" pitchFamily="2" charset="-120"/>
              </a:rPr>
              <a:t>+ </a:t>
            </a: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</a:rPr>
              <a:t>拋射岩漿與輻射 </a:t>
            </a:r>
            <a:r>
              <a:rPr lang="en-US" altLang="zh-TW" sz="3200" kern="0" dirty="0">
                <a:latin typeface="超世紀粗仿宋" pitchFamily="2" charset="-120"/>
                <a:ea typeface="超世紀粗仿宋" pitchFamily="2" charset="-120"/>
              </a:rPr>
              <a:t/>
            </a:r>
            <a:br>
              <a:rPr lang="en-US" altLang="zh-TW" sz="3200" kern="0" dirty="0">
                <a:latin typeface="超世紀粗仿宋" pitchFamily="2" charset="-120"/>
                <a:ea typeface="超世紀粗仿宋" pitchFamily="2" charset="-120"/>
              </a:rPr>
            </a:br>
            <a:r>
              <a:rPr lang="en-US" altLang="zh-TW" sz="3200" kern="0" dirty="0">
                <a:latin typeface="超世紀粗仿宋" pitchFamily="2" charset="-120"/>
                <a:ea typeface="超世紀粗仿宋" pitchFamily="2" charset="-120"/>
              </a:rPr>
              <a:t>     </a:t>
            </a:r>
            <a:r>
              <a:rPr lang="zh-TW" altLang="en-US" sz="3200" kern="0" dirty="0" smtClean="0">
                <a:latin typeface="超世紀粗仿宋" pitchFamily="2" charset="-120"/>
                <a:ea typeface="超世紀粗仿宋" pitchFamily="2" charset="-120"/>
              </a:rPr>
              <a:t>    空氣</a:t>
            </a: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</a:rPr>
              <a:t>分解 </a:t>
            </a:r>
            <a:r>
              <a:rPr lang="en-US" altLang="zh-TW" sz="3200" kern="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 </a:t>
            </a: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硝酸雨；岩石汽化 </a:t>
            </a:r>
            <a:r>
              <a:rPr lang="en-US" altLang="zh-TW" sz="3200" kern="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 </a:t>
            </a: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硫酸雨</a:t>
            </a:r>
            <a:r>
              <a:rPr lang="en-US" altLang="zh-TW" sz="3200" kern="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/>
            </a:r>
            <a:br>
              <a:rPr lang="en-US" altLang="zh-TW" sz="3200" kern="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</a:br>
            <a:r>
              <a:rPr lang="zh-TW" altLang="en-US" sz="3200" kern="0" dirty="0" smtClean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  </a:t>
            </a:r>
            <a:r>
              <a:rPr lang="en-US" altLang="zh-TW" sz="3200" kern="0" dirty="0" smtClean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 </a:t>
            </a: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大火，數千公里方圓</a:t>
            </a:r>
            <a:r>
              <a:rPr lang="en-US" altLang="zh-TW" sz="3200" kern="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/>
            </a:r>
            <a:br>
              <a:rPr lang="en-US" altLang="zh-TW" sz="3200" kern="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</a:br>
            <a:r>
              <a:rPr lang="zh-TW" altLang="en-US" sz="3200" kern="0" dirty="0" smtClean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  </a:t>
            </a:r>
            <a:r>
              <a:rPr lang="en-US" altLang="zh-TW" sz="3200" kern="0" dirty="0" smtClean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 </a:t>
            </a: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海嘯 </a:t>
            </a:r>
            <a:r>
              <a:rPr lang="en-US" altLang="zh-TW" sz="3200" kern="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(</a:t>
            </a: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～</a:t>
            </a:r>
            <a:r>
              <a:rPr lang="en-US" altLang="zh-TW" sz="3200" kern="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200 m</a:t>
            </a: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高）</a:t>
            </a:r>
            <a:r>
              <a:rPr lang="en-US" altLang="zh-TW" sz="3200" kern="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/>
            </a:r>
            <a:br>
              <a:rPr lang="en-US" altLang="zh-TW" sz="3200" kern="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</a:br>
            <a:r>
              <a:rPr lang="zh-TW" altLang="en-US" sz="3200" kern="0" dirty="0" smtClean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  </a:t>
            </a:r>
            <a:r>
              <a:rPr lang="en-US" altLang="zh-TW" sz="3200" kern="0" dirty="0" smtClean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 </a:t>
            </a: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地表與大氣震波，影響 </a:t>
            </a:r>
            <a:r>
              <a:rPr lang="en-US" altLang="zh-TW" sz="3200" kern="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1500 </a:t>
            </a: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公里方圓生物</a:t>
            </a:r>
            <a:endParaRPr lang="en-US" altLang="zh-TW" sz="3200" kern="0" dirty="0">
              <a:latin typeface="超世紀粗仿宋" pitchFamily="2" charset="-120"/>
              <a:ea typeface="超世紀粗仿宋" pitchFamily="2" charset="-120"/>
              <a:sym typeface="Wingdings" pitchFamily="2" charset="2"/>
            </a:endParaRP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zh-TW" altLang="en-US" u="sng" kern="0" dirty="0">
                <a:solidFill>
                  <a:srgbClr val="99FFCC"/>
                </a:solidFill>
                <a:latin typeface="超世紀粗古印" pitchFamily="2" charset="-120"/>
                <a:ea typeface="超世紀粗古印" pitchFamily="2" charset="-120"/>
                <a:sym typeface="Wingdings" pitchFamily="2" charset="2"/>
              </a:rPr>
              <a:t>短、中期</a:t>
            </a:r>
            <a:r>
              <a:rPr lang="zh-TW" altLang="en-US" kern="0" dirty="0">
                <a:latin typeface="+mn-lt"/>
                <a:ea typeface="+mn-ea"/>
                <a:sym typeface="Wingdings" pitchFamily="2" charset="2"/>
              </a:rPr>
              <a:t>：</a:t>
            </a: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塵土（酸性）遮天數千公里方圓</a:t>
            </a:r>
            <a:r>
              <a:rPr lang="en-US" altLang="zh-TW" sz="3200" kern="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/>
            </a:r>
            <a:br>
              <a:rPr lang="en-US" altLang="zh-TW" sz="3200" kern="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</a:br>
            <a:r>
              <a:rPr lang="zh-TW" altLang="en-US" sz="3200" kern="0" dirty="0" smtClean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  </a:t>
            </a:r>
            <a:r>
              <a:rPr lang="en-US" altLang="zh-TW" sz="3200" kern="0" dirty="0" smtClean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 </a:t>
            </a: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全球不見天日，數年低溫，植物與動物滅絕</a:t>
            </a:r>
            <a:endParaRPr lang="en-US" altLang="zh-TW" sz="3200" kern="0" dirty="0">
              <a:latin typeface="超世紀粗仿宋" pitchFamily="2" charset="-120"/>
              <a:ea typeface="超世紀粗仿宋" pitchFamily="2" charset="-120"/>
              <a:sym typeface="Wingdings" pitchFamily="2" charset="2"/>
            </a:endParaRPr>
          </a:p>
          <a:p>
            <a:pPr algn="l">
              <a:spcBef>
                <a:spcPct val="20000"/>
              </a:spcBef>
              <a:buClr>
                <a:schemeClr val="tx2"/>
              </a:buClr>
              <a:defRPr/>
            </a:pP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  </a:t>
            </a:r>
            <a:r>
              <a:rPr lang="zh-TW" altLang="en-US" sz="3200" kern="0" dirty="0" smtClean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  </a:t>
            </a:r>
            <a:r>
              <a:rPr lang="en-US" altLang="zh-TW" sz="3200" kern="0" dirty="0" smtClean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 </a:t>
            </a: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臭氧層破壞，更多生物滅絕</a:t>
            </a:r>
            <a:endParaRPr lang="en-US" altLang="zh-TW" sz="3200" kern="0" dirty="0">
              <a:latin typeface="超世紀粗仿宋" pitchFamily="2" charset="-120"/>
              <a:ea typeface="超世紀粗仿宋" pitchFamily="2" charset="-120"/>
              <a:sym typeface="Wingdings" pitchFamily="2" charset="2"/>
            </a:endParaRP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zh-TW" altLang="en-US" u="sng" kern="0" dirty="0">
                <a:solidFill>
                  <a:srgbClr val="99FFCC"/>
                </a:solidFill>
                <a:latin typeface="超世紀粗古印" pitchFamily="2" charset="-120"/>
                <a:ea typeface="超世紀粗古印" pitchFamily="2" charset="-120"/>
                <a:sym typeface="Wingdings" pitchFamily="2" charset="2"/>
              </a:rPr>
              <a:t>長期</a:t>
            </a:r>
            <a:r>
              <a:rPr lang="zh-TW" altLang="en-US" kern="0" dirty="0">
                <a:latin typeface="+mn-lt"/>
                <a:ea typeface="+mn-ea"/>
                <a:sym typeface="Wingdings" pitchFamily="2" charset="2"/>
              </a:rPr>
              <a:t>：</a:t>
            </a:r>
            <a:r>
              <a:rPr lang="en-US" altLang="zh-TW" sz="3200" kern="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&gt; 1000</a:t>
            </a: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年，環境（與生物）漸恢復</a:t>
            </a:r>
            <a:endParaRPr lang="zh-TW" altLang="en-US" sz="3200" kern="0" dirty="0">
              <a:latin typeface="超世紀粗仿宋" pitchFamily="2" charset="-120"/>
              <a:ea typeface="超世紀粗仿宋" pitchFamily="2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78256" y="233187"/>
            <a:ext cx="10801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zh-TW" altLang="en-US" sz="4400" dirty="0">
                <a:solidFill>
                  <a:srgbClr val="0000FF"/>
                </a:solidFill>
                <a:latin typeface="超世紀中顏楷" pitchFamily="2" charset="-120"/>
                <a:ea typeface="超世紀中顏楷" pitchFamily="2" charset="-120"/>
              </a:rPr>
              <a:t>近地天體 </a:t>
            </a:r>
            <a:r>
              <a:rPr lang="en-US" altLang="zh-TW" sz="3200" dirty="0">
                <a:solidFill>
                  <a:srgbClr val="0000FF"/>
                </a:solidFill>
                <a:latin typeface="超世紀粗仿宋" pitchFamily="2" charset="-120"/>
                <a:ea typeface="超世紀粗仿宋" pitchFamily="2" charset="-120"/>
              </a:rPr>
              <a:t>(near-Earth objects, NEOs) </a:t>
            </a:r>
            <a:r>
              <a:rPr lang="zh-TW" altLang="en-US" sz="4400" dirty="0">
                <a:solidFill>
                  <a:srgbClr val="0000FF"/>
                </a:solidFill>
                <a:latin typeface="超世紀粗仿宋" pitchFamily="2" charset="-120"/>
                <a:ea typeface="超世紀粗仿宋" pitchFamily="2" charset="-120"/>
              </a:rPr>
              <a:t>的種類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894482" y="5661249"/>
            <a:ext cx="8683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zh-TW" altLang="en-US" sz="3200" dirty="0">
                <a:solidFill>
                  <a:srgbClr val="0000FF"/>
                </a:solidFill>
                <a:latin typeface="超世紀粗仿宋" pitchFamily="2" charset="-120"/>
                <a:ea typeface="超世紀粗仿宋" pitchFamily="2" charset="-120"/>
              </a:rPr>
              <a:t>和地球最近距離</a:t>
            </a:r>
            <a:r>
              <a:rPr lang="en-US" altLang="zh-TW" sz="3200" dirty="0">
                <a:solidFill>
                  <a:srgbClr val="0000FF"/>
                </a:solidFill>
                <a:latin typeface="超世紀粗仿宋" pitchFamily="2" charset="-120"/>
                <a:ea typeface="超世紀粗仿宋" pitchFamily="2" charset="-120"/>
              </a:rPr>
              <a:t>&lt;0.05 AU</a:t>
            </a:r>
            <a:r>
              <a:rPr lang="zh-TW" altLang="en-US" sz="3200" dirty="0">
                <a:solidFill>
                  <a:srgbClr val="0000FF"/>
                </a:solidFill>
                <a:latin typeface="超世紀粗仿宋" pitchFamily="2" charset="-120"/>
                <a:ea typeface="超世紀粗仿宋" pitchFamily="2" charset="-120"/>
              </a:rPr>
              <a:t> 且體積夠大</a:t>
            </a:r>
            <a:r>
              <a:rPr lang="en-US" altLang="zh-TW" sz="3200" dirty="0">
                <a:solidFill>
                  <a:srgbClr val="0000FF"/>
                </a:solidFill>
                <a:latin typeface="超世紀粗仿宋" pitchFamily="2" charset="-120"/>
                <a:ea typeface="超世紀粗仿宋" pitchFamily="2" charset="-120"/>
              </a:rPr>
              <a:t/>
            </a:r>
            <a:br>
              <a:rPr lang="en-US" altLang="zh-TW" sz="3200" dirty="0">
                <a:solidFill>
                  <a:srgbClr val="0000FF"/>
                </a:solidFill>
                <a:latin typeface="超世紀粗仿宋" pitchFamily="2" charset="-120"/>
                <a:ea typeface="超世紀粗仿宋" pitchFamily="2" charset="-120"/>
              </a:rPr>
            </a:br>
            <a:r>
              <a:rPr lang="zh-TW" altLang="en-US" sz="2800" dirty="0">
                <a:solidFill>
                  <a:srgbClr val="0000FF"/>
                </a:solidFill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 </a:t>
            </a:r>
            <a:r>
              <a:rPr lang="zh-TW" altLang="en-US" sz="2800" dirty="0">
                <a:solidFill>
                  <a:srgbClr val="7030A0"/>
                </a:solidFill>
                <a:latin typeface="超世紀中顏楷" pitchFamily="2" charset="-120"/>
                <a:ea typeface="超世紀中顏楷" pitchFamily="2" charset="-120"/>
                <a:sym typeface="Wingdings" pitchFamily="2" charset="2"/>
              </a:rPr>
              <a:t>潛在危險天體 </a:t>
            </a:r>
            <a:r>
              <a:rPr lang="en-US" altLang="zh-TW" sz="2400" dirty="0">
                <a:solidFill>
                  <a:srgbClr val="7030A0"/>
                </a:solidFill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(potentially hazardous objects, PHOs)</a:t>
            </a:r>
            <a:endParaRPr lang="en-US" altLang="zh-TW" sz="2800" dirty="0">
              <a:solidFill>
                <a:srgbClr val="7030A0"/>
              </a:solidFill>
              <a:latin typeface="超世紀粗仿宋" pitchFamily="2" charset="-120"/>
              <a:ea typeface="超世紀粗仿宋" pitchFamily="2" charset="-12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1848074"/>
            <a:ext cx="2181801" cy="1721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56" y="3861048"/>
            <a:ext cx="1907910" cy="1562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886658"/>
            <a:ext cx="1955189" cy="177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直線接點 8"/>
          <p:cNvCxnSpPr/>
          <p:nvPr/>
        </p:nvCxnSpPr>
        <p:spPr bwMode="auto">
          <a:xfrm>
            <a:off x="695400" y="5589240"/>
            <a:ext cx="11017224" cy="1485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0" name="文字方塊 9"/>
          <p:cNvSpPr txBox="1"/>
          <p:nvPr/>
        </p:nvSpPr>
        <p:spPr>
          <a:xfrm>
            <a:off x="2888304" y="1661045"/>
            <a:ext cx="268528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800" b="1" dirty="0">
                <a:solidFill>
                  <a:srgbClr val="7030A0"/>
                </a:solidFill>
                <a:latin typeface="超世紀細毛楷" pitchFamily="2" charset="-120"/>
                <a:ea typeface="超世紀細毛楷" pitchFamily="2" charset="-120"/>
              </a:rPr>
              <a:t>Apollo </a:t>
            </a:r>
            <a:r>
              <a:rPr kumimoji="0" lang="zh-TW" altLang="en-US" sz="2800" b="1" dirty="0">
                <a:solidFill>
                  <a:srgbClr val="7030A0"/>
                </a:solidFill>
                <a:latin typeface="超世紀細毛楷" pitchFamily="2" charset="-120"/>
                <a:ea typeface="超世紀細毛楷" pitchFamily="2" charset="-120"/>
              </a:rPr>
              <a:t>小行星</a:t>
            </a:r>
            <a:endParaRPr kumimoji="0" lang="en-US" altLang="zh-TW" sz="2800" b="1" dirty="0">
              <a:solidFill>
                <a:srgbClr val="7030A0"/>
              </a:solidFill>
              <a:latin typeface="超世紀細毛楷" pitchFamily="2" charset="-120"/>
              <a:ea typeface="超世紀細毛楷" pitchFamily="2" charset="-120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dirty="0">
                <a:solidFill>
                  <a:srgbClr val="7030A0"/>
                </a:solidFill>
                <a:latin typeface="超世紀粗仿宋" pitchFamily="2" charset="-120"/>
                <a:ea typeface="超世紀粗仿宋" pitchFamily="2" charset="-120"/>
              </a:rPr>
              <a:t>半長軸 </a:t>
            </a:r>
            <a:r>
              <a:rPr kumimoji="0" lang="en-US" altLang="zh-TW" sz="2000" dirty="0">
                <a:solidFill>
                  <a:srgbClr val="7030A0"/>
                </a:solidFill>
                <a:latin typeface="超世紀粗仿宋" pitchFamily="2" charset="-120"/>
                <a:ea typeface="超世紀粗仿宋" pitchFamily="2" charset="-120"/>
              </a:rPr>
              <a:t>&gt; 1.0 AU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dirty="0">
                <a:solidFill>
                  <a:srgbClr val="7030A0"/>
                </a:solidFill>
                <a:latin typeface="超世紀粗仿宋" pitchFamily="2" charset="-120"/>
                <a:ea typeface="超世紀粗仿宋" pitchFamily="2" charset="-120"/>
              </a:rPr>
              <a:t>近地點 </a:t>
            </a:r>
            <a:r>
              <a:rPr kumimoji="0" lang="en-US" altLang="zh-TW" sz="2000" dirty="0">
                <a:solidFill>
                  <a:srgbClr val="7030A0"/>
                </a:solidFill>
                <a:latin typeface="超世紀粗仿宋" pitchFamily="2" charset="-120"/>
                <a:ea typeface="超世紀粗仿宋" pitchFamily="2" charset="-120"/>
              </a:rPr>
              <a:t>&lt; 1.02 AU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dirty="0">
                <a:solidFill>
                  <a:srgbClr val="7030A0"/>
                </a:solidFill>
                <a:latin typeface="超世紀粗仿宋" pitchFamily="2" charset="-120"/>
                <a:ea typeface="超世紀粗仿宋" pitchFamily="2" charset="-120"/>
              </a:rPr>
              <a:t>與地球軌道交錯</a:t>
            </a:r>
            <a:endParaRPr kumimoji="0" lang="en-US" altLang="zh-TW" sz="2400" dirty="0">
              <a:solidFill>
                <a:srgbClr val="7030A0"/>
              </a:solidFill>
              <a:latin typeface="超世紀粗仿宋" pitchFamily="2" charset="-120"/>
              <a:ea typeface="超世紀粗仿宋" pitchFamily="2" charset="-120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dirty="0">
                <a:solidFill>
                  <a:srgbClr val="7030A0"/>
                </a:solidFill>
                <a:latin typeface="超世紀粗仿宋" pitchFamily="2" charset="-120"/>
                <a:ea typeface="超世紀粗仿宋" pitchFamily="2" charset="-120"/>
              </a:rPr>
              <a:t>占已知 </a:t>
            </a:r>
            <a:r>
              <a:rPr kumimoji="0" lang="en-US" altLang="zh-TW" sz="2400" dirty="0">
                <a:solidFill>
                  <a:srgbClr val="7030A0"/>
                </a:solidFill>
                <a:latin typeface="超世紀粗仿宋" pitchFamily="2" charset="-120"/>
                <a:ea typeface="超世紀粗仿宋" pitchFamily="2" charset="-120"/>
              </a:rPr>
              <a:t>62%</a:t>
            </a:r>
            <a:endParaRPr kumimoji="0" lang="zh-TW" altLang="en-US" sz="2400" dirty="0">
              <a:solidFill>
                <a:srgbClr val="7030A0"/>
              </a:solidFill>
              <a:latin typeface="超世紀粗仿宋" pitchFamily="2" charset="-120"/>
              <a:ea typeface="超世紀粗仿宋" pitchFamily="2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845451" y="3613772"/>
            <a:ext cx="322503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800" b="1" dirty="0" err="1">
                <a:solidFill>
                  <a:srgbClr val="7030A0"/>
                </a:solidFill>
                <a:latin typeface="超世紀細毛楷" pitchFamily="2" charset="-120"/>
                <a:ea typeface="超世紀細毛楷" pitchFamily="2" charset="-120"/>
              </a:rPr>
              <a:t>Aten</a:t>
            </a:r>
            <a:r>
              <a:rPr kumimoji="0" lang="en-US" altLang="zh-TW" sz="2800" b="1" dirty="0">
                <a:solidFill>
                  <a:srgbClr val="7030A0"/>
                </a:solidFill>
                <a:latin typeface="超世紀細毛楷" pitchFamily="2" charset="-120"/>
                <a:ea typeface="超世紀細毛楷" pitchFamily="2" charset="-120"/>
              </a:rPr>
              <a:t> </a:t>
            </a:r>
            <a:r>
              <a:rPr kumimoji="0" lang="zh-TW" altLang="en-US" sz="2800" b="1" dirty="0">
                <a:solidFill>
                  <a:srgbClr val="7030A0"/>
                </a:solidFill>
                <a:latin typeface="超世紀細毛楷" pitchFamily="2" charset="-120"/>
                <a:ea typeface="超世紀細毛楷" pitchFamily="2" charset="-120"/>
              </a:rPr>
              <a:t>小行星</a:t>
            </a:r>
            <a:endParaRPr kumimoji="0" lang="en-US" altLang="zh-TW" sz="2800" b="1" dirty="0">
              <a:solidFill>
                <a:srgbClr val="7030A0"/>
              </a:solidFill>
              <a:latin typeface="超世紀細毛楷" pitchFamily="2" charset="-120"/>
              <a:ea typeface="超世紀細毛楷" pitchFamily="2" charset="-120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dirty="0">
                <a:solidFill>
                  <a:srgbClr val="7030A0"/>
                </a:solidFill>
                <a:latin typeface="超世紀粗仿宋" pitchFamily="2" charset="-120"/>
                <a:ea typeface="超世紀粗仿宋" pitchFamily="2" charset="-120"/>
              </a:rPr>
              <a:t>半長軸 </a:t>
            </a:r>
            <a:r>
              <a:rPr kumimoji="0" lang="en-US" altLang="zh-TW" sz="2400" dirty="0">
                <a:solidFill>
                  <a:srgbClr val="7030A0"/>
                </a:solidFill>
                <a:latin typeface="超世紀粗仿宋" pitchFamily="2" charset="-120"/>
                <a:ea typeface="超世紀粗仿宋" pitchFamily="2" charset="-120"/>
              </a:rPr>
              <a:t>&lt; 1.0 AU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dirty="0">
                <a:solidFill>
                  <a:srgbClr val="7030A0"/>
                </a:solidFill>
                <a:latin typeface="超世紀粗仿宋" pitchFamily="2" charset="-120"/>
                <a:ea typeface="超世紀粗仿宋" pitchFamily="2" charset="-120"/>
              </a:rPr>
              <a:t>近地點 </a:t>
            </a:r>
            <a:r>
              <a:rPr kumimoji="0" lang="en-US" altLang="zh-TW" sz="2400" dirty="0">
                <a:solidFill>
                  <a:srgbClr val="7030A0"/>
                </a:solidFill>
                <a:latin typeface="超世紀粗仿宋" pitchFamily="2" charset="-120"/>
                <a:ea typeface="超世紀粗仿宋" pitchFamily="2" charset="-120"/>
              </a:rPr>
              <a:t>&lt; 1.0167 AU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dirty="0">
                <a:solidFill>
                  <a:srgbClr val="7030A0"/>
                </a:solidFill>
                <a:latin typeface="超世紀粗仿宋" pitchFamily="2" charset="-120"/>
                <a:ea typeface="超世紀粗仿宋" pitchFamily="2" charset="-120"/>
              </a:rPr>
              <a:t>與地球軌道交錯</a:t>
            </a:r>
            <a:endParaRPr kumimoji="0" lang="en-US" altLang="zh-TW" sz="2400" dirty="0">
              <a:solidFill>
                <a:srgbClr val="7030A0"/>
              </a:solidFill>
              <a:latin typeface="超世紀粗仿宋" pitchFamily="2" charset="-120"/>
              <a:ea typeface="超世紀粗仿宋" pitchFamily="2" charset="-120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400" dirty="0">
                <a:solidFill>
                  <a:srgbClr val="7030A0"/>
                </a:solidFill>
                <a:latin typeface="超世紀粗仿宋" pitchFamily="2" charset="-120"/>
                <a:ea typeface="超世紀粗仿宋" pitchFamily="2" charset="-120"/>
              </a:rPr>
              <a:t>6%</a:t>
            </a:r>
            <a:endParaRPr kumimoji="0" lang="zh-TW" altLang="en-US" sz="2400" dirty="0">
              <a:solidFill>
                <a:srgbClr val="7030A0"/>
              </a:solidFill>
              <a:latin typeface="超世紀粗仿宋" pitchFamily="2" charset="-120"/>
              <a:ea typeface="超世紀粗仿宋" pitchFamily="2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346493" y="1684292"/>
            <a:ext cx="307612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800" b="1" dirty="0">
                <a:solidFill>
                  <a:srgbClr val="7030A0"/>
                </a:solidFill>
                <a:latin typeface="超世紀細毛楷" pitchFamily="2" charset="-120"/>
                <a:ea typeface="超世紀細毛楷" pitchFamily="2" charset="-120"/>
              </a:rPr>
              <a:t>Amor </a:t>
            </a:r>
            <a:r>
              <a:rPr kumimoji="0" lang="zh-TW" altLang="en-US" sz="2800" b="1" dirty="0">
                <a:solidFill>
                  <a:srgbClr val="7030A0"/>
                </a:solidFill>
                <a:latin typeface="超世紀細毛楷" pitchFamily="2" charset="-120"/>
                <a:ea typeface="超世紀細毛楷" pitchFamily="2" charset="-120"/>
              </a:rPr>
              <a:t>小行星</a:t>
            </a:r>
            <a:endParaRPr kumimoji="0" lang="en-US" altLang="zh-TW" sz="2800" b="1" dirty="0">
              <a:solidFill>
                <a:srgbClr val="7030A0"/>
              </a:solidFill>
              <a:latin typeface="超世紀細毛楷" pitchFamily="2" charset="-120"/>
              <a:ea typeface="超世紀細毛楷" pitchFamily="2" charset="-120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dirty="0">
                <a:solidFill>
                  <a:srgbClr val="7030A0"/>
                </a:solidFill>
                <a:latin typeface="超世紀粗仿宋" pitchFamily="2" charset="-120"/>
                <a:ea typeface="超世紀粗仿宋" pitchFamily="2" charset="-120"/>
              </a:rPr>
              <a:t>近地點</a:t>
            </a:r>
            <a:r>
              <a:rPr kumimoji="0" lang="en-US" altLang="zh-TW" sz="2400" dirty="0">
                <a:solidFill>
                  <a:srgbClr val="7030A0"/>
                </a:solidFill>
                <a:latin typeface="超世紀粗仿宋" pitchFamily="2" charset="-120"/>
                <a:ea typeface="超世紀粗仿宋" pitchFamily="2" charset="-120"/>
              </a:rPr>
              <a:t>1.02~1.3 AU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400" dirty="0">
                <a:solidFill>
                  <a:srgbClr val="7030A0"/>
                </a:solidFill>
                <a:latin typeface="超世紀粗仿宋" pitchFamily="2" charset="-120"/>
                <a:ea typeface="超世紀粗仿宋" pitchFamily="2" charset="-120"/>
              </a:rPr>
              <a:t>32%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8337347" y="3538482"/>
            <a:ext cx="358190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800" b="1" dirty="0">
                <a:solidFill>
                  <a:srgbClr val="7030A0"/>
                </a:solidFill>
                <a:latin typeface="超世紀細毛楷" pitchFamily="2" charset="-120"/>
                <a:ea typeface="超世紀細毛楷" pitchFamily="2" charset="-120"/>
              </a:rPr>
              <a:t>地內小行星</a:t>
            </a:r>
            <a:endParaRPr kumimoji="0" lang="en-US" altLang="zh-TW" sz="2800" b="1" dirty="0">
              <a:solidFill>
                <a:srgbClr val="7030A0"/>
              </a:solidFill>
              <a:latin typeface="超世紀細毛楷" pitchFamily="2" charset="-120"/>
              <a:ea typeface="超世紀細毛楷" pitchFamily="2" charset="-120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dirty="0">
                <a:solidFill>
                  <a:srgbClr val="7030A0"/>
                </a:solidFill>
                <a:latin typeface="超世紀粗仿宋" pitchFamily="2" charset="-120"/>
                <a:ea typeface="超世紀粗仿宋" pitchFamily="2" charset="-120"/>
              </a:rPr>
              <a:t>近地點 </a:t>
            </a:r>
            <a:r>
              <a:rPr kumimoji="0" lang="en-US" altLang="zh-TW" sz="2400" dirty="0">
                <a:solidFill>
                  <a:srgbClr val="7030A0"/>
                </a:solidFill>
                <a:latin typeface="超世紀粗仿宋" pitchFamily="2" charset="-120"/>
                <a:ea typeface="超世紀粗仿宋" pitchFamily="2" charset="-120"/>
              </a:rPr>
              <a:t>&lt; 0.983 AU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dirty="0">
                <a:solidFill>
                  <a:srgbClr val="7030A0"/>
                </a:solidFill>
                <a:latin typeface="超世紀粗仿宋" pitchFamily="2" charset="-120"/>
                <a:ea typeface="超世紀粗仿宋" pitchFamily="2" charset="-120"/>
              </a:rPr>
              <a:t>永遠在地球軌道之內</a:t>
            </a:r>
            <a:endParaRPr kumimoji="0" lang="en-US" altLang="zh-TW" sz="2400" dirty="0">
              <a:solidFill>
                <a:srgbClr val="7030A0"/>
              </a:solidFill>
              <a:latin typeface="超世紀粗仿宋" pitchFamily="2" charset="-120"/>
              <a:ea typeface="超世紀粗仿宋" pitchFamily="2" charset="-120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400" dirty="0">
                <a:solidFill>
                  <a:srgbClr val="7030A0"/>
                </a:solidFill>
                <a:latin typeface="超世紀粗仿宋" pitchFamily="2" charset="-120"/>
                <a:ea typeface="超世紀粗仿宋" pitchFamily="2" charset="-120"/>
              </a:rPr>
              <a:t>Inner Earth (</a:t>
            </a:r>
            <a:r>
              <a:rPr kumimoji="0" lang="en-US" altLang="zh-TW" sz="2400" dirty="0" err="1">
                <a:solidFill>
                  <a:srgbClr val="7030A0"/>
                </a:solidFill>
                <a:latin typeface="超世紀粗仿宋" pitchFamily="2" charset="-120"/>
                <a:ea typeface="超世紀粗仿宋" pitchFamily="2" charset="-120"/>
              </a:rPr>
              <a:t>Apohele</a:t>
            </a:r>
            <a:r>
              <a:rPr kumimoji="0" lang="en-US" altLang="zh-TW" sz="2400" dirty="0">
                <a:solidFill>
                  <a:srgbClr val="7030A0"/>
                </a:solidFill>
                <a:latin typeface="超世紀粗仿宋" pitchFamily="2" charset="-120"/>
                <a:ea typeface="超世紀粗仿宋" pitchFamily="2" charset="-120"/>
              </a:rPr>
              <a:t>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dirty="0">
                <a:solidFill>
                  <a:srgbClr val="7030A0"/>
                </a:solidFill>
                <a:latin typeface="超世紀粗仿宋" pitchFamily="2" charset="-120"/>
                <a:ea typeface="超世紀粗仿宋" pitchFamily="2" charset="-120"/>
              </a:rPr>
              <a:t>已知</a:t>
            </a:r>
            <a:r>
              <a:rPr kumimoji="0" lang="en-US" altLang="zh-TW" sz="2400" dirty="0">
                <a:solidFill>
                  <a:srgbClr val="7030A0"/>
                </a:solidFill>
                <a:latin typeface="超世紀粗仿宋" pitchFamily="2" charset="-120"/>
                <a:ea typeface="超世紀粗仿宋" pitchFamily="2" charset="-120"/>
              </a:rPr>
              <a:t>13</a:t>
            </a:r>
            <a:r>
              <a:rPr kumimoji="0" lang="zh-TW" altLang="en-US" sz="2400" dirty="0">
                <a:solidFill>
                  <a:srgbClr val="7030A0"/>
                </a:solidFill>
                <a:latin typeface="超世紀粗仿宋" pitchFamily="2" charset="-120"/>
                <a:ea typeface="超世紀粗仿宋" pitchFamily="2" charset="-120"/>
              </a:rPr>
              <a:t>顆 </a:t>
            </a:r>
            <a:r>
              <a:rPr kumimoji="0" lang="en-US" altLang="zh-TW" sz="2400" dirty="0">
                <a:solidFill>
                  <a:srgbClr val="7030A0"/>
                </a:solidFill>
                <a:latin typeface="超世紀粗仿宋" pitchFamily="2" charset="-120"/>
                <a:ea typeface="超世紀粗仿宋" pitchFamily="2" charset="-120"/>
              </a:rPr>
              <a:t>(2014.02)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4367808" y="1052736"/>
            <a:ext cx="6115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800" dirty="0">
                <a:solidFill>
                  <a:srgbClr val="7030A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NEOs = near-Earth Asteroids (NEAs)? </a:t>
            </a:r>
            <a:endParaRPr kumimoji="0" lang="zh-TW" altLang="en-US" sz="2800" dirty="0">
              <a:solidFill>
                <a:srgbClr val="7030A0"/>
              </a:solidFill>
              <a:latin typeface="Cambria Math" pitchFamily="18" charset="0"/>
              <a:ea typeface="超世紀細毛楷" pitchFamily="2" charset="-120"/>
              <a:cs typeface="Times New Roman" pitchFamily="18" charset="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801" y="3861048"/>
            <a:ext cx="1579431" cy="136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9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583113" y="6092826"/>
            <a:ext cx="22987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TW" altLang="en-US" sz="3200" dirty="0">
                <a:solidFill>
                  <a:schemeClr val="bg2"/>
                </a:solidFill>
                <a:latin typeface="超世紀粗仿宋" pitchFamily="2" charset="-120"/>
                <a:ea typeface="超世紀粗仿宋" pitchFamily="2" charset="-120"/>
              </a:rPr>
              <a:t>彗星撞太陽</a:t>
            </a:r>
          </a:p>
        </p:txBody>
      </p:sp>
      <p:pic>
        <p:nvPicPr>
          <p:cNvPr id="3" name="Picture 5" descr="Comet NEAT movi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260351"/>
            <a:ext cx="5759450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bullet-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33400"/>
            <a:ext cx="24526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5" descr="ca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0386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6" name="Text Box 6"/>
          <p:cNvSpPr txBox="1">
            <a:spLocks noChangeArrowheads="1"/>
          </p:cNvSpPr>
          <p:nvPr/>
        </p:nvSpPr>
        <p:spPr bwMode="auto">
          <a:xfrm>
            <a:off x="4583832" y="304801"/>
            <a:ext cx="583264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子彈：</a:t>
            </a:r>
            <a:r>
              <a:rPr lang="en-US" altLang="zh-TW" sz="3200" dirty="0">
                <a:latin typeface="超世紀粗仿宋" pitchFamily="2" charset="-120"/>
                <a:ea typeface="超世紀粗仿宋" pitchFamily="2" charset="-120"/>
              </a:rPr>
              <a:t>150</a:t>
            </a: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 </a:t>
            </a:r>
            <a:r>
              <a:rPr lang="en-US" altLang="zh-TW" sz="3200" dirty="0">
                <a:latin typeface="超世紀粗仿宋" pitchFamily="2" charset="-120"/>
                <a:ea typeface="超世紀粗仿宋" pitchFamily="2" charset="-120"/>
              </a:rPr>
              <a:t>g</a:t>
            </a: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、每秒 ＞</a:t>
            </a:r>
            <a:r>
              <a:rPr lang="en-US" altLang="zh-TW" sz="3200" dirty="0">
                <a:latin typeface="超世紀粗仿宋" pitchFamily="2" charset="-120"/>
                <a:ea typeface="超世紀粗仿宋" pitchFamily="2" charset="-120"/>
              </a:rPr>
              <a:t>1000</a:t>
            </a: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 </a:t>
            </a:r>
            <a:r>
              <a:rPr lang="en-US" altLang="zh-TW" sz="3200" dirty="0">
                <a:latin typeface="超世紀粗仿宋" pitchFamily="2" charset="-120"/>
                <a:ea typeface="超世紀粗仿宋" pitchFamily="2" charset="-120"/>
              </a:rPr>
              <a:t>m</a:t>
            </a:r>
            <a:endParaRPr lang="zh-TW" altLang="en-US" sz="3200" dirty="0">
              <a:latin typeface="超世紀粗仿宋" pitchFamily="2" charset="-120"/>
              <a:ea typeface="超世紀粗仿宋" pitchFamily="2" charset="-120"/>
            </a:endParaRPr>
          </a:p>
          <a:p>
            <a:pPr algn="l">
              <a:spcBef>
                <a:spcPct val="50000"/>
              </a:spcBef>
            </a:pP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汽車：</a:t>
            </a:r>
            <a:r>
              <a:rPr lang="en-US" altLang="zh-TW" sz="3200" dirty="0">
                <a:latin typeface="超世紀粗仿宋" pitchFamily="2" charset="-120"/>
                <a:ea typeface="超世紀粗仿宋" pitchFamily="2" charset="-120"/>
              </a:rPr>
              <a:t>1500 kg</a:t>
            </a: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、每秒 </a:t>
            </a:r>
            <a:r>
              <a:rPr lang="en-US" altLang="zh-TW" sz="3200" dirty="0">
                <a:latin typeface="超世紀粗仿宋" pitchFamily="2" charset="-120"/>
                <a:ea typeface="超世紀粗仿宋" pitchFamily="2" charset="-120"/>
              </a:rPr>
              <a:t>10 m</a:t>
            </a:r>
            <a:endParaRPr lang="zh-TW" altLang="en-US" sz="3200" dirty="0">
              <a:latin typeface="超世紀粗仿宋" pitchFamily="2" charset="-120"/>
              <a:ea typeface="超世紀粗仿宋" pitchFamily="2" charset="-120"/>
            </a:endParaRPr>
          </a:p>
          <a:p>
            <a:pPr algn="l">
              <a:spcBef>
                <a:spcPct val="50000"/>
              </a:spcBef>
            </a:pPr>
            <a:r>
              <a:rPr lang="zh-TW" altLang="en-US" sz="3200" i="1" dirty="0">
                <a:latin typeface="超世紀粗仿宋" pitchFamily="2" charset="-120"/>
                <a:ea typeface="超世紀粗仿宋" pitchFamily="2" charset="-120"/>
              </a:rPr>
              <a:t>動能 </a:t>
            </a:r>
            <a:r>
              <a:rPr lang="en-US" altLang="zh-TW" sz="3200" i="1" dirty="0">
                <a:latin typeface="超世紀粗仿宋" pitchFamily="2" charset="-120"/>
                <a:ea typeface="超世紀粗仿宋" pitchFamily="2" charset="-120"/>
              </a:rPr>
              <a:t>=</a:t>
            </a:r>
            <a:r>
              <a:rPr lang="zh-TW" altLang="en-US" sz="3200" i="1" dirty="0">
                <a:latin typeface="超世紀粗仿宋" pitchFamily="2" charset="-120"/>
                <a:ea typeface="超世紀粗仿宋" pitchFamily="2" charset="-120"/>
              </a:rPr>
              <a:t> </a:t>
            </a:r>
            <a:r>
              <a:rPr lang="en-US" altLang="zh-TW" sz="3200" i="1" dirty="0">
                <a:latin typeface="超世紀粗仿宋" pitchFamily="2" charset="-120"/>
                <a:ea typeface="超世紀粗仿宋" pitchFamily="2" charset="-120"/>
              </a:rPr>
              <a:t>(1/2)</a:t>
            </a:r>
            <a:r>
              <a:rPr lang="zh-TW" altLang="en-US" sz="3200" i="1" dirty="0">
                <a:latin typeface="超世紀粗仿宋" pitchFamily="2" charset="-120"/>
                <a:ea typeface="超世紀粗仿宋" pitchFamily="2" charset="-120"/>
              </a:rPr>
              <a:t> </a:t>
            </a:r>
            <a:r>
              <a:rPr lang="en-US" altLang="zh-TW" sz="3200" i="1" dirty="0">
                <a:latin typeface="超世紀粗仿宋" pitchFamily="2" charset="-120"/>
                <a:ea typeface="超世紀粗仿宋" pitchFamily="2" charset="-120"/>
              </a:rPr>
              <a:t>mv</a:t>
            </a:r>
            <a:r>
              <a:rPr lang="en-US" altLang="zh-TW" sz="3200" i="1" baseline="60000" dirty="0">
                <a:latin typeface="超世紀粗仿宋" pitchFamily="2" charset="-120"/>
                <a:ea typeface="超世紀粗仿宋" pitchFamily="2" charset="-120"/>
              </a:rPr>
              <a:t>2</a:t>
            </a:r>
            <a:r>
              <a:rPr lang="en-US" altLang="zh-TW" sz="3200" i="1" dirty="0">
                <a:latin typeface="超世紀粗仿宋" pitchFamily="2" charset="-120"/>
                <a:ea typeface="超世紀粗仿宋" pitchFamily="2" charset="-120"/>
              </a:rPr>
              <a:t> = (3/2) </a:t>
            </a:r>
            <a:r>
              <a:rPr lang="en-US" altLang="zh-TW" sz="3200" i="1" dirty="0" err="1">
                <a:latin typeface="超世紀粗仿宋" pitchFamily="2" charset="-120"/>
                <a:ea typeface="超世紀粗仿宋" pitchFamily="2" charset="-120"/>
              </a:rPr>
              <a:t>kT</a:t>
            </a:r>
            <a:endParaRPr lang="en-US" altLang="zh-TW" sz="3200" i="1" dirty="0">
              <a:latin typeface="超世紀粗仿宋" pitchFamily="2" charset="-120"/>
              <a:ea typeface="超世紀粗仿宋" pitchFamily="2" charset="-120"/>
            </a:endParaRPr>
          </a:p>
        </p:txBody>
      </p:sp>
      <p:sp>
        <p:nvSpPr>
          <p:cNvPr id="194567" name="Text Box 7"/>
          <p:cNvSpPr txBox="1">
            <a:spLocks noChangeArrowheads="1"/>
          </p:cNvSpPr>
          <p:nvPr/>
        </p:nvSpPr>
        <p:spPr bwMode="auto">
          <a:xfrm>
            <a:off x="4659248" y="3501009"/>
            <a:ext cx="5867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汽車 </a:t>
            </a:r>
            <a:r>
              <a:rPr lang="en-US" altLang="zh-TW" sz="3200" i="1" dirty="0">
                <a:latin typeface="超世紀粗仿宋" pitchFamily="2" charset="-120"/>
                <a:ea typeface="超世紀粗仿宋" pitchFamily="2" charset="-120"/>
              </a:rPr>
              <a:t>m</a:t>
            </a:r>
            <a:r>
              <a:rPr lang="en-US" altLang="zh-TW" sz="3200" dirty="0">
                <a:latin typeface="超世紀粗仿宋" pitchFamily="2" charset="-120"/>
                <a:ea typeface="超世紀粗仿宋" pitchFamily="2" charset="-120"/>
              </a:rPr>
              <a:t> </a:t>
            </a:r>
            <a:r>
              <a:rPr lang="en-US" altLang="zh-TW" sz="320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 1</a:t>
            </a:r>
            <a:r>
              <a:rPr lang="zh-TW" altLang="en-US" sz="320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萬倍</a:t>
            </a:r>
            <a:endParaRPr lang="zh-TW" altLang="en-US" sz="3200" dirty="0">
              <a:latin typeface="超世紀粗仿宋" pitchFamily="2" charset="-120"/>
              <a:ea typeface="超世紀粗仿宋" pitchFamily="2" charset="-120"/>
            </a:endParaRPr>
          </a:p>
          <a:p>
            <a:pPr algn="l">
              <a:spcBef>
                <a:spcPct val="50000"/>
              </a:spcBef>
            </a:pP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子彈 </a:t>
            </a:r>
            <a:r>
              <a:rPr lang="en-US" altLang="zh-TW" sz="3200" i="1" dirty="0">
                <a:latin typeface="超世紀粗仿宋" pitchFamily="2" charset="-120"/>
                <a:ea typeface="超世紀粗仿宋" pitchFamily="2" charset="-120"/>
              </a:rPr>
              <a:t>v</a:t>
            </a:r>
            <a:r>
              <a:rPr lang="en-US" altLang="zh-TW" sz="3200" dirty="0">
                <a:latin typeface="超世紀粗仿宋" pitchFamily="2" charset="-120"/>
                <a:ea typeface="超世紀粗仿宋" pitchFamily="2" charset="-120"/>
              </a:rPr>
              <a:t> </a:t>
            </a:r>
            <a:r>
              <a:rPr lang="en-US" altLang="zh-TW" sz="320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 1</a:t>
            </a:r>
            <a:r>
              <a:rPr lang="zh-TW" altLang="en-US" sz="320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萬倍；</a:t>
            </a:r>
            <a:r>
              <a:rPr lang="en-US" altLang="zh-TW" sz="3200" i="1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v</a:t>
            </a:r>
            <a:r>
              <a:rPr lang="en-US" altLang="zh-TW" sz="3200" baseline="6000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2</a:t>
            </a:r>
            <a:r>
              <a:rPr lang="en-US" altLang="zh-TW" sz="320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  1</a:t>
            </a:r>
            <a:r>
              <a:rPr lang="zh-TW" altLang="en-US" sz="320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億倍</a:t>
            </a:r>
          </a:p>
        </p:txBody>
      </p:sp>
      <p:sp>
        <p:nvSpPr>
          <p:cNvPr id="194568" name="AutoShape 8"/>
          <p:cNvSpPr>
            <a:spLocks noChangeArrowheads="1"/>
          </p:cNvSpPr>
          <p:nvPr/>
        </p:nvSpPr>
        <p:spPr bwMode="auto">
          <a:xfrm>
            <a:off x="4876800" y="5181600"/>
            <a:ext cx="838200" cy="533400"/>
          </a:xfrm>
          <a:prstGeom prst="rightArrow">
            <a:avLst>
              <a:gd name="adj1" fmla="val 50000"/>
              <a:gd name="adj2" fmla="val 39286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94569" name="Text Box 9"/>
          <p:cNvSpPr txBox="1">
            <a:spLocks noChangeArrowheads="1"/>
          </p:cNvSpPr>
          <p:nvPr/>
        </p:nvSpPr>
        <p:spPr bwMode="auto">
          <a:xfrm>
            <a:off x="5879976" y="5148482"/>
            <a:ext cx="3680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子彈 動能</a:t>
            </a:r>
            <a:r>
              <a:rPr lang="en-US" altLang="zh-TW" sz="320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 1</a:t>
            </a:r>
            <a:r>
              <a:rPr lang="zh-TW" altLang="en-US" sz="3200" dirty="0"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萬倍</a:t>
            </a:r>
            <a:endParaRPr lang="zh-TW" altLang="en-US" sz="3200" dirty="0">
              <a:latin typeface="超世紀粗仿宋" pitchFamily="2" charset="-120"/>
              <a:ea typeface="超世紀粗仿宋" pitchFamily="2" charset="-120"/>
            </a:endParaRPr>
          </a:p>
        </p:txBody>
      </p:sp>
      <p:sp>
        <p:nvSpPr>
          <p:cNvPr id="194570" name="Text Box 10"/>
          <p:cNvSpPr txBox="1">
            <a:spLocks noChangeArrowheads="1"/>
          </p:cNvSpPr>
          <p:nvPr/>
        </p:nvSpPr>
        <p:spPr bwMode="auto">
          <a:xfrm>
            <a:off x="4800600" y="5867400"/>
            <a:ext cx="5410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dirty="0">
                <a:solidFill>
                  <a:srgbClr val="00FF99"/>
                </a:solidFill>
                <a:latin typeface="超世紀粗仿宋" pitchFamily="2" charset="-120"/>
                <a:ea typeface="超世紀粗仿宋" pitchFamily="2" charset="-120"/>
              </a:rPr>
              <a:t>快的東西殺傷力很可怕！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6" grpId="0"/>
      <p:bldP spid="194567" grpId="0"/>
      <p:bldP spid="194568" grpId="0" animBg="1"/>
      <p:bldP spid="194569" grpId="0"/>
      <p:bldP spid="19457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063750" y="332656"/>
            <a:ext cx="4800600" cy="77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zh-TW" altLang="en-US" sz="4400" dirty="0">
                <a:solidFill>
                  <a:schemeClr val="tx2"/>
                </a:solidFill>
                <a:latin typeface="超世紀粗仿圓" pitchFamily="2" charset="-120"/>
                <a:ea typeface="超世紀粗仿圓" pitchFamily="2" charset="-120"/>
              </a:rPr>
              <a:t>有沒有解厄之道？</a:t>
            </a:r>
          </a:p>
        </p:txBody>
      </p:sp>
      <p:graphicFrame>
        <p:nvGraphicFramePr>
          <p:cNvPr id="2050" name="Object 3"/>
          <p:cNvGraphicFramePr>
            <a:graphicFrameLocks/>
          </p:cNvGraphicFramePr>
          <p:nvPr/>
        </p:nvGraphicFramePr>
        <p:xfrm>
          <a:off x="8412163" y="115888"/>
          <a:ext cx="2057400" cy="204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4" name="美工圖案" r:id="rId4" imgW="3469341" imgH="3662643" progId="">
                  <p:embed/>
                </p:oleObj>
              </mc:Choice>
              <mc:Fallback>
                <p:oleObj name="美工圖案" r:id="rId4" imgW="3469341" imgH="3662643" progId="">
                  <p:embed/>
                  <p:pic>
                    <p:nvPicPr>
                      <p:cNvPr id="0" name="Picture 108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2163" y="115888"/>
                        <a:ext cx="2057400" cy="204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407368" y="1669353"/>
            <a:ext cx="9875888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zh-TW" sz="4000" dirty="0">
                <a:solidFill>
                  <a:schemeClr val="folHlink"/>
                </a:solidFill>
                <a:ea typeface="標楷體" pitchFamily="65" charset="-120"/>
              </a:rPr>
              <a:t> </a:t>
            </a:r>
            <a:r>
              <a:rPr lang="zh-TW" altLang="en-US" sz="4000" dirty="0">
                <a:solidFill>
                  <a:srgbClr val="00FF99"/>
                </a:solidFill>
                <a:ea typeface="標楷體" pitchFamily="65" charset="-120"/>
              </a:rPr>
              <a:t>炸掉？</a:t>
            </a:r>
            <a:r>
              <a:rPr lang="zh-TW" altLang="en-US" sz="3200" dirty="0">
                <a:solidFill>
                  <a:srgbClr val="EAEAEA"/>
                </a:solidFill>
                <a:ea typeface="新細明體" pitchFamily="18" charset="-120"/>
              </a:rPr>
              <a:t>傳統炸彈</a:t>
            </a:r>
            <a:r>
              <a:rPr lang="zh-TW" altLang="en-US" sz="2400" dirty="0">
                <a:solidFill>
                  <a:srgbClr val="EAEAEA"/>
                </a:solidFill>
                <a:ea typeface="新細明體" pitchFamily="18" charset="-120"/>
              </a:rPr>
              <a:t>（接觸地面或深層爆炸）</a:t>
            </a:r>
            <a:r>
              <a:rPr lang="zh-TW" altLang="en-US" sz="2800" dirty="0">
                <a:solidFill>
                  <a:srgbClr val="EAEAEA"/>
                </a:solidFill>
                <a:ea typeface="新細明體" pitchFamily="18" charset="-120"/>
              </a:rPr>
              <a:t>、</a:t>
            </a:r>
            <a:br>
              <a:rPr lang="zh-TW" altLang="en-US" sz="2800" dirty="0">
                <a:solidFill>
                  <a:srgbClr val="EAEAEA"/>
                </a:solidFill>
                <a:ea typeface="新細明體" pitchFamily="18" charset="-120"/>
              </a:rPr>
            </a:br>
            <a:r>
              <a:rPr lang="zh-TW" altLang="en-US" sz="2800" dirty="0">
                <a:solidFill>
                  <a:srgbClr val="EAEAEA"/>
                </a:solidFill>
                <a:ea typeface="新細明體" pitchFamily="18" charset="-120"/>
              </a:rPr>
              <a:t>                      </a:t>
            </a:r>
            <a:r>
              <a:rPr lang="zh-TW" altLang="en-US" sz="3200" dirty="0">
                <a:solidFill>
                  <a:srgbClr val="EAEAEA"/>
                </a:solidFill>
                <a:ea typeface="新細明體" pitchFamily="18" charset="-120"/>
              </a:rPr>
              <a:t>核彈</a:t>
            </a:r>
            <a:r>
              <a:rPr lang="zh-TW" altLang="en-US" sz="2400" dirty="0">
                <a:solidFill>
                  <a:srgbClr val="EAEAEA"/>
                </a:solidFill>
                <a:ea typeface="新細明體" pitchFamily="18" charset="-120"/>
              </a:rPr>
              <a:t>（地面或深層、即刻或延遲引爆）</a:t>
            </a:r>
            <a:r>
              <a:rPr lang="zh-TW" altLang="en-US" sz="2800" dirty="0">
                <a:solidFill>
                  <a:srgbClr val="EAEAEA"/>
                </a:solidFill>
                <a:ea typeface="新細明體" pitchFamily="18" charset="-120"/>
              </a:rPr>
              <a:t>、</a:t>
            </a:r>
            <a:r>
              <a:rPr lang="zh-TW" altLang="en-US" sz="3200" dirty="0">
                <a:solidFill>
                  <a:srgbClr val="EAEAEA"/>
                </a:solidFill>
                <a:ea typeface="新細明體" pitchFamily="18" charset="-120"/>
              </a:rPr>
              <a:t>撞擊 </a:t>
            </a:r>
            <a:r>
              <a:rPr lang="en-US" altLang="zh-TW" sz="3200" dirty="0">
                <a:solidFill>
                  <a:srgbClr val="EAEAEA"/>
                </a:solidFill>
                <a:latin typeface="新細明體" pitchFamily="18" charset="-120"/>
                <a:ea typeface="新細明體" pitchFamily="18" charset="-120"/>
              </a:rPr>
              <a:t>…</a:t>
            </a:r>
            <a:r>
              <a:rPr lang="en-US" altLang="zh-TW" sz="3200" dirty="0">
                <a:solidFill>
                  <a:srgbClr val="EAEAEA"/>
                </a:solidFill>
                <a:ea typeface="新細明體" pitchFamily="18" charset="-120"/>
              </a:rPr>
              <a:t/>
            </a:r>
            <a:br>
              <a:rPr lang="en-US" altLang="zh-TW" sz="3200" dirty="0">
                <a:solidFill>
                  <a:srgbClr val="EAEAEA"/>
                </a:solidFill>
                <a:ea typeface="新細明體" pitchFamily="18" charset="-120"/>
              </a:rPr>
            </a:br>
            <a:r>
              <a:rPr lang="en-US" altLang="zh-TW" sz="3200" dirty="0">
                <a:solidFill>
                  <a:srgbClr val="EAEAEA"/>
                </a:solidFill>
                <a:ea typeface="新細明體" pitchFamily="18" charset="-120"/>
              </a:rPr>
              <a:t>                   </a:t>
            </a:r>
            <a:r>
              <a:rPr lang="zh-TW" altLang="en-US" sz="3200" b="1" dirty="0">
                <a:solidFill>
                  <a:srgbClr val="EAEAEA"/>
                </a:solidFill>
                <a:latin typeface="標楷體" pitchFamily="65" charset="-120"/>
                <a:ea typeface="標楷體" pitchFamily="65" charset="-120"/>
              </a:rPr>
              <a:t>這個方法最快，但是 </a:t>
            </a:r>
            <a:r>
              <a:rPr lang="en-US" altLang="zh-TW" sz="3200" b="1" dirty="0">
                <a:solidFill>
                  <a:srgbClr val="EAEAEA"/>
                </a:solidFill>
                <a:latin typeface="標楷體" pitchFamily="65" charset="-120"/>
                <a:ea typeface="標楷體" pitchFamily="65" charset="-120"/>
              </a:rPr>
              <a:t>… </a:t>
            </a:r>
            <a:r>
              <a:rPr lang="zh-TW" altLang="en-US" sz="2400" dirty="0">
                <a:solidFill>
                  <a:srgbClr val="EAEAEA"/>
                </a:solidFill>
                <a:latin typeface="標楷體" pitchFamily="65" charset="-120"/>
                <a:ea typeface="標楷體" pitchFamily="65" charset="-120"/>
              </a:rPr>
              <a:t>放多少炸藥？放</a:t>
            </a:r>
            <a:br>
              <a:rPr lang="zh-TW" altLang="en-US" sz="2400" dirty="0">
                <a:solidFill>
                  <a:srgbClr val="EAEAEA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400" dirty="0">
                <a:solidFill>
                  <a:srgbClr val="EAEAEA"/>
                </a:solidFill>
                <a:latin typeface="標楷體" pitchFamily="65" charset="-120"/>
                <a:ea typeface="標楷體" pitchFamily="65" charset="-120"/>
              </a:rPr>
              <a:t>                    在哪裡（它們的罩門在哪？）誰去放？怎麼</a:t>
            </a:r>
            <a:br>
              <a:rPr lang="zh-TW" altLang="en-US" sz="2400" dirty="0">
                <a:solidFill>
                  <a:srgbClr val="EAEAEA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400" dirty="0">
                <a:solidFill>
                  <a:srgbClr val="EAEAEA"/>
                </a:solidFill>
                <a:latin typeface="標楷體" pitchFamily="65" charset="-120"/>
                <a:ea typeface="標楷體" pitchFamily="65" charset="-120"/>
              </a:rPr>
              <a:t>                    放？萬一真炸成功了呢？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zh-TW" altLang="en-US" sz="4000" dirty="0">
                <a:ea typeface="標楷體" pitchFamily="65" charset="-120"/>
              </a:rPr>
              <a:t> </a:t>
            </a:r>
            <a:r>
              <a:rPr lang="zh-TW" altLang="en-US" sz="4000" dirty="0">
                <a:solidFill>
                  <a:srgbClr val="00FF99"/>
                </a:solidFill>
                <a:ea typeface="標楷體" pitchFamily="65" charset="-120"/>
              </a:rPr>
              <a:t>融化掉？</a:t>
            </a:r>
            <a:r>
              <a:rPr lang="zh-TW" altLang="en-US" sz="3200" dirty="0">
                <a:solidFill>
                  <a:srgbClr val="EAEAEA"/>
                </a:solidFill>
                <a:ea typeface="新細明體" pitchFamily="18" charset="-120"/>
              </a:rPr>
              <a:t>陽光聚焦、雷射脈衝 </a:t>
            </a:r>
            <a:r>
              <a:rPr lang="zh-TW" altLang="en-US" sz="2400" dirty="0">
                <a:solidFill>
                  <a:srgbClr val="EAEAEA"/>
                </a:solidFill>
                <a:ea typeface="新細明體" pitchFamily="18" charset="-120"/>
              </a:rPr>
              <a:t>（蒸發表面物質</a:t>
            </a:r>
            <a:r>
              <a:rPr lang="en-US" altLang="zh-TW" sz="2400" dirty="0">
                <a:solidFill>
                  <a:srgbClr val="EAEAEA"/>
                </a:solidFill>
                <a:ea typeface="新細明體" pitchFamily="18" charset="-120"/>
              </a:rPr>
              <a:t>) </a:t>
            </a:r>
            <a:r>
              <a:rPr lang="en-US" altLang="zh-TW" sz="4000" dirty="0">
                <a:solidFill>
                  <a:srgbClr val="EAEAEA"/>
                </a:solidFill>
              </a:rPr>
              <a:t>…</a:t>
            </a:r>
            <a:endParaRPr lang="en-US" altLang="zh-TW" sz="4000" dirty="0">
              <a:solidFill>
                <a:srgbClr val="EAEAEA"/>
              </a:solidFill>
              <a:ea typeface="標楷體" pitchFamily="65" charset="-120"/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zh-TW" sz="4000" dirty="0">
                <a:solidFill>
                  <a:schemeClr val="folHlink"/>
                </a:solidFill>
                <a:ea typeface="標楷體" pitchFamily="65" charset="-120"/>
              </a:rPr>
              <a:t> </a:t>
            </a:r>
            <a:r>
              <a:rPr lang="zh-TW" altLang="en-US" sz="4000" dirty="0">
                <a:solidFill>
                  <a:srgbClr val="00FF99"/>
                </a:solidFill>
                <a:ea typeface="標楷體" pitchFamily="65" charset="-120"/>
              </a:rPr>
              <a:t>改變軌道？</a:t>
            </a:r>
            <a:r>
              <a:rPr lang="zh-TW" altLang="en-US" sz="4000" dirty="0">
                <a:ea typeface="標楷體" pitchFamily="65" charset="-120"/>
              </a:rPr>
              <a:t> </a:t>
            </a:r>
            <a:r>
              <a:rPr lang="en-US" altLang="zh-TW" sz="3200" dirty="0">
                <a:solidFill>
                  <a:schemeClr val="tx2"/>
                </a:solidFill>
                <a:ea typeface="新細明體" pitchFamily="18" charset="-120"/>
                <a:hlinkClick r:id="rId6" action="ppaction://hlinkpres?slideindex=1&amp;slidetitle="/>
              </a:rPr>
              <a:t>B612 Mission</a:t>
            </a:r>
            <a:r>
              <a:rPr lang="zh-TW" altLang="en-US" sz="3200" dirty="0">
                <a:ea typeface="新細明體" pitchFamily="18" charset="-120"/>
              </a:rPr>
              <a:t>、</a:t>
            </a:r>
            <a:r>
              <a:rPr lang="zh-TW" altLang="en-US" sz="3200" dirty="0">
                <a:solidFill>
                  <a:srgbClr val="EAEAEA"/>
                </a:solidFill>
                <a:ea typeface="新細明體" pitchFamily="18" charset="-120"/>
              </a:rPr>
              <a:t>重力牽引 </a:t>
            </a:r>
            <a:r>
              <a:rPr lang="zh-TW" altLang="en-US" sz="4000" dirty="0"/>
              <a:t> </a:t>
            </a:r>
            <a:r>
              <a:rPr lang="en-US" altLang="zh-TW" sz="4000" dirty="0">
                <a:solidFill>
                  <a:srgbClr val="EAEAEA"/>
                </a:solidFill>
              </a:rPr>
              <a:t>…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4079776" y="6021288"/>
            <a:ext cx="7561263" cy="64135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zh-TW" altLang="en-US" dirty="0">
                <a:latin typeface="超世紀粗仿宋" pitchFamily="2" charset="-120"/>
                <a:ea typeface="超世紀粗仿宋" pitchFamily="2" charset="-120"/>
              </a:rPr>
              <a:t>假如有辦法</a:t>
            </a:r>
            <a:r>
              <a:rPr lang="en-US" altLang="zh-TW" dirty="0">
                <a:latin typeface="超世紀粗仿宋" pitchFamily="2" charset="-120"/>
                <a:ea typeface="超世紀粗仿宋" pitchFamily="2" charset="-120"/>
              </a:rPr>
              <a:t>…</a:t>
            </a:r>
            <a:r>
              <a:rPr lang="zh-TW" altLang="en-US" dirty="0">
                <a:latin typeface="超世紀粗仿宋" pitchFamily="2" charset="-120"/>
                <a:ea typeface="超世紀粗仿宋" pitchFamily="2" charset="-120"/>
              </a:rPr>
              <a:t>需要多久的備戰時間？</a:t>
            </a:r>
          </a:p>
        </p:txBody>
      </p:sp>
      <p:sp>
        <p:nvSpPr>
          <p:cNvPr id="2054" name="AutoShape 9" descr="image"/>
          <p:cNvSpPr>
            <a:spLocks noChangeAspect="1" noChangeArrowheads="1"/>
          </p:cNvSpPr>
          <p:nvPr/>
        </p:nvSpPr>
        <p:spPr bwMode="auto">
          <a:xfrm>
            <a:off x="5954713" y="3203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 descr="Image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7200"/>
            <a:ext cx="4267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4"/>
          <p:cNvSpPr txBox="1">
            <a:spLocks noChangeArrowheads="1"/>
          </p:cNvSpPr>
          <p:nvPr/>
        </p:nvSpPr>
        <p:spPr bwMode="auto">
          <a:xfrm>
            <a:off x="335360" y="353385"/>
            <a:ext cx="5518484" cy="388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</a:pP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彗星軌道狹長橢圓</a:t>
            </a:r>
            <a:endParaRPr lang="en-US" altLang="zh-TW" sz="3200" dirty="0">
              <a:latin typeface="超世紀粗仿宋" pitchFamily="2" charset="-120"/>
              <a:ea typeface="超世紀粗仿宋" pitchFamily="2" charset="-120"/>
            </a:endParaRPr>
          </a:p>
          <a:p>
            <a:pPr algn="l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</a:pP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一旦出現在太陽（地球）附近，我們才發現它們存在，預警時間只有 </a:t>
            </a:r>
            <a:r>
              <a:rPr lang="en-US" altLang="zh-TW" sz="3200" dirty="0">
                <a:latin typeface="超世紀粗仿宋" pitchFamily="2" charset="-120"/>
                <a:ea typeface="超世紀粗仿宋" pitchFamily="2" charset="-120"/>
              </a:rPr>
              <a:t>6 </a:t>
            </a: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個月。</a:t>
            </a:r>
            <a:endParaRPr lang="en-US" altLang="zh-TW" sz="3200" dirty="0">
              <a:latin typeface="超世紀粗仿宋" pitchFamily="2" charset="-120"/>
              <a:ea typeface="超世紀粗仿宋" pitchFamily="2" charset="-120"/>
            </a:endParaRPr>
          </a:p>
          <a:p>
            <a:pPr algn="l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</a:pP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六個月能做什麼？</a:t>
            </a:r>
            <a:endParaRPr lang="en-US" altLang="zh-TW" sz="3200" dirty="0">
              <a:latin typeface="超世紀粗仿宋" pitchFamily="2" charset="-120"/>
              <a:ea typeface="超世紀粗仿宋" pitchFamily="2" charset="-120"/>
            </a:endParaRPr>
          </a:p>
          <a:p>
            <a:pPr algn="l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</a:pP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彗星接近時，是軌道中速度最快的時候，衝擊力道最強</a:t>
            </a:r>
            <a:endParaRPr lang="en-US" altLang="zh-TW" sz="3200" dirty="0">
              <a:latin typeface="超世紀粗仿宋" pitchFamily="2" charset="-120"/>
              <a:ea typeface="超世紀粗仿宋" pitchFamily="2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03512" y="5589241"/>
            <a:ext cx="4339650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</a:pPr>
            <a:r>
              <a:rPr lang="zh-TW" altLang="en-US" dirty="0">
                <a:latin typeface="超世紀粗仿宋" pitchFamily="2" charset="-120"/>
                <a:ea typeface="超世紀粗仿宋" pitchFamily="2" charset="-120"/>
              </a:rPr>
              <a:t>但彗星不是冰體嗎？</a:t>
            </a:r>
          </a:p>
        </p:txBody>
      </p:sp>
    </p:spTree>
    <p:extLst>
      <p:ext uri="{BB962C8B-B14F-4D97-AF65-F5344CB8AC3E}">
        <p14:creationId xmlns:p14="http://schemas.microsoft.com/office/powerpoint/2010/main" val="76888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Look to the skies next year: Comet ISON could produce a spectacular show when it flies by next year - similar to the 1997 appearance of Hale-Bopp (pictured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5920" y="188641"/>
            <a:ext cx="5112568" cy="3136891"/>
          </a:xfrm>
          <a:prstGeom prst="rect">
            <a:avLst/>
          </a:prstGeom>
          <a:noFill/>
        </p:spPr>
      </p:pic>
      <p:sp>
        <p:nvSpPr>
          <p:cNvPr id="3" name="文字方塊 2"/>
          <p:cNvSpPr txBox="1"/>
          <p:nvPr/>
        </p:nvSpPr>
        <p:spPr>
          <a:xfrm>
            <a:off x="335360" y="476672"/>
            <a:ext cx="4824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還記得</a:t>
            </a:r>
            <a:r>
              <a:rPr lang="en-US" altLang="zh-TW" sz="3200" dirty="0">
                <a:latin typeface="超世紀粗仿宋" pitchFamily="2" charset="-120"/>
                <a:ea typeface="超世紀粗仿宋" pitchFamily="2" charset="-120"/>
              </a:rPr>
              <a:t>1997</a:t>
            </a: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年海爾波普彗星？</a:t>
            </a:r>
            <a:r>
              <a:rPr lang="zh-TW" altLang="en-US" sz="3200" dirty="0" smtClean="0">
                <a:latin typeface="超世紀粗仿宋" pitchFamily="2" charset="-120"/>
                <a:ea typeface="超世紀粗仿宋" pitchFamily="2" charset="-120"/>
              </a:rPr>
              <a:t>號稱「</a:t>
            </a: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世紀」大彗星</a:t>
            </a:r>
          </a:p>
        </p:txBody>
      </p:sp>
      <p:sp>
        <p:nvSpPr>
          <p:cNvPr id="4" name="矩形 3"/>
          <p:cNvSpPr/>
          <p:nvPr/>
        </p:nvSpPr>
        <p:spPr>
          <a:xfrm>
            <a:off x="1775520" y="5517231"/>
            <a:ext cx="6912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TW" sz="3200" dirty="0">
                <a:latin typeface="超世紀粗仿宋" pitchFamily="2" charset="-120"/>
                <a:ea typeface="超世紀粗仿宋" pitchFamily="2" charset="-120"/>
              </a:rPr>
              <a:t>Comet 2002/S1</a:t>
            </a: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（</a:t>
            </a:r>
            <a:r>
              <a:rPr lang="en-US" altLang="zh-TW" sz="3200" dirty="0">
                <a:latin typeface="超世紀粗仿宋" pitchFamily="2" charset="-120"/>
                <a:ea typeface="超世紀粗仿宋" pitchFamily="2" charset="-120"/>
              </a:rPr>
              <a:t>ISON</a:t>
            </a: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）</a:t>
            </a:r>
            <a:r>
              <a:rPr lang="en-US" altLang="zh-TW" sz="3200" dirty="0">
                <a:latin typeface="超世紀粗仿宋" pitchFamily="2" charset="-120"/>
                <a:ea typeface="超世紀粗仿宋" pitchFamily="2" charset="-120"/>
              </a:rPr>
              <a:t>2013</a:t>
            </a: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年</a:t>
            </a:r>
            <a:r>
              <a:rPr lang="en-US" altLang="zh-TW" sz="3200" dirty="0">
                <a:latin typeface="超世紀粗仿宋" pitchFamily="2" charset="-120"/>
                <a:ea typeface="超世紀粗仿宋" pitchFamily="2" charset="-120"/>
              </a:rPr>
              <a:t>11</a:t>
            </a: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月正在附近，亮度不如預期</a:t>
            </a:r>
            <a:r>
              <a:rPr lang="en-US" altLang="zh-TW" sz="3200" dirty="0">
                <a:latin typeface="超世紀粗仿宋" pitchFamily="2" charset="-120"/>
                <a:ea typeface="超世紀粗仿宋" pitchFamily="2" charset="-120"/>
              </a:rPr>
              <a:t> </a:t>
            </a:r>
            <a:endParaRPr lang="zh-TW" altLang="en-US" sz="3200" dirty="0">
              <a:latin typeface="超世紀粗仿宋" pitchFamily="2" charset="-120"/>
              <a:ea typeface="超世紀粗仿宋" pitchFamily="2" charset="-120"/>
            </a:endParaRPr>
          </a:p>
        </p:txBody>
      </p:sp>
      <p:pic>
        <p:nvPicPr>
          <p:cNvPr id="147460" name="Picture 4" descr="Spotted in space: Two astronomers from Russia discovered the icy ball, dimly lit against background sta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48460" y="5373216"/>
            <a:ext cx="1602506" cy="1296144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5159896" y="3863950"/>
            <a:ext cx="51845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TW" sz="3200" dirty="0">
                <a:latin typeface="超世紀粗仿宋" pitchFamily="2" charset="-120"/>
                <a:ea typeface="超世紀粗仿宋" pitchFamily="2" charset="-120"/>
              </a:rPr>
              <a:t>C/2011</a:t>
            </a: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 </a:t>
            </a:r>
            <a:r>
              <a:rPr lang="en-US" altLang="zh-TW" sz="3200" dirty="0">
                <a:latin typeface="超世紀粗仿宋" pitchFamily="2" charset="-120"/>
                <a:ea typeface="超世紀粗仿宋" pitchFamily="2" charset="-120"/>
              </a:rPr>
              <a:t>L4</a:t>
            </a: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（</a:t>
            </a:r>
            <a:r>
              <a:rPr lang="en-US" altLang="zh-TW" sz="3200" dirty="0">
                <a:latin typeface="超世紀粗仿宋" pitchFamily="2" charset="-120"/>
                <a:ea typeface="超世紀粗仿宋" pitchFamily="2" charset="-120"/>
              </a:rPr>
              <a:t>PANSTARRS)</a:t>
            </a: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 </a:t>
            </a:r>
            <a:r>
              <a:rPr lang="en-US" altLang="zh-TW" sz="3200" dirty="0">
                <a:latin typeface="超世紀粗仿宋" pitchFamily="2" charset="-120"/>
                <a:ea typeface="超世紀粗仿宋" pitchFamily="2" charset="-120"/>
              </a:rPr>
              <a:t>2013/03</a:t>
            </a:r>
            <a:r>
              <a:rPr lang="zh-TW" altLang="en-US" sz="3200" dirty="0">
                <a:latin typeface="超世紀粗仿宋" pitchFamily="2" charset="-120"/>
                <a:ea typeface="超世紀粗仿宋" pitchFamily="2" charset="-120"/>
              </a:rPr>
              <a:t> </a:t>
            </a:r>
            <a:r>
              <a:rPr lang="zh-TW" altLang="en-US" sz="3200" dirty="0" smtClean="0">
                <a:latin typeface="超世紀粗仿宋" pitchFamily="2" charset="-120"/>
                <a:ea typeface="超世紀粗仿宋" pitchFamily="2" charset="-120"/>
              </a:rPr>
              <a:t>年</a:t>
            </a:r>
            <a:endParaRPr lang="zh-TW" altLang="en-US" sz="3200" dirty="0">
              <a:latin typeface="超世紀粗仿宋" pitchFamily="2" charset="-120"/>
              <a:ea typeface="超世紀粗仿宋" pitchFamily="2" charset="-120"/>
            </a:endParaRPr>
          </a:p>
        </p:txBody>
      </p:sp>
      <p:cxnSp>
        <p:nvCxnSpPr>
          <p:cNvPr id="9" name="直線接點 8"/>
          <p:cNvCxnSpPr/>
          <p:nvPr/>
        </p:nvCxnSpPr>
        <p:spPr bwMode="auto">
          <a:xfrm>
            <a:off x="1703512" y="3645024"/>
            <a:ext cx="878497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0" name="直線接點 9"/>
          <p:cNvCxnSpPr/>
          <p:nvPr/>
        </p:nvCxnSpPr>
        <p:spPr bwMode="auto">
          <a:xfrm>
            <a:off x="1703512" y="5157192"/>
            <a:ext cx="878497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125954" name="Picture 2" descr="https://encrypted-tbn1.gstatic.com/images?q=tbn:ANd9GcS-J-HjzAaAd07Y1LByF2IaWe0ZZWwXtaDZLcge7KCuh6o6ljM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3506" y="3717033"/>
            <a:ext cx="2988330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767408" y="501640"/>
            <a:ext cx="10801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dirty="0">
                <a:latin typeface="超世紀粗仿宋" pitchFamily="2" charset="-120"/>
                <a:ea typeface="超世紀粗仿宋" pitchFamily="2" charset="-120"/>
              </a:rPr>
              <a:t>在眾多天災當中</a:t>
            </a:r>
            <a:r>
              <a:rPr lang="en-US" altLang="zh-TW" dirty="0">
                <a:latin typeface="超世紀粗仿宋" pitchFamily="2" charset="-120"/>
                <a:ea typeface="超世紀粗仿宋" pitchFamily="2" charset="-120"/>
              </a:rPr>
              <a:t/>
            </a:r>
            <a:br>
              <a:rPr lang="en-US" altLang="zh-TW" dirty="0">
                <a:latin typeface="超世紀粗仿宋" pitchFamily="2" charset="-120"/>
                <a:ea typeface="超世紀粗仿宋" pitchFamily="2" charset="-120"/>
              </a:rPr>
            </a:br>
            <a:r>
              <a:rPr lang="zh-TW" altLang="en-US" sz="2800" dirty="0">
                <a:latin typeface="超世紀粗行書" pitchFamily="2" charset="-120"/>
                <a:ea typeface="超世紀粗行書" pitchFamily="2" charset="-120"/>
              </a:rPr>
              <a:t>   </a:t>
            </a:r>
            <a:r>
              <a:rPr lang="zh-TW" altLang="en-US" sz="2800" dirty="0">
                <a:solidFill>
                  <a:srgbClr val="0000FF"/>
                </a:solidFill>
                <a:latin typeface="超世紀粗行書" pitchFamily="2" charset="-120"/>
                <a:ea typeface="超世紀粗行書" pitchFamily="2" charset="-120"/>
              </a:rPr>
              <a:t>超級颱風、地震、太陽風暴、地磁逆轉 </a:t>
            </a:r>
            <a:r>
              <a:rPr lang="en-US" altLang="zh-TW" sz="2800" dirty="0">
                <a:solidFill>
                  <a:srgbClr val="0000FF"/>
                </a:solidFill>
                <a:latin typeface="超世紀粗行書" pitchFamily="2" charset="-120"/>
                <a:ea typeface="超世紀粗行書" pitchFamily="2" charset="-120"/>
              </a:rPr>
              <a:t>…</a:t>
            </a:r>
          </a:p>
          <a:p>
            <a:pPr algn="l"/>
            <a:r>
              <a:rPr lang="zh-TW" altLang="en-US" dirty="0">
                <a:latin typeface="超世紀粗仿宋" pitchFamily="2" charset="-120"/>
                <a:ea typeface="超世紀粗仿宋" pitchFamily="2" charset="-120"/>
              </a:rPr>
              <a:t>能夠</a:t>
            </a:r>
            <a:r>
              <a:rPr lang="zh-TW" altLang="en-US" dirty="0" smtClean="0">
                <a:latin typeface="超世紀粗仿宋" pitchFamily="2" charset="-120"/>
                <a:ea typeface="超世紀粗仿宋" pitchFamily="2" charset="-120"/>
              </a:rPr>
              <a:t>造成全球大規模</a:t>
            </a:r>
            <a:r>
              <a:rPr lang="zh-TW" altLang="en-US" dirty="0">
                <a:latin typeface="超世紀粗仿宋" pitchFamily="2" charset="-120"/>
                <a:ea typeface="超世紀粗仿宋" pitchFamily="2" charset="-120"/>
              </a:rPr>
              <a:t>毀滅</a:t>
            </a:r>
            <a:r>
              <a:rPr lang="zh-TW" altLang="en-US" dirty="0" smtClean="0">
                <a:latin typeface="超世紀粗仿宋" pitchFamily="2" charset="-120"/>
                <a:ea typeface="超世紀粗仿宋" pitchFamily="2" charset="-120"/>
              </a:rPr>
              <a:t>者   屬</a:t>
            </a:r>
            <a:r>
              <a:rPr lang="zh-TW" altLang="en-US" dirty="0">
                <a:latin typeface="超世紀粗仿宋" pitchFamily="2" charset="-120"/>
                <a:ea typeface="超世紀粗仿宋" pitchFamily="2" charset="-120"/>
              </a:rPr>
              <a:t>天體撞擊最有可能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271464" y="2348880"/>
            <a:ext cx="100750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dirty="0">
                <a:latin typeface="超世紀粗仿宋" pitchFamily="2" charset="-120"/>
                <a:ea typeface="超世紀粗仿宋" pitchFamily="2" charset="-120"/>
              </a:rPr>
              <a:t>嗯，「最有可能」到底是「多可能」？</a:t>
            </a:r>
            <a:endParaRPr lang="en-US" altLang="zh-TW" dirty="0">
              <a:latin typeface="超世紀粗仿宋" pitchFamily="2" charset="-120"/>
              <a:ea typeface="超世紀粗仿宋" pitchFamily="2" charset="-120"/>
            </a:endParaRPr>
          </a:p>
          <a:p>
            <a:pPr algn="r"/>
            <a:r>
              <a:rPr lang="en-US" altLang="zh-TW" sz="2800" dirty="0" smtClean="0">
                <a:solidFill>
                  <a:srgbClr val="663300"/>
                </a:solidFill>
                <a:latin typeface="LM Roman Demi 10" panose="00000700000000000000" pitchFamily="50" charset="0"/>
                <a:ea typeface="Cambria Math" panose="02040503050406030204" pitchFamily="18" charset="0"/>
              </a:rPr>
              <a:t>Is “the </a:t>
            </a:r>
            <a:r>
              <a:rPr lang="en-US" altLang="zh-TW" sz="2800" dirty="0">
                <a:solidFill>
                  <a:srgbClr val="663300"/>
                </a:solidFill>
                <a:latin typeface="LM Roman Demi 10" panose="00000700000000000000" pitchFamily="50" charset="0"/>
                <a:ea typeface="Cambria Math" panose="02040503050406030204" pitchFamily="18" charset="0"/>
              </a:rPr>
              <a:t>most </a:t>
            </a:r>
            <a:r>
              <a:rPr lang="en-US" altLang="zh-TW" sz="2800" dirty="0" smtClean="0">
                <a:solidFill>
                  <a:srgbClr val="663300"/>
                </a:solidFill>
                <a:latin typeface="LM Roman Demi 10" panose="00000700000000000000" pitchFamily="50" charset="0"/>
                <a:ea typeface="Cambria Math" panose="02040503050406030204" pitchFamily="18" charset="0"/>
              </a:rPr>
              <a:t>likely” very </a:t>
            </a:r>
            <a:r>
              <a:rPr lang="en-US" altLang="zh-TW" sz="2800" dirty="0">
                <a:solidFill>
                  <a:srgbClr val="663300"/>
                </a:solidFill>
                <a:latin typeface="LM Roman Demi 10" panose="00000700000000000000" pitchFamily="50" charset="0"/>
                <a:ea typeface="Cambria Math" panose="02040503050406030204" pitchFamily="18" charset="0"/>
              </a:rPr>
              <a:t>likely?</a:t>
            </a:r>
          </a:p>
          <a:p>
            <a:pPr algn="r"/>
            <a:r>
              <a:rPr lang="en-US" altLang="zh-TW" sz="2800" dirty="0">
                <a:solidFill>
                  <a:srgbClr val="663300"/>
                </a:solidFill>
                <a:latin typeface="LM Roman Demi 10" panose="00000700000000000000" pitchFamily="50" charset="0"/>
                <a:ea typeface="Cambria Math" panose="02040503050406030204" pitchFamily="18" charset="0"/>
              </a:rPr>
              <a:t>Is the best good enough?</a:t>
            </a:r>
          </a:p>
          <a:p>
            <a:pPr algn="r"/>
            <a:r>
              <a:rPr lang="zh-TW" altLang="en-US" sz="2800" dirty="0">
                <a:solidFill>
                  <a:srgbClr val="663300"/>
                </a:solidFill>
                <a:latin typeface="超世紀細行書" panose="02000000000000000000" pitchFamily="2" charset="-120"/>
                <a:ea typeface="超世紀細行書" panose="02000000000000000000" pitchFamily="2" charset="-120"/>
              </a:rPr>
              <a:t>最有可能發財的方式為何？</a:t>
            </a:r>
          </a:p>
        </p:txBody>
      </p:sp>
      <p:sp>
        <p:nvSpPr>
          <p:cNvPr id="4" name="矩形 3"/>
          <p:cNvSpPr/>
          <p:nvPr/>
        </p:nvSpPr>
        <p:spPr>
          <a:xfrm>
            <a:off x="989488" y="4653136"/>
            <a:ext cx="103630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TW" altLang="en-US" dirty="0">
                <a:latin typeface="超世紀粗仿宋" pitchFamily="2" charset="-120"/>
                <a:ea typeface="超世紀粗仿宋" pitchFamily="2" charset="-120"/>
              </a:rPr>
              <a:t>每個星期發生一次要不要擔心？</a:t>
            </a:r>
            <a:r>
              <a:rPr lang="zh-TW" altLang="en-US" dirty="0" smtClean="0">
                <a:latin typeface="超世紀粗仿宋" pitchFamily="2" charset="-120"/>
                <a:ea typeface="超世紀粗仿宋" pitchFamily="2" charset="-120"/>
              </a:rPr>
              <a:t>十一年</a:t>
            </a:r>
            <a:r>
              <a:rPr lang="zh-TW" altLang="en-US" dirty="0">
                <a:latin typeface="超世紀粗仿宋" pitchFamily="2" charset="-120"/>
                <a:ea typeface="超世紀粗仿宋" pitchFamily="2" charset="-120"/>
              </a:rPr>
              <a:t>？百年呢？兩億年如何？ </a:t>
            </a:r>
            <a:endParaRPr lang="en-US" altLang="zh-TW" dirty="0">
              <a:latin typeface="超世紀粗仿宋" pitchFamily="2" charset="-120"/>
              <a:ea typeface="超世紀粗仿宋" pitchFamily="2" charset="-120"/>
            </a:endParaRPr>
          </a:p>
          <a:p>
            <a:pPr algn="r"/>
            <a:r>
              <a:rPr lang="en-US" altLang="zh-TW" sz="2800" dirty="0">
                <a:solidFill>
                  <a:srgbClr val="663300"/>
                </a:solidFill>
                <a:latin typeface="LM Roman Demi 10" panose="00000700000000000000" pitchFamily="50" charset="0"/>
                <a:ea typeface="Cambria Math" panose="02040503050406030204" pitchFamily="18" charset="0"/>
              </a:rPr>
              <a:t>Educated guess, educated worry</a:t>
            </a:r>
            <a:endParaRPr lang="zh-TW" altLang="en-US" sz="4000" dirty="0">
              <a:solidFill>
                <a:srgbClr val="663300"/>
              </a:solidFill>
              <a:latin typeface="LM Roman Demi 10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04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eep Impac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155" y="305666"/>
            <a:ext cx="4824412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Zooming In!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0176" y="149125"/>
            <a:ext cx="3650391" cy="273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888089" y="3068961"/>
            <a:ext cx="4896543" cy="35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F9900"/>
                </a:solidFill>
                <a:ea typeface="標楷體" pitchFamily="65" charset="-120"/>
              </a:rPr>
              <a:t>2005</a:t>
            </a:r>
            <a:r>
              <a:rPr lang="zh-TW" altLang="en-US" sz="2800" dirty="0">
                <a:solidFill>
                  <a:srgbClr val="FF9900"/>
                </a:solidFill>
                <a:ea typeface="標楷體" pitchFamily="65" charset="-120"/>
              </a:rPr>
              <a:t>年一月發射，</a:t>
            </a:r>
            <a:r>
              <a:rPr lang="en-US" altLang="zh-TW" sz="2800" dirty="0">
                <a:solidFill>
                  <a:srgbClr val="FF9900"/>
                </a:solidFill>
                <a:ea typeface="標楷體" pitchFamily="65" charset="-120"/>
              </a:rPr>
              <a:t>7</a:t>
            </a:r>
            <a:r>
              <a:rPr lang="zh-TW" altLang="en-US" sz="2800" dirty="0">
                <a:solidFill>
                  <a:srgbClr val="FF9900"/>
                </a:solidFill>
                <a:ea typeface="標楷體" pitchFamily="65" charset="-120"/>
              </a:rPr>
              <a:t>月</a:t>
            </a:r>
            <a:r>
              <a:rPr lang="en-US" altLang="zh-TW" sz="2800" dirty="0">
                <a:solidFill>
                  <a:srgbClr val="FF9900"/>
                </a:solidFill>
                <a:ea typeface="標楷體" pitchFamily="65" charset="-120"/>
              </a:rPr>
              <a:t>4</a:t>
            </a:r>
            <a:r>
              <a:rPr lang="zh-TW" altLang="en-US" sz="2800" dirty="0">
                <a:solidFill>
                  <a:srgbClr val="FF9900"/>
                </a:solidFill>
                <a:ea typeface="標楷體" pitchFamily="65" charset="-120"/>
              </a:rPr>
              <a:t>日抵達譚普一號 </a:t>
            </a:r>
            <a:r>
              <a:rPr lang="en-US" altLang="zh-TW" sz="2800" dirty="0">
                <a:solidFill>
                  <a:srgbClr val="FF9900"/>
                </a:solidFill>
                <a:ea typeface="標楷體" pitchFamily="65" charset="-120"/>
              </a:rPr>
              <a:t>(Temple 1) </a:t>
            </a:r>
            <a:r>
              <a:rPr lang="zh-TW" altLang="en-US" sz="2800" dirty="0">
                <a:solidFill>
                  <a:srgbClr val="FF9900"/>
                </a:solidFill>
                <a:ea typeface="標楷體" pitchFamily="65" charset="-120"/>
              </a:rPr>
              <a:t>彗星，釋放</a:t>
            </a:r>
            <a:r>
              <a:rPr lang="en-US" altLang="zh-TW" sz="2800" dirty="0">
                <a:solidFill>
                  <a:srgbClr val="FF9900"/>
                </a:solidFill>
                <a:ea typeface="標楷體" pitchFamily="65" charset="-120"/>
              </a:rPr>
              <a:t>370</a:t>
            </a:r>
            <a:r>
              <a:rPr lang="zh-TW" altLang="en-US" sz="2800" dirty="0">
                <a:solidFill>
                  <a:srgbClr val="FF9900"/>
                </a:solidFill>
                <a:ea typeface="標楷體" pitchFamily="65" charset="-120"/>
              </a:rPr>
              <a:t>公斤子船「撞擊號」自行導引以時速</a:t>
            </a:r>
            <a:r>
              <a:rPr lang="en-US" altLang="zh-TW" sz="2800" dirty="0">
                <a:solidFill>
                  <a:srgbClr val="FF9900"/>
                </a:solidFill>
                <a:ea typeface="標楷體" pitchFamily="65" charset="-120"/>
              </a:rPr>
              <a:t>36,000</a:t>
            </a:r>
            <a:r>
              <a:rPr lang="zh-TW" altLang="en-US" sz="2800" dirty="0">
                <a:solidFill>
                  <a:srgbClr val="FF9900"/>
                </a:solidFill>
                <a:ea typeface="標楷體" pitchFamily="65" charset="-120"/>
              </a:rPr>
              <a:t>公里撞向彗星。預期產生大小、深度達十幾公尺到幾十公尺的坑洞，藉此研究彗星表面塵埃、氣體噴出，以及內部結構。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51384" y="1052736"/>
            <a:ext cx="4896544" cy="181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zh-TW" altLang="en-US" sz="2800" dirty="0">
                <a:solidFill>
                  <a:srgbClr val="CCFF66"/>
                </a:solidFill>
                <a:ea typeface="標楷體" pitchFamily="65" charset="-120"/>
              </a:rPr>
              <a:t>母船「飛掠號」撞擊後改變軌道，以</a:t>
            </a:r>
            <a:r>
              <a:rPr lang="en-US" altLang="zh-TW" sz="2800" dirty="0">
                <a:solidFill>
                  <a:srgbClr val="CCFF66"/>
                </a:solidFill>
                <a:ea typeface="標楷體" pitchFamily="65" charset="-120"/>
              </a:rPr>
              <a:t>500</a:t>
            </a:r>
            <a:r>
              <a:rPr lang="zh-TW" altLang="en-US" sz="2800" dirty="0">
                <a:solidFill>
                  <a:srgbClr val="CCFF66"/>
                </a:solidFill>
                <a:ea typeface="標楷體" pitchFamily="65" charset="-120"/>
              </a:rPr>
              <a:t>公里近距離觀察撞擊結果，並將結果傳回地面 </a:t>
            </a:r>
            <a:r>
              <a:rPr lang="en-US" altLang="zh-TW" sz="2800" dirty="0">
                <a:solidFill>
                  <a:srgbClr val="CCFF66"/>
                </a:solidFill>
                <a:ea typeface="標楷體" pitchFamily="65" charset="-120"/>
              </a:rPr>
              <a:t>NASA Deep Space Network</a:t>
            </a:r>
          </a:p>
        </p:txBody>
      </p:sp>
      <p:pic>
        <p:nvPicPr>
          <p:cNvPr id="8" name="Picture 10" descr="The Deep Space Network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63952" y="138867"/>
            <a:ext cx="1193453" cy="1193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6888088" y="6629400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zh-TW" altLang="en-US"/>
          </a:p>
        </p:txBody>
      </p:sp>
      <p:pic>
        <p:nvPicPr>
          <p:cNvPr id="10" name="Picture 10" descr="Quiet Before the Storm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60" y="3101974"/>
            <a:ext cx="1800200" cy="180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424920" y="3316732"/>
            <a:ext cx="1223962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TW" sz="1800" dirty="0">
                <a:ea typeface="新細明體" pitchFamily="18" charset="-120"/>
              </a:rPr>
              <a:t>T = -5 min</a:t>
            </a:r>
          </a:p>
        </p:txBody>
      </p:sp>
      <p:pic>
        <p:nvPicPr>
          <p:cNvPr id="12" name="Picture 6" descr="So Close You Can Almost Touch I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3212976"/>
            <a:ext cx="1578198" cy="157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519937" y="2852937"/>
            <a:ext cx="1150937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zh-TW" sz="1800" dirty="0">
                <a:ea typeface="新細明體" pitchFamily="18" charset="-120"/>
              </a:rPr>
              <a:t>T = -90 s</a:t>
            </a:r>
          </a:p>
        </p:txBody>
      </p:sp>
      <p:pic>
        <p:nvPicPr>
          <p:cNvPr id="15" name="Picture 5" descr="Moment of Impact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065" y="4469234"/>
            <a:ext cx="2160166" cy="216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71997" y="6146727"/>
            <a:ext cx="1908770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400" dirty="0">
                <a:solidFill>
                  <a:srgbClr val="FFFF00"/>
                </a:solidFill>
                <a:ea typeface="標楷體" pitchFamily="65" charset="-120"/>
              </a:rPr>
              <a:t>撞擊成功！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5087888" y="5286042"/>
            <a:ext cx="1224136" cy="92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TW" altLang="en-US" sz="1800" dirty="0">
                <a:ea typeface="新細明體" pitchFamily="18" charset="-120"/>
              </a:rPr>
              <a:t>台灣時間 </a:t>
            </a:r>
            <a:r>
              <a:rPr lang="en-US" altLang="zh-TW" sz="1800" dirty="0">
                <a:ea typeface="新細明體" pitchFamily="18" charset="-120"/>
              </a:rPr>
              <a:t>2005/7/4 </a:t>
            </a:r>
            <a:br>
              <a:rPr lang="en-US" altLang="zh-TW" sz="1800" dirty="0">
                <a:ea typeface="新細明體" pitchFamily="18" charset="-120"/>
              </a:rPr>
            </a:br>
            <a:r>
              <a:rPr lang="en-US" altLang="zh-TW" sz="1800" dirty="0">
                <a:ea typeface="新細明體" pitchFamily="18" charset="-120"/>
              </a:rPr>
              <a:t>2</a:t>
            </a:r>
            <a:r>
              <a:rPr lang="zh-TW" altLang="en-US" sz="1800" dirty="0">
                <a:ea typeface="新細明體" pitchFamily="18" charset="-120"/>
              </a:rPr>
              <a:t>：</a:t>
            </a:r>
            <a:r>
              <a:rPr lang="en-US" altLang="zh-TW" sz="1800" dirty="0">
                <a:ea typeface="新細明體" pitchFamily="18" charset="-120"/>
              </a:rPr>
              <a:t>15 pm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Courses\EarthSci\EarthSci.2008\Volume2\ST_2544464441_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25" y="357189"/>
            <a:ext cx="6072188" cy="455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03512" y="5301208"/>
            <a:ext cx="8712968" cy="148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80000" lvl="1" algn="l">
              <a:defRPr/>
            </a:pPr>
            <a:r>
              <a:rPr lang="zh-TW" altLang="en-US" sz="2800" dirty="0">
                <a:latin typeface="超世紀粗仿宋" pitchFamily="2" charset="-120"/>
                <a:ea typeface="超世紀粗仿宋" pitchFamily="2" charset="-120"/>
              </a:rPr>
              <a:t>日本小隼號 </a:t>
            </a:r>
            <a:r>
              <a:rPr lang="en-US" altLang="zh-TW" sz="2800" dirty="0">
                <a:latin typeface="超世紀粗仿宋" pitchFamily="2" charset="-120"/>
                <a:ea typeface="超世紀粗仿宋" pitchFamily="2" charset="-120"/>
              </a:rPr>
              <a:t>(</a:t>
            </a:r>
            <a:r>
              <a:rPr lang="en-US" altLang="zh-TW" sz="2800" dirty="0" err="1">
                <a:latin typeface="超世紀粗仿宋" pitchFamily="2" charset="-120"/>
                <a:ea typeface="超世紀粗仿宋" pitchFamily="2" charset="-120"/>
              </a:rPr>
              <a:t>Hayabusa</a:t>
            </a:r>
            <a:r>
              <a:rPr lang="en-US" altLang="zh-TW" sz="2800" dirty="0">
                <a:latin typeface="超世紀粗仿宋" pitchFamily="2" charset="-120"/>
                <a:ea typeface="超世紀粗仿宋" pitchFamily="2" charset="-120"/>
              </a:rPr>
              <a:t>) </a:t>
            </a:r>
            <a:r>
              <a:rPr lang="zh-TW" altLang="en-US" sz="2800" dirty="0">
                <a:latin typeface="超世紀粗仿宋" pitchFamily="2" charset="-120"/>
                <a:ea typeface="超世紀粗仿宋" pitchFamily="2" charset="-120"/>
              </a:rPr>
              <a:t>太空船於</a:t>
            </a:r>
            <a:r>
              <a:rPr lang="en-US" altLang="zh-TW" sz="2800" dirty="0">
                <a:latin typeface="超世紀粗仿宋" pitchFamily="2" charset="-120"/>
                <a:ea typeface="超世紀粗仿宋" pitchFamily="2" charset="-120"/>
              </a:rPr>
              <a:t>2005</a:t>
            </a:r>
            <a:r>
              <a:rPr lang="zh-TW" altLang="en-US" sz="2800" dirty="0">
                <a:latin typeface="超世紀粗仿宋" pitchFamily="2" charset="-120"/>
                <a:ea typeface="超世紀粗仿宋" pitchFamily="2" charset="-120"/>
              </a:rPr>
              <a:t>年</a:t>
            </a:r>
            <a:r>
              <a:rPr lang="en-US" altLang="zh-TW" sz="2800" dirty="0">
                <a:latin typeface="超世紀粗仿宋" pitchFamily="2" charset="-120"/>
                <a:ea typeface="超世紀粗仿宋" pitchFamily="2" charset="-120"/>
              </a:rPr>
              <a:t>11</a:t>
            </a:r>
            <a:r>
              <a:rPr lang="zh-TW" altLang="en-US" sz="2800" dirty="0">
                <a:latin typeface="超世紀粗仿宋" pitchFamily="2" charset="-120"/>
                <a:ea typeface="超世紀粗仿宋" pitchFamily="2" charset="-120"/>
              </a:rPr>
              <a:t>月登陸糸川小行星 </a:t>
            </a:r>
            <a:r>
              <a:rPr lang="en-US" altLang="zh-TW" sz="2800" dirty="0">
                <a:latin typeface="超世紀粗仿宋" pitchFamily="2" charset="-120"/>
                <a:ea typeface="超世紀粗仿宋" pitchFamily="2" charset="-120"/>
              </a:rPr>
              <a:t>(</a:t>
            </a:r>
            <a:r>
              <a:rPr lang="en-US" altLang="zh-TW" sz="2800" dirty="0" err="1">
                <a:latin typeface="超世紀粗仿宋" pitchFamily="2" charset="-120"/>
                <a:ea typeface="超世紀粗仿宋" pitchFamily="2" charset="-120"/>
              </a:rPr>
              <a:t>Itokawa</a:t>
            </a:r>
            <a:r>
              <a:rPr lang="en-US" altLang="zh-TW" sz="2800" dirty="0">
                <a:latin typeface="超世紀粗仿宋" pitchFamily="2" charset="-120"/>
                <a:ea typeface="超世紀粗仿宋" pitchFamily="2" charset="-120"/>
              </a:rPr>
              <a:t>)</a:t>
            </a:r>
            <a:r>
              <a:rPr lang="zh-TW" altLang="en-US" sz="2800" dirty="0">
                <a:latin typeface="超世紀粗仿宋" pitchFamily="2" charset="-120"/>
                <a:ea typeface="超世紀粗仿宋" pitchFamily="2" charset="-120"/>
              </a:rPr>
              <a:t> 前所拍攝的小行星表面影像。當時太空船距離小行星</a:t>
            </a:r>
            <a:r>
              <a:rPr lang="en-US" altLang="zh-TW" sz="2800" dirty="0">
                <a:latin typeface="超世紀粗仿宋" pitchFamily="2" charset="-120"/>
                <a:ea typeface="超世紀粗仿宋" pitchFamily="2" charset="-120"/>
              </a:rPr>
              <a:t>250</a:t>
            </a:r>
            <a:r>
              <a:rPr lang="zh-TW" altLang="en-US" sz="2800" dirty="0">
                <a:latin typeface="超世紀粗仿宋" pitchFamily="2" charset="-120"/>
                <a:ea typeface="超世紀粗仿宋" pitchFamily="2" charset="-120"/>
              </a:rPr>
              <a:t>公尺，影像範圍約為</a:t>
            </a:r>
            <a:r>
              <a:rPr lang="en-US" altLang="zh-TW" sz="2800" dirty="0">
                <a:latin typeface="超世紀粗仿宋" pitchFamily="2" charset="-120"/>
                <a:ea typeface="超世紀粗仿宋" pitchFamily="2" charset="-120"/>
              </a:rPr>
              <a:t>25</a:t>
            </a:r>
            <a:r>
              <a:rPr lang="zh-TW" altLang="en-US" sz="2800" dirty="0">
                <a:latin typeface="超世紀粗仿宋" pitchFamily="2" charset="-120"/>
                <a:ea typeface="超世紀粗仿宋" pitchFamily="2" charset="-120"/>
              </a:rPr>
              <a:t>公尺見方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1809750" y="5153373"/>
            <a:ext cx="4358258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anchor="ctr">
            <a:spAutoFit/>
          </a:bodyPr>
          <a:lstStyle/>
          <a:p>
            <a:pPr algn="l"/>
            <a:r>
              <a:rPr lang="zh-TW" altLang="en-US" sz="3200" dirty="0">
                <a:latin typeface="超世紀中仿宋" pitchFamily="2" charset="-120"/>
                <a:ea typeface="超世紀中仿宋" pitchFamily="2" charset="-120"/>
              </a:rPr>
              <a:t>土星衛星泰坦大氣以氮氣為主，另富含甲烷。</a:t>
            </a:r>
          </a:p>
        </p:txBody>
      </p:sp>
      <p:pic>
        <p:nvPicPr>
          <p:cNvPr id="3" name="Picture 11" descr="huygens_titan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0500" y="1357314"/>
            <a:ext cx="2660650" cy="526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11"/>
          <p:cNvSpPr>
            <a:spLocks noChangeArrowheads="1"/>
          </p:cNvSpPr>
          <p:nvPr/>
        </p:nvSpPr>
        <p:spPr bwMode="auto">
          <a:xfrm>
            <a:off x="6260505" y="188640"/>
            <a:ext cx="576064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zh-TW" altLang="en-US" sz="3200" dirty="0">
                <a:solidFill>
                  <a:srgbClr val="FFFFFF"/>
                </a:solidFill>
                <a:latin typeface="超世紀中仿宋" pitchFamily="2" charset="-120"/>
                <a:ea typeface="超世紀中仿宋" pitchFamily="2" charset="-120"/>
              </a:rPr>
              <a:t>泰坦表面滿佈鵝卵石。圖中央石頭約如手掌大小</a:t>
            </a:r>
          </a:p>
        </p:txBody>
      </p:sp>
      <p:pic>
        <p:nvPicPr>
          <p:cNvPr id="5" name="Picture 13" descr="http://nmazca.com/3142857/titan_atmospher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1124745"/>
            <a:ext cx="3802062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2209801" y="188914"/>
            <a:ext cx="820737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altLang="zh-TW" sz="4800" dirty="0">
                <a:solidFill>
                  <a:srgbClr val="FF9900"/>
                </a:solidFill>
                <a:latin typeface="Cooper Black" pitchFamily="18" charset="0"/>
                <a:ea typeface="華康勘亭流" pitchFamily="49" charset="-120"/>
              </a:rPr>
              <a:t>L</a:t>
            </a:r>
            <a:r>
              <a:rPr lang="en-US" altLang="zh-TW" sz="4000" dirty="0">
                <a:solidFill>
                  <a:srgbClr val="FF9900"/>
                </a:solidFill>
                <a:latin typeface="Cooper Black" pitchFamily="18" charset="0"/>
                <a:ea typeface="華康勘亭流" pitchFamily="49" charset="-120"/>
              </a:rPr>
              <a:t>ULIN </a:t>
            </a:r>
            <a:r>
              <a:rPr lang="en-US" altLang="zh-TW" sz="4800" dirty="0">
                <a:solidFill>
                  <a:srgbClr val="FF9900"/>
                </a:solidFill>
                <a:latin typeface="Cooper Black" pitchFamily="18" charset="0"/>
                <a:ea typeface="華康勘亭流" pitchFamily="49" charset="-120"/>
              </a:rPr>
              <a:t>O</a:t>
            </a:r>
            <a:r>
              <a:rPr lang="en-US" altLang="zh-TW" sz="4000" dirty="0">
                <a:solidFill>
                  <a:srgbClr val="FF9900"/>
                </a:solidFill>
                <a:latin typeface="Cooper Black" pitchFamily="18" charset="0"/>
                <a:ea typeface="華康勘亭流" pitchFamily="49" charset="-120"/>
              </a:rPr>
              <a:t>BSERVATORY</a:t>
            </a:r>
            <a:r>
              <a:rPr lang="en-US" altLang="zh-TW" sz="4400" b="1" dirty="0">
                <a:solidFill>
                  <a:srgbClr val="FF9900"/>
                </a:solidFill>
                <a:latin typeface="Arial Black" pitchFamily="34" charset="0"/>
                <a:ea typeface="華康勘亭流" pitchFamily="49" charset="-120"/>
              </a:rPr>
              <a:t/>
            </a:r>
            <a:br>
              <a:rPr lang="en-US" altLang="zh-TW" sz="4400" b="1" dirty="0">
                <a:solidFill>
                  <a:srgbClr val="FF9900"/>
                </a:solidFill>
                <a:latin typeface="Arial Black" pitchFamily="34" charset="0"/>
                <a:ea typeface="華康勘亭流" pitchFamily="49" charset="-120"/>
              </a:rPr>
            </a:br>
            <a:r>
              <a:rPr lang="zh-TW" altLang="en-US" sz="4000" b="1" dirty="0">
                <a:solidFill>
                  <a:srgbClr val="FF9900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鹿林天文台</a:t>
            </a:r>
            <a:r>
              <a:rPr lang="zh-TW" altLang="en-US" sz="4400" b="1" dirty="0">
                <a:solidFill>
                  <a:srgbClr val="FF9900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 </a:t>
            </a:r>
          </a:p>
        </p:txBody>
      </p:sp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2590800" y="1595438"/>
            <a:ext cx="7543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zh-TW" altLang="en-US" sz="3200" b="1">
                <a:solidFill>
                  <a:srgbClr val="FFFFFF"/>
                </a:solidFill>
                <a:ea typeface="新細明體" pitchFamily="18" charset="-120"/>
              </a:rPr>
              <a:t>海拔 </a:t>
            </a:r>
            <a:r>
              <a:rPr lang="en-US" altLang="zh-TW" sz="3200" b="1">
                <a:solidFill>
                  <a:srgbClr val="FFFFFF"/>
                </a:solidFill>
                <a:ea typeface="新細明體" pitchFamily="18" charset="-120"/>
              </a:rPr>
              <a:t>2862m; </a:t>
            </a:r>
            <a:r>
              <a:rPr lang="zh-TW" altLang="en-US" sz="3200" b="1">
                <a:solidFill>
                  <a:srgbClr val="FFFFFF"/>
                </a:solidFill>
                <a:ea typeface="新細明體" pitchFamily="18" charset="-120"/>
              </a:rPr>
              <a:t>在大氣逆溫層以上 </a:t>
            </a:r>
          </a:p>
        </p:txBody>
      </p:sp>
      <p:pic>
        <p:nvPicPr>
          <p:cNvPr id="139270" name="Picture 6" descr="玉山望鹿林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2511425"/>
            <a:ext cx="5248275" cy="3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271" name="Text Box 7"/>
          <p:cNvSpPr txBox="1">
            <a:spLocks noChangeArrowheads="1"/>
          </p:cNvSpPr>
          <p:nvPr/>
        </p:nvSpPr>
        <p:spPr bwMode="auto">
          <a:xfrm>
            <a:off x="1806575" y="6080126"/>
            <a:ext cx="8610600" cy="58896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3200" b="1" dirty="0">
                <a:solidFill>
                  <a:srgbClr val="00FFFF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從玉山 </a:t>
            </a:r>
            <a:r>
              <a:rPr lang="en-US" altLang="zh-TW" sz="3200" b="1" dirty="0">
                <a:solidFill>
                  <a:srgbClr val="00FFFF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(</a:t>
            </a:r>
            <a:r>
              <a:rPr lang="zh-TW" altLang="en-US" sz="3200" b="1" dirty="0">
                <a:solidFill>
                  <a:srgbClr val="00FFFF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～</a:t>
            </a:r>
            <a:r>
              <a:rPr lang="en-US" altLang="zh-TW" sz="3200" b="1" dirty="0">
                <a:solidFill>
                  <a:srgbClr val="00FFFF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4000 m) </a:t>
            </a:r>
            <a:r>
              <a:rPr lang="zh-TW" altLang="en-US" sz="3200" b="1" dirty="0">
                <a:solidFill>
                  <a:srgbClr val="00FFFF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眺望鹿林山</a:t>
            </a:r>
          </a:p>
        </p:txBody>
      </p:sp>
    </p:spTree>
    <p:extLst>
      <p:ext uri="{BB962C8B-B14F-4D97-AF65-F5344CB8AC3E}">
        <p14:creationId xmlns:p14="http://schemas.microsoft.com/office/powerpoint/2010/main" val="160068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ulinAeri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" y="262394"/>
            <a:ext cx="8638447" cy="647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「鹿林 一米望遠鏡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334" y="201111"/>
            <a:ext cx="3271944" cy="216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32942" y="2985702"/>
            <a:ext cx="4292034" cy="321902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7140270" y="5986484"/>
            <a:ext cx="1542554" cy="707886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dirty="0" smtClean="0">
                <a:solidFill>
                  <a:srgbClr val="008000"/>
                </a:solidFill>
                <a:latin typeface="超世紀粗仿圓" panose="02000000000000000000" pitchFamily="2" charset="-120"/>
                <a:ea typeface="超世紀粗仿圓" panose="02000000000000000000" pitchFamily="2" charset="-120"/>
              </a:rPr>
              <a:t>中央大學</a:t>
            </a:r>
            <a:r>
              <a:rPr kumimoji="0" lang="en-US" altLang="zh-TW" sz="2000" dirty="0" smtClean="0">
                <a:solidFill>
                  <a:srgbClr val="008000"/>
                </a:solidFill>
                <a:latin typeface="超世紀粗仿圓" panose="02000000000000000000" pitchFamily="2" charset="-120"/>
                <a:ea typeface="超世紀粗仿圓" panose="02000000000000000000" pitchFamily="2" charset="-120"/>
              </a:rPr>
              <a:t/>
            </a:r>
            <a:br>
              <a:rPr kumimoji="0" lang="en-US" altLang="zh-TW" sz="2000" dirty="0" smtClean="0">
                <a:solidFill>
                  <a:srgbClr val="008000"/>
                </a:solidFill>
                <a:latin typeface="超世紀粗仿圓" panose="02000000000000000000" pitchFamily="2" charset="-120"/>
                <a:ea typeface="超世紀粗仿圓" panose="02000000000000000000" pitchFamily="2" charset="-120"/>
              </a:rPr>
            </a:br>
            <a:r>
              <a:rPr kumimoji="0" lang="zh-TW" altLang="en-US" sz="2000" dirty="0" smtClean="0">
                <a:solidFill>
                  <a:srgbClr val="008000"/>
                </a:solidFill>
                <a:latin typeface="超世紀粗仿圓" panose="02000000000000000000" pitchFamily="2" charset="-120"/>
                <a:ea typeface="超世紀粗仿圓" panose="02000000000000000000" pitchFamily="2" charset="-120"/>
              </a:rPr>
              <a:t>鹿林天文台</a:t>
            </a:r>
            <a:endParaRPr kumimoji="0" lang="zh-TW" altLang="en-US" sz="2000" dirty="0">
              <a:solidFill>
                <a:srgbClr val="008000"/>
              </a:solidFill>
              <a:latin typeface="超世紀粗仿圓" panose="02000000000000000000" pitchFamily="2" charset="-120"/>
              <a:ea typeface="超世紀粗仿圓" panose="02000000000000000000" pitchFamily="2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0942318" y="1948397"/>
            <a:ext cx="1074751" cy="307777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400" dirty="0" smtClean="0">
                <a:solidFill>
                  <a:srgbClr val="008000"/>
                </a:solidFill>
                <a:latin typeface="超世紀粗仿圓" panose="02000000000000000000" pitchFamily="2" charset="-120"/>
                <a:ea typeface="超世紀粗仿圓" panose="02000000000000000000" pitchFamily="2" charset="-120"/>
              </a:rPr>
              <a:t>一米望遠鏡</a:t>
            </a:r>
            <a:endParaRPr kumimoji="0" lang="zh-TW" altLang="en-US" sz="1400" dirty="0">
              <a:solidFill>
                <a:srgbClr val="008000"/>
              </a:solidFill>
              <a:latin typeface="超世紀粗仿圓" panose="02000000000000000000" pitchFamily="2" charset="-120"/>
              <a:ea typeface="超世紀粗仿圓" panose="02000000000000000000" pitchFamily="2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0942318" y="6433453"/>
            <a:ext cx="1074751" cy="307777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400" dirty="0" smtClean="0">
                <a:solidFill>
                  <a:srgbClr val="008000"/>
                </a:solidFill>
                <a:latin typeface="超世紀粗仿圓" panose="02000000000000000000" pitchFamily="2" charset="-120"/>
                <a:ea typeface="超世紀粗仿圓" panose="02000000000000000000" pitchFamily="2" charset="-120"/>
              </a:rPr>
              <a:t>兩米望遠鏡</a:t>
            </a:r>
            <a:endParaRPr kumimoji="0" lang="zh-TW" altLang="en-US" sz="1400" dirty="0">
              <a:solidFill>
                <a:srgbClr val="008000"/>
              </a:solidFill>
              <a:latin typeface="超世紀粗仿圓" panose="02000000000000000000" pitchFamily="2" charset="-120"/>
              <a:ea typeface="超世紀粗仿圓" panose="020000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2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「alma」的圖片搜尋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03" y="3643135"/>
            <a:ext cx="4645877" cy="309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7" y="128068"/>
            <a:ext cx="2220742" cy="3331118"/>
          </a:xfrm>
          <a:prstGeom prst="rect">
            <a:avLst/>
          </a:prstGeom>
        </p:spPr>
      </p:pic>
      <p:pic>
        <p:nvPicPr>
          <p:cNvPr id="4102" name="Picture 6" descr="https://scontent-tpe1-1.xx.fbcdn.net/v/t1.0-9/13873211_10154195990155049_6058913603064820598_n.jpg?oh=bdac1679021fbc8265b6e306520f3bf9&amp;oe=58F1377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06" y="128068"/>
            <a:ext cx="2366482" cy="333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245" y="3317144"/>
            <a:ext cx="2970581" cy="216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「neutrino detection」的圖片搜尋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711" y="3299623"/>
            <a:ext cx="3864842" cy="216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43565" y="3089854"/>
            <a:ext cx="17145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800" dirty="0" smtClean="0">
                <a:solidFill>
                  <a:srgbClr val="FF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Keck </a:t>
            </a:r>
            <a:r>
              <a:rPr kumimoji="0" lang="zh-TW" altLang="en-US" sz="1800" dirty="0" smtClean="0">
                <a:solidFill>
                  <a:srgbClr val="FF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望遠鏡</a:t>
            </a:r>
            <a:endParaRPr kumimoji="0" lang="zh-TW" altLang="en-US" sz="1800" dirty="0">
              <a:solidFill>
                <a:srgbClr val="FF0000"/>
              </a:solidFill>
              <a:latin typeface="超世紀特明體一標準" panose="02000000000000000000" pitchFamily="2" charset="-120"/>
              <a:ea typeface="超世紀特明體一標準" panose="02000000000000000000" pitchFamily="2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645285" y="3089854"/>
            <a:ext cx="203842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800" dirty="0" smtClean="0">
                <a:solidFill>
                  <a:srgbClr val="FF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JWST </a:t>
            </a:r>
            <a:r>
              <a:rPr kumimoji="0" lang="zh-TW" altLang="en-US" sz="1800" dirty="0" smtClean="0">
                <a:solidFill>
                  <a:srgbClr val="FF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太空望遠鏡</a:t>
            </a:r>
            <a:endParaRPr kumimoji="0" lang="zh-TW" altLang="en-US" sz="1800" dirty="0">
              <a:solidFill>
                <a:srgbClr val="FF0000"/>
              </a:solidFill>
              <a:latin typeface="超世紀特明體一標準" panose="02000000000000000000" pitchFamily="2" charset="-120"/>
              <a:ea typeface="超世紀特明體一標準" panose="02000000000000000000" pitchFamily="2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02833" y="6267777"/>
            <a:ext cx="253863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800" dirty="0" smtClean="0">
                <a:solidFill>
                  <a:srgbClr val="FF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ALMA</a:t>
            </a:r>
            <a:r>
              <a:rPr kumimoji="0" lang="zh-TW" altLang="en-US" sz="1800" dirty="0" smtClean="0">
                <a:solidFill>
                  <a:srgbClr val="FF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電波望遠鏡陣列</a:t>
            </a:r>
            <a:endParaRPr kumimoji="0" lang="zh-TW" altLang="en-US" sz="1800" dirty="0">
              <a:solidFill>
                <a:srgbClr val="FF0000"/>
              </a:solidFill>
              <a:latin typeface="超世紀特明體一標準" panose="02000000000000000000" pitchFamily="2" charset="-120"/>
              <a:ea typeface="超世紀特明體一標準" panose="02000000000000000000" pitchFamily="2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9657709" y="5099434"/>
            <a:ext cx="228311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800" dirty="0" smtClean="0">
                <a:solidFill>
                  <a:srgbClr val="FF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LIGO</a:t>
            </a:r>
            <a:r>
              <a:rPr kumimoji="0" lang="zh-TW" altLang="en-US" sz="1800" dirty="0" smtClean="0">
                <a:solidFill>
                  <a:srgbClr val="FF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 重力波偵測儀</a:t>
            </a:r>
            <a:endParaRPr kumimoji="0" lang="zh-TW" altLang="en-US" sz="1800" dirty="0">
              <a:solidFill>
                <a:srgbClr val="FF0000"/>
              </a:solidFill>
              <a:latin typeface="超世紀特明體一標準" panose="02000000000000000000" pitchFamily="2" charset="-120"/>
              <a:ea typeface="超世紀特明體一標準" panose="02000000000000000000" pitchFamily="2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080993" y="4734434"/>
            <a:ext cx="186592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800" dirty="0" smtClean="0">
                <a:solidFill>
                  <a:srgbClr val="FF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Super-</a:t>
            </a:r>
            <a:r>
              <a:rPr kumimoji="0" lang="en-US" altLang="zh-TW" sz="1800" dirty="0" err="1" smtClean="0">
                <a:solidFill>
                  <a:srgbClr val="FF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Kamiokande</a:t>
            </a:r>
            <a:r>
              <a:rPr kumimoji="0" lang="en-US" altLang="zh-TW" sz="1800" dirty="0" smtClean="0">
                <a:solidFill>
                  <a:srgbClr val="FF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 </a:t>
            </a:r>
            <a:br>
              <a:rPr kumimoji="0" lang="en-US" altLang="zh-TW" sz="1800" dirty="0" smtClean="0">
                <a:solidFill>
                  <a:srgbClr val="FF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</a:br>
            <a:r>
              <a:rPr kumimoji="0" lang="zh-TW" altLang="en-US" sz="1800" dirty="0" smtClean="0">
                <a:solidFill>
                  <a:srgbClr val="FF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微中子偵測器</a:t>
            </a:r>
            <a:endParaRPr kumimoji="0" lang="zh-TW" altLang="en-US" sz="1800" dirty="0">
              <a:solidFill>
                <a:srgbClr val="FF0000"/>
              </a:solidFill>
              <a:latin typeface="超世紀特明體一標準" panose="02000000000000000000" pitchFamily="2" charset="-120"/>
              <a:ea typeface="超世紀特明體一標準" panose="02000000000000000000" pitchFamily="2" charset="-120"/>
            </a:endParaRPr>
          </a:p>
        </p:txBody>
      </p:sp>
      <p:pic>
        <p:nvPicPr>
          <p:cNvPr id="4110" name="Picture 14" descr="相關圖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051" y="5649385"/>
            <a:ext cx="1858722" cy="106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「super computer」的圖片搜尋結果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415" y="5580767"/>
            <a:ext cx="1945501" cy="109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「brain」的圖片搜尋結果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984" y="5591810"/>
            <a:ext cx="1142753" cy="114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http://img.talkandroid.com/uploads/2013/11/stack_of_book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872" y="5613907"/>
            <a:ext cx="1682470" cy="112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字方塊 24"/>
          <p:cNvSpPr txBox="1"/>
          <p:nvPr/>
        </p:nvSpPr>
        <p:spPr>
          <a:xfrm>
            <a:off x="7097171" y="6345224"/>
            <a:ext cx="69464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dirty="0" smtClean="0">
                <a:solidFill>
                  <a:srgbClr val="FF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實驗</a:t>
            </a:r>
            <a:endParaRPr kumimoji="0" lang="zh-TW" altLang="en-US" sz="1800" dirty="0">
              <a:solidFill>
                <a:srgbClr val="FF0000"/>
              </a:solidFill>
              <a:latin typeface="超世紀特明體一標準" panose="02000000000000000000" pitchFamily="2" charset="-120"/>
              <a:ea typeface="超世紀特明體一標準" panose="02000000000000000000" pitchFamily="2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6195316" y="6345224"/>
            <a:ext cx="72744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dirty="0" smtClean="0">
                <a:solidFill>
                  <a:srgbClr val="FF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計算</a:t>
            </a:r>
            <a:endParaRPr kumimoji="0" lang="zh-TW" altLang="en-US" sz="1800" dirty="0">
              <a:solidFill>
                <a:srgbClr val="FF0000"/>
              </a:solidFill>
              <a:latin typeface="超世紀特明體一標準" panose="02000000000000000000" pitchFamily="2" charset="-120"/>
              <a:ea typeface="超世紀特明體一標準" panose="02000000000000000000" pitchFamily="2" charset="-120"/>
            </a:endParaRPr>
          </a:p>
        </p:txBody>
      </p:sp>
      <p:pic>
        <p:nvPicPr>
          <p:cNvPr id="4126" name="Picture 30" descr="「chandra telescope」的圖片搜尋結果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767" y="138979"/>
            <a:ext cx="3955785" cy="305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文字方塊 27"/>
          <p:cNvSpPr txBox="1"/>
          <p:nvPr/>
        </p:nvSpPr>
        <p:spPr>
          <a:xfrm>
            <a:off x="5104705" y="2720522"/>
            <a:ext cx="250742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800" dirty="0" smtClean="0">
                <a:solidFill>
                  <a:srgbClr val="FF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Chandra</a:t>
            </a:r>
            <a:r>
              <a:rPr kumimoji="0" lang="zh-TW" altLang="en-US" sz="1800" dirty="0" smtClean="0">
                <a:solidFill>
                  <a:srgbClr val="FF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 </a:t>
            </a:r>
            <a:r>
              <a:rPr kumimoji="0" lang="en-US" altLang="zh-TW" sz="1800" dirty="0" smtClean="0">
                <a:solidFill>
                  <a:srgbClr val="FF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X</a:t>
            </a:r>
            <a:r>
              <a:rPr kumimoji="0" lang="zh-TW" altLang="en-US" sz="1800" dirty="0" smtClean="0">
                <a:solidFill>
                  <a:srgbClr val="FF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射線望遠鏡</a:t>
            </a:r>
            <a:endParaRPr kumimoji="0" lang="zh-TW" altLang="en-US" sz="1800" dirty="0">
              <a:solidFill>
                <a:srgbClr val="FF0000"/>
              </a:solidFill>
              <a:latin typeface="超世紀特明體一標準" panose="02000000000000000000" pitchFamily="2" charset="-120"/>
              <a:ea typeface="超世紀特明體一標準" panose="02000000000000000000" pitchFamily="2" charset="-120"/>
            </a:endParaRPr>
          </a:p>
        </p:txBody>
      </p:sp>
      <p:pic>
        <p:nvPicPr>
          <p:cNvPr id="4130" name="Picture 34" descr="https://www.noao.edu/noao/staff/matheson/telescope/gamma-ray_telescope_1_sm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187" y="198887"/>
            <a:ext cx="2202696" cy="293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文字方塊 30"/>
          <p:cNvSpPr txBox="1"/>
          <p:nvPr/>
        </p:nvSpPr>
        <p:spPr>
          <a:xfrm>
            <a:off x="9354187" y="2720522"/>
            <a:ext cx="250742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dirty="0" smtClean="0">
                <a:solidFill>
                  <a:srgbClr val="FF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偵測 </a:t>
            </a:r>
            <a:r>
              <a:rPr kumimoji="0" lang="en-US" altLang="zh-TW" sz="1800" dirty="0" smtClean="0">
                <a:solidFill>
                  <a:srgbClr val="FF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gamma</a:t>
            </a:r>
            <a:r>
              <a:rPr kumimoji="0" lang="zh-TW" altLang="en-US" sz="1800" dirty="0" smtClean="0">
                <a:solidFill>
                  <a:srgbClr val="FF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射線效應</a:t>
            </a:r>
            <a:endParaRPr kumimoji="0" lang="zh-TW" altLang="en-US" sz="1800" dirty="0">
              <a:solidFill>
                <a:srgbClr val="FF0000"/>
              </a:solidFill>
              <a:latin typeface="超世紀特明體一標準" panose="02000000000000000000" pitchFamily="2" charset="-120"/>
              <a:ea typeface="超世紀特明體一標準" panose="020000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273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70632" y="404664"/>
            <a:ext cx="662473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zh-TW" altLang="en-US" sz="2800" dirty="0">
                <a:solidFill>
                  <a:srgbClr val="FFC000"/>
                </a:solidFill>
                <a:latin typeface="超世紀中顏楷" pitchFamily="2" charset="-120"/>
                <a:ea typeface="超世紀中顏楷" pitchFamily="2" charset="-120"/>
              </a:rPr>
              <a:t>中美掩星計畫 </a:t>
            </a:r>
            <a:r>
              <a:rPr lang="en-US" altLang="zh-TW" sz="2800" dirty="0">
                <a:solidFill>
                  <a:srgbClr val="FFFF00"/>
                </a:solidFill>
                <a:latin typeface="超世紀中顏楷" pitchFamily="2" charset="-120"/>
                <a:ea typeface="超世紀中顏楷" pitchFamily="2" charset="-120"/>
              </a:rPr>
              <a:t>TAOS </a:t>
            </a:r>
            <a:r>
              <a:rPr lang="en-US" altLang="zh-TW" sz="2000" dirty="0">
                <a:solidFill>
                  <a:srgbClr val="FFFF00"/>
                </a:solidFill>
                <a:latin typeface="超世紀粗仿宋" pitchFamily="2" charset="-120"/>
                <a:ea typeface="超世紀粗仿宋" pitchFamily="2" charset="-120"/>
              </a:rPr>
              <a:t>(Taiwanese-American Occultation Survey) </a:t>
            </a:r>
            <a:r>
              <a:rPr lang="zh-TW" altLang="en-US" sz="2800" dirty="0">
                <a:solidFill>
                  <a:srgbClr val="FFFF00"/>
                </a:solidFill>
                <a:latin typeface="超世紀粗仿宋" pitchFamily="2" charset="-120"/>
                <a:ea typeface="超世紀粗仿宋" pitchFamily="2" charset="-120"/>
              </a:rPr>
              <a:t>由我國、美國與韓國合作，利用太陽系小天體遮掩背影恆星的技術，統計「看不見」的小天體數量。從</a:t>
            </a:r>
            <a:r>
              <a:rPr lang="en-US" altLang="zh-TW" sz="2800" dirty="0">
                <a:solidFill>
                  <a:srgbClr val="FFFF00"/>
                </a:solidFill>
                <a:latin typeface="超世紀粗仿宋" pitchFamily="2" charset="-120"/>
                <a:ea typeface="超世紀粗仿宋" pitchFamily="2" charset="-120"/>
              </a:rPr>
              <a:t>2005</a:t>
            </a:r>
            <a:r>
              <a:rPr lang="zh-TW" altLang="en-US" sz="2800" dirty="0">
                <a:solidFill>
                  <a:srgbClr val="FFFF00"/>
                </a:solidFill>
                <a:latin typeface="超世紀粗仿宋" pitchFamily="2" charset="-120"/>
                <a:ea typeface="超世紀粗仿宋" pitchFamily="2" charset="-120"/>
              </a:rPr>
              <a:t>年起觀測，至今已經收集超過數十億筆光度資料，計畫極受國際學界矚目。</a:t>
            </a:r>
          </a:p>
        </p:txBody>
      </p:sp>
      <p:graphicFrame>
        <p:nvGraphicFramePr>
          <p:cNvPr id="4098" name="Object 5">
            <a:hlinkClick r:id="rId5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0266175"/>
              </p:ext>
            </p:extLst>
          </p:nvPr>
        </p:nvGraphicFramePr>
        <p:xfrm>
          <a:off x="5807968" y="3402795"/>
          <a:ext cx="5400600" cy="3229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47" name="Photo Editor 影像" r:id="rId6" imgW="6819048" imgH="4076190" progId="">
                  <p:embed/>
                </p:oleObj>
              </mc:Choice>
              <mc:Fallback>
                <p:oleObj name="Photo Editor 影像" r:id="rId6" imgW="6819048" imgH="4076190" progId="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7968" y="3402795"/>
                        <a:ext cx="5400600" cy="32297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7607299" y="1833563"/>
            <a:ext cx="4105325" cy="1384995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TW" altLang="en-US" sz="2800" dirty="0">
                <a:solidFill>
                  <a:srgbClr val="99FFCC"/>
                </a:solidFill>
                <a:latin typeface="超世紀粗仿宋" pitchFamily="2" charset="-120"/>
                <a:ea typeface="超世紀粗仿宋" pitchFamily="2" charset="-120"/>
              </a:rPr>
              <a:t>遙遠彗星核反射陽光微弱，能藉由「掩星」技術偵測它們的存在</a:t>
            </a:r>
          </a:p>
        </p:txBody>
      </p:sp>
      <p:pic>
        <p:nvPicPr>
          <p:cNvPr id="4102" name="Picture 7" descr="DCP0145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3384614"/>
            <a:ext cx="4357761" cy="327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 descr="DCP0145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9" y="96839"/>
            <a:ext cx="2041525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Text Box 9"/>
          <p:cNvSpPr txBox="1">
            <a:spLocks noChangeArrowheads="1"/>
          </p:cNvSpPr>
          <p:nvPr/>
        </p:nvSpPr>
        <p:spPr bwMode="auto">
          <a:xfrm>
            <a:off x="7380289" y="3412226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TW" altLang="en-US" sz="2400" dirty="0">
                <a:solidFill>
                  <a:srgbClr val="66FF33"/>
                </a:solidFill>
                <a:latin typeface="Arial" charset="0"/>
                <a:ea typeface="標楷體" pitchFamily="65" charset="-120"/>
              </a:rPr>
              <a:t>中美掩星計畫</a:t>
            </a:r>
          </a:p>
        </p:txBody>
      </p:sp>
      <p:pic>
        <p:nvPicPr>
          <p:cNvPr id="141322" name="SHADOW.MPG">
            <a:hlinkClick r:id="" action="ppaction://media"/>
          </p:cNvPr>
          <p:cNvPicPr>
            <a:picLocks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8" y="5805488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Rectangle 12"/>
          <p:cNvSpPr>
            <a:spLocks noChangeArrowheads="1"/>
          </p:cNvSpPr>
          <p:nvPr/>
        </p:nvSpPr>
        <p:spPr bwMode="auto">
          <a:xfrm>
            <a:off x="1199456" y="3384614"/>
            <a:ext cx="1250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006600"/>
                </a:solidFill>
                <a:ea typeface="標楷體" pitchFamily="65" charset="-120"/>
              </a:rPr>
              <a:t>鹿林山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13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13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32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132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LulinAerial200409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950913"/>
            <a:ext cx="872966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7175501" y="5229225"/>
            <a:ext cx="360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TW" sz="2400">
                <a:solidFill>
                  <a:srgbClr val="FF9900"/>
                </a:solidFill>
                <a:latin typeface="Impact" pitchFamily="34" charset="0"/>
                <a:ea typeface="新細明體" pitchFamily="18" charset="-120"/>
              </a:rPr>
              <a:t>A</a:t>
            </a: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4079875" y="115889"/>
            <a:ext cx="3887788" cy="70167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TW" sz="4000">
                <a:solidFill>
                  <a:srgbClr val="FFFF00"/>
                </a:solidFill>
                <a:latin typeface="Impact" pitchFamily="34" charset="0"/>
                <a:ea typeface="新細明體" pitchFamily="18" charset="-120"/>
              </a:rPr>
              <a:t>TAOS </a:t>
            </a:r>
            <a:r>
              <a:rPr lang="zh-TW" altLang="en-US" sz="4000">
                <a:solidFill>
                  <a:srgbClr val="FFFF00"/>
                </a:solidFill>
                <a:latin typeface="Impact" pitchFamily="34" charset="0"/>
                <a:ea typeface="華康正顏楷體W5" pitchFamily="65" charset="-120"/>
              </a:rPr>
              <a:t>望遠鏡陣列</a:t>
            </a: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8904288" y="4221163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TW" sz="2400">
                <a:solidFill>
                  <a:srgbClr val="FF9900"/>
                </a:solidFill>
                <a:latin typeface="Impact" pitchFamily="34" charset="0"/>
                <a:ea typeface="新細明體" pitchFamily="18" charset="-120"/>
              </a:rPr>
              <a:t>B</a:t>
            </a: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6311901" y="3357563"/>
            <a:ext cx="360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TW" sz="2400">
                <a:solidFill>
                  <a:srgbClr val="FF9900"/>
                </a:solidFill>
                <a:latin typeface="Impact" pitchFamily="34" charset="0"/>
                <a:ea typeface="新細明體" pitchFamily="18" charset="-120"/>
              </a:rPr>
              <a:t>C</a:t>
            </a:r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3648076" y="4508500"/>
            <a:ext cx="360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TW" sz="2400">
                <a:solidFill>
                  <a:srgbClr val="FF9900"/>
                </a:solidFill>
                <a:latin typeface="Impact" pitchFamily="34" charset="0"/>
                <a:ea typeface="新細明體" pitchFamily="18" charset="-120"/>
              </a:rPr>
              <a:t>D</a:t>
            </a:r>
          </a:p>
        </p:txBody>
      </p:sp>
      <p:sp>
        <p:nvSpPr>
          <p:cNvPr id="77832" name="Line 8"/>
          <p:cNvSpPr>
            <a:spLocks noChangeShapeType="1"/>
          </p:cNvSpPr>
          <p:nvPr/>
        </p:nvSpPr>
        <p:spPr bwMode="auto">
          <a:xfrm flipV="1">
            <a:off x="7464425" y="5157789"/>
            <a:ext cx="431800" cy="14287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833" name="Line 9"/>
          <p:cNvSpPr>
            <a:spLocks noChangeShapeType="1"/>
          </p:cNvSpPr>
          <p:nvPr/>
        </p:nvSpPr>
        <p:spPr bwMode="auto">
          <a:xfrm flipH="1">
            <a:off x="8543926" y="4581525"/>
            <a:ext cx="360363" cy="2873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834" name="Line 10"/>
          <p:cNvSpPr>
            <a:spLocks noChangeShapeType="1"/>
          </p:cNvSpPr>
          <p:nvPr/>
        </p:nvSpPr>
        <p:spPr bwMode="auto">
          <a:xfrm>
            <a:off x="6527800" y="3787775"/>
            <a:ext cx="0" cy="36195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835" name="Line 11"/>
          <p:cNvSpPr>
            <a:spLocks noChangeShapeType="1"/>
          </p:cNvSpPr>
          <p:nvPr/>
        </p:nvSpPr>
        <p:spPr bwMode="auto">
          <a:xfrm flipV="1">
            <a:off x="3863976" y="4149726"/>
            <a:ext cx="360363" cy="35877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1919289" y="1052513"/>
            <a:ext cx="24479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800" b="1">
                <a:solidFill>
                  <a:srgbClr val="006600"/>
                </a:solidFill>
                <a:ea typeface="標楷體" pitchFamily="65" charset="-120"/>
              </a:rPr>
              <a:t>鹿林天文台</a:t>
            </a:r>
            <a:r>
              <a:rPr lang="en-US" altLang="zh-TW" sz="2800" b="1">
                <a:solidFill>
                  <a:srgbClr val="006600"/>
                </a:solidFill>
                <a:ea typeface="標楷體" pitchFamily="65" charset="-120"/>
              </a:rPr>
              <a:t>2862 m</a:t>
            </a:r>
          </a:p>
        </p:txBody>
      </p:sp>
      <p:sp>
        <p:nvSpPr>
          <p:cNvPr id="77837" name="Text Box 13"/>
          <p:cNvSpPr txBox="1">
            <a:spLocks noChangeArrowheads="1"/>
          </p:cNvSpPr>
          <p:nvPr/>
        </p:nvSpPr>
        <p:spPr bwMode="auto">
          <a:xfrm>
            <a:off x="4440238" y="1052513"/>
            <a:ext cx="59563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 eaLnBrk="1" hangingPunct="1">
              <a:lnSpc>
                <a:spcPct val="85000"/>
              </a:lnSpc>
              <a:spcBef>
                <a:spcPct val="50000"/>
              </a:spcBef>
            </a:pPr>
            <a:r>
              <a:rPr lang="en-US" altLang="zh-TW" sz="2800" b="1" dirty="0">
                <a:solidFill>
                  <a:srgbClr val="006600"/>
                </a:solidFill>
                <a:ea typeface="標楷體" pitchFamily="65" charset="-120"/>
              </a:rPr>
              <a:t>TAOS </a:t>
            </a:r>
            <a:r>
              <a:rPr lang="zh-TW" altLang="en-US" sz="2800" b="1" dirty="0">
                <a:solidFill>
                  <a:srgbClr val="006600"/>
                </a:solidFill>
                <a:ea typeface="標楷體" pitchFamily="65" charset="-120"/>
              </a:rPr>
              <a:t>是目前世界上唯一系統性清點太陽系外圍 直徑 </a:t>
            </a:r>
            <a:r>
              <a:rPr lang="en-US" altLang="zh-TW" sz="2800" b="1" dirty="0">
                <a:solidFill>
                  <a:srgbClr val="006600"/>
                </a:solidFill>
                <a:ea typeface="標楷體" pitchFamily="65" charset="-120"/>
              </a:rPr>
              <a:t>1-2 </a:t>
            </a:r>
            <a:r>
              <a:rPr lang="zh-TW" altLang="en-US" sz="2800" b="1" dirty="0">
                <a:solidFill>
                  <a:srgbClr val="006600"/>
                </a:solidFill>
                <a:ea typeface="標楷體" pitchFamily="65" charset="-120"/>
              </a:rPr>
              <a:t>公里天體的計畫   </a:t>
            </a:r>
          </a:p>
        </p:txBody>
      </p:sp>
      <p:sp>
        <p:nvSpPr>
          <p:cNvPr id="134158" name="Text Box 14"/>
          <p:cNvSpPr txBox="1">
            <a:spLocks noChangeArrowheads="1"/>
          </p:cNvSpPr>
          <p:nvPr/>
        </p:nvSpPr>
        <p:spPr bwMode="auto">
          <a:xfrm>
            <a:off x="7319964" y="6237288"/>
            <a:ext cx="3038475" cy="457200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TW" altLang="en-US" sz="2400" b="1">
                <a:solidFill>
                  <a:srgbClr val="FF9900"/>
                </a:solidFill>
                <a:ea typeface="標楷體" pitchFamily="65" charset="-120"/>
              </a:rPr>
              <a:t>每晚資料量～</a:t>
            </a:r>
            <a:r>
              <a:rPr lang="en-US" altLang="zh-TW" sz="2400" b="1">
                <a:solidFill>
                  <a:srgbClr val="FF9900"/>
                </a:solidFill>
                <a:ea typeface="標楷體" pitchFamily="65" charset="-120"/>
              </a:rPr>
              <a:t>100 GB</a:t>
            </a:r>
          </a:p>
        </p:txBody>
      </p:sp>
      <p:sp>
        <p:nvSpPr>
          <p:cNvPr id="77839" name="Text Box 15"/>
          <p:cNvSpPr txBox="1">
            <a:spLocks noChangeArrowheads="1"/>
          </p:cNvSpPr>
          <p:nvPr/>
        </p:nvSpPr>
        <p:spPr bwMode="auto">
          <a:xfrm>
            <a:off x="1919289" y="2060575"/>
            <a:ext cx="22320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TW" altLang="en-US" sz="2400" dirty="0">
                <a:solidFill>
                  <a:srgbClr val="006600"/>
                </a:solidFill>
                <a:latin typeface="超世紀粗仿宋" pitchFamily="2" charset="-120"/>
                <a:ea typeface="超世紀粗仿宋" pitchFamily="2" charset="-120"/>
              </a:rPr>
              <a:t>以獨特相機讀取技術測量恆星快速 </a:t>
            </a:r>
            <a:r>
              <a:rPr lang="en-US" altLang="zh-TW" sz="2400" dirty="0">
                <a:solidFill>
                  <a:srgbClr val="006600"/>
                </a:solidFill>
                <a:latin typeface="超世紀粗仿宋" pitchFamily="2" charset="-120"/>
                <a:ea typeface="超世紀粗仿宋" pitchFamily="2" charset="-120"/>
              </a:rPr>
              <a:t>(5 Hz) </a:t>
            </a:r>
            <a:r>
              <a:rPr lang="zh-TW" altLang="en-US" sz="2400" dirty="0">
                <a:solidFill>
                  <a:srgbClr val="006600"/>
                </a:solidFill>
                <a:latin typeface="超世紀粗仿宋" pitchFamily="2" charset="-120"/>
                <a:ea typeface="超世紀粗仿宋" pitchFamily="2" charset="-120"/>
              </a:rPr>
              <a:t>亮度變化 </a:t>
            </a:r>
          </a:p>
        </p:txBody>
      </p:sp>
      <p:pic>
        <p:nvPicPr>
          <p:cNvPr id="77840" name="Picture 16" descr="zipper_sm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38" y="4077149"/>
            <a:ext cx="1725613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1" name="Picture 17" descr="motion_movi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25" y="6248849"/>
            <a:ext cx="4392612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42" name="Line 18"/>
          <p:cNvSpPr>
            <a:spLocks noChangeShapeType="1"/>
          </p:cNvSpPr>
          <p:nvPr/>
        </p:nvSpPr>
        <p:spPr bwMode="auto">
          <a:xfrm flipH="1" flipV="1">
            <a:off x="278337" y="5802761"/>
            <a:ext cx="533400" cy="9144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843" name="Line 19"/>
          <p:cNvSpPr>
            <a:spLocks noChangeShapeType="1"/>
          </p:cNvSpPr>
          <p:nvPr/>
        </p:nvSpPr>
        <p:spPr bwMode="auto">
          <a:xfrm flipH="1" flipV="1">
            <a:off x="1919289" y="5686425"/>
            <a:ext cx="3235848" cy="573536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844" name="Line 20"/>
          <p:cNvSpPr>
            <a:spLocks noChangeShapeType="1"/>
          </p:cNvSpPr>
          <p:nvPr/>
        </p:nvSpPr>
        <p:spPr bwMode="auto">
          <a:xfrm>
            <a:off x="278337" y="5686425"/>
            <a:ext cx="17272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m13 (first light 2000 spring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966" y="188640"/>
            <a:ext cx="295232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 descr="m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1" y="188640"/>
            <a:ext cx="1008111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Line 4"/>
          <p:cNvSpPr>
            <a:spLocks noChangeShapeType="1"/>
          </p:cNvSpPr>
          <p:nvPr/>
        </p:nvSpPr>
        <p:spPr bwMode="auto">
          <a:xfrm>
            <a:off x="6096000" y="188640"/>
            <a:ext cx="0" cy="100811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8853" name="Line 5"/>
          <p:cNvSpPr>
            <a:spLocks noChangeShapeType="1"/>
          </p:cNvSpPr>
          <p:nvPr/>
        </p:nvSpPr>
        <p:spPr bwMode="auto">
          <a:xfrm>
            <a:off x="1847528" y="260648"/>
            <a:ext cx="0" cy="280831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2063553" y="2636912"/>
            <a:ext cx="792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TW" sz="2400" dirty="0">
                <a:solidFill>
                  <a:srgbClr val="FFFF00"/>
                </a:solidFill>
                <a:ea typeface="新細明體" pitchFamily="18" charset="-120"/>
              </a:rPr>
              <a:t>1.7</a:t>
            </a:r>
            <a:r>
              <a:rPr lang="en-US" altLang="zh-TW" sz="2400" baseline="30000" dirty="0">
                <a:solidFill>
                  <a:srgbClr val="FFFF00"/>
                </a:solidFill>
                <a:ea typeface="新細明體" pitchFamily="18" charset="-120"/>
              </a:rPr>
              <a:t>o</a:t>
            </a:r>
          </a:p>
        </p:txBody>
      </p:sp>
      <p:sp>
        <p:nvSpPr>
          <p:cNvPr id="78855" name="Text Box 7"/>
          <p:cNvSpPr txBox="1">
            <a:spLocks noChangeArrowheads="1"/>
          </p:cNvSpPr>
          <p:nvPr/>
        </p:nvSpPr>
        <p:spPr bwMode="auto">
          <a:xfrm>
            <a:off x="6168008" y="739552"/>
            <a:ext cx="792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TW" sz="2400" dirty="0">
                <a:solidFill>
                  <a:srgbClr val="FFFF00"/>
                </a:solidFill>
                <a:ea typeface="新細明體" pitchFamily="18" charset="-120"/>
              </a:rPr>
              <a:t>0.5</a:t>
            </a:r>
            <a:r>
              <a:rPr lang="en-US" altLang="zh-TW" sz="2400" baseline="30000" dirty="0">
                <a:solidFill>
                  <a:srgbClr val="FFFF00"/>
                </a:solidFill>
                <a:ea typeface="新細明體" pitchFamily="18" charset="-120"/>
              </a:rPr>
              <a:t>o</a:t>
            </a:r>
          </a:p>
        </p:txBody>
      </p:sp>
      <p:sp>
        <p:nvSpPr>
          <p:cNvPr id="78856" name="Text Box 8"/>
          <p:cNvSpPr txBox="1">
            <a:spLocks noChangeArrowheads="1"/>
          </p:cNvSpPr>
          <p:nvPr/>
        </p:nvSpPr>
        <p:spPr bwMode="auto">
          <a:xfrm>
            <a:off x="7320136" y="251061"/>
            <a:ext cx="42484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TW" sz="3200" dirty="0">
                <a:solidFill>
                  <a:srgbClr val="CCFF33"/>
                </a:solidFill>
                <a:latin typeface="超世紀中顏楷" pitchFamily="2" charset="-120"/>
                <a:ea typeface="超世紀中顏楷" pitchFamily="2" charset="-120"/>
              </a:rPr>
              <a:t>TAOS </a:t>
            </a:r>
            <a:r>
              <a:rPr lang="zh-TW" altLang="en-US" sz="3200" dirty="0">
                <a:solidFill>
                  <a:srgbClr val="CCFF33"/>
                </a:solidFill>
                <a:latin typeface="超世紀中顏楷" pitchFamily="2" charset="-120"/>
                <a:ea typeface="超世紀中顏楷" pitchFamily="2" charset="-120"/>
              </a:rPr>
              <a:t>超廣角望遠鏡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5292546" y="2016049"/>
            <a:ext cx="5112495" cy="169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kumimoji="0" lang="en-US" altLang="zh-TW" sz="2800" b="1" dirty="0">
                <a:solidFill>
                  <a:srgbClr val="00FF99"/>
                </a:solidFill>
                <a:latin typeface="超世紀粗仿宋" pitchFamily="2" charset="-120"/>
                <a:ea typeface="超世紀粗仿宋" pitchFamily="2" charset="-120"/>
              </a:rPr>
              <a:t>2006 Feb 06 </a:t>
            </a:r>
            <a:r>
              <a:rPr kumimoji="0" lang="zh-TW" altLang="en-US" sz="2800" b="1" dirty="0">
                <a:solidFill>
                  <a:srgbClr val="00FF99"/>
                </a:solidFill>
                <a:latin typeface="超世紀粗仿宋" pitchFamily="2" charset="-120"/>
                <a:ea typeface="超世紀粗仿宋" pitchFamily="2" charset="-120"/>
              </a:rPr>
              <a:t>三座</a:t>
            </a:r>
            <a:r>
              <a:rPr kumimoji="0" lang="en-US" altLang="zh-TW" sz="2800" dirty="0">
                <a:solidFill>
                  <a:srgbClr val="00FF99"/>
                </a:solidFill>
                <a:latin typeface="超世紀粗仿宋" pitchFamily="2" charset="-120"/>
                <a:ea typeface="超世紀粗仿宋" pitchFamily="2" charset="-120"/>
              </a:rPr>
              <a:t> TAOS </a:t>
            </a:r>
            <a:r>
              <a:rPr kumimoji="0" lang="zh-TW" altLang="en-US" sz="2800" dirty="0">
                <a:solidFill>
                  <a:srgbClr val="00FF99"/>
                </a:solidFill>
                <a:latin typeface="超世紀粗仿宋" pitchFamily="2" charset="-120"/>
                <a:ea typeface="超世紀粗仿宋" pitchFamily="2" charset="-120"/>
              </a:rPr>
              <a:t>望遠鏡觀測到預測會發生的</a:t>
            </a:r>
            <a:r>
              <a:rPr kumimoji="0" lang="zh-TW" altLang="en-US" sz="2800" dirty="0">
                <a:solidFill>
                  <a:srgbClr val="00FF99"/>
                </a:solidFill>
                <a:latin typeface="+mn-lt"/>
                <a:ea typeface="超世紀粗仿宋" pitchFamily="2" charset="-120"/>
              </a:rPr>
              <a:t>小行星 </a:t>
            </a:r>
            <a:r>
              <a:rPr kumimoji="0" lang="en-US" altLang="zh-TW" sz="2000" b="1" dirty="0">
                <a:solidFill>
                  <a:srgbClr val="99FFCC"/>
                </a:solidFill>
                <a:ea typeface="超世紀粗仿宋" pitchFamily="2" charset="-120"/>
              </a:rPr>
              <a:t>(286)</a:t>
            </a:r>
            <a:r>
              <a:rPr kumimoji="0" lang="zh-TW" altLang="en-US" sz="2000" b="1" dirty="0">
                <a:solidFill>
                  <a:srgbClr val="99FFCC"/>
                </a:solidFill>
                <a:ea typeface="超世紀粗仿宋" pitchFamily="2" charset="-120"/>
              </a:rPr>
              <a:t> </a:t>
            </a:r>
            <a:r>
              <a:rPr kumimoji="0" lang="en-US" altLang="zh-TW" sz="2000" b="1" dirty="0" err="1">
                <a:solidFill>
                  <a:srgbClr val="99FFCC"/>
                </a:solidFill>
                <a:latin typeface="+mn-lt"/>
                <a:ea typeface="超世紀粗仿宋" pitchFamily="2" charset="-120"/>
              </a:rPr>
              <a:t>Iclea</a:t>
            </a:r>
            <a:r>
              <a:rPr kumimoji="0" lang="en-US" altLang="zh-TW" sz="2000" dirty="0">
                <a:solidFill>
                  <a:srgbClr val="99FFCC"/>
                </a:solidFill>
                <a:latin typeface="+mn-lt"/>
                <a:ea typeface="超世紀粗仿宋" pitchFamily="2" charset="-120"/>
              </a:rPr>
              <a:t> (m</a:t>
            </a:r>
            <a:r>
              <a:rPr kumimoji="0" lang="en-US" altLang="zh-TW" sz="2000" baseline="-25000" dirty="0">
                <a:solidFill>
                  <a:srgbClr val="99FFCC"/>
                </a:solidFill>
                <a:latin typeface="+mn-lt"/>
                <a:ea typeface="超世紀粗仿宋" pitchFamily="2" charset="-120"/>
              </a:rPr>
              <a:t>V</a:t>
            </a:r>
            <a:r>
              <a:rPr kumimoji="0" lang="en-US" altLang="zh-TW" sz="2000" dirty="0">
                <a:solidFill>
                  <a:srgbClr val="99FFCC"/>
                </a:solidFill>
                <a:latin typeface="+mn-lt"/>
                <a:ea typeface="超世紀粗仿宋" pitchFamily="2" charset="-120"/>
              </a:rPr>
              <a:t> ~ 14.0 </a:t>
            </a:r>
            <a:r>
              <a:rPr kumimoji="0" lang="en-US" altLang="zh-TW" sz="2000" dirty="0" err="1">
                <a:solidFill>
                  <a:srgbClr val="99FFCC"/>
                </a:solidFill>
                <a:latin typeface="+mn-lt"/>
                <a:ea typeface="超世紀粗仿宋" pitchFamily="2" charset="-120"/>
              </a:rPr>
              <a:t>mag</a:t>
            </a:r>
            <a:r>
              <a:rPr kumimoji="0" lang="en-US" altLang="zh-TW" sz="2000" dirty="0">
                <a:solidFill>
                  <a:srgbClr val="99FFCC"/>
                </a:solidFill>
                <a:latin typeface="+mn-lt"/>
                <a:ea typeface="超世紀粗仿宋" pitchFamily="2" charset="-120"/>
              </a:rPr>
              <a:t>, D~ 97 km)</a:t>
            </a:r>
            <a:r>
              <a:rPr kumimoji="0" lang="zh-TW" altLang="en-US" sz="2800" dirty="0">
                <a:solidFill>
                  <a:srgbClr val="99FFCC"/>
                </a:solidFill>
                <a:latin typeface="+mn-lt"/>
                <a:ea typeface="超世紀粗仿宋" pitchFamily="2" charset="-120"/>
              </a:rPr>
              <a:t> </a:t>
            </a:r>
            <a:r>
              <a:rPr kumimoji="0" lang="zh-TW" altLang="en-US" sz="2800" dirty="0">
                <a:solidFill>
                  <a:srgbClr val="00FF99"/>
                </a:solidFill>
                <a:latin typeface="超世紀粗仿宋" pitchFamily="2" charset="-120"/>
                <a:ea typeface="超世紀粗仿宋" pitchFamily="2" charset="-120"/>
              </a:rPr>
              <a:t>掩星</a:t>
            </a:r>
            <a:r>
              <a:rPr kumimoji="0" lang="en-US" altLang="zh-TW" sz="2000" dirty="0">
                <a:solidFill>
                  <a:srgbClr val="99FFCC"/>
                </a:solidFill>
                <a:latin typeface="+mn-lt"/>
                <a:ea typeface="超世紀粗仿宋" pitchFamily="2" charset="-120"/>
              </a:rPr>
              <a:t>TYC 076200961 (m</a:t>
            </a:r>
            <a:r>
              <a:rPr kumimoji="0" lang="en-US" altLang="zh-TW" sz="2000" baseline="-25000" dirty="0">
                <a:solidFill>
                  <a:srgbClr val="99FFCC"/>
                </a:solidFill>
                <a:latin typeface="+mn-lt"/>
                <a:ea typeface="超世紀粗仿宋" pitchFamily="2" charset="-120"/>
              </a:rPr>
              <a:t>V</a:t>
            </a:r>
            <a:r>
              <a:rPr kumimoji="0" lang="en-US" altLang="zh-TW" sz="2000" dirty="0">
                <a:solidFill>
                  <a:srgbClr val="99FFCC"/>
                </a:solidFill>
                <a:latin typeface="+mn-lt"/>
                <a:ea typeface="超世紀粗仿宋" pitchFamily="2" charset="-120"/>
              </a:rPr>
              <a:t> ~ 11.83)  </a:t>
            </a:r>
            <a:r>
              <a:rPr kumimoji="0" lang="zh-TW" altLang="en-US" sz="2800" b="1" dirty="0">
                <a:solidFill>
                  <a:srgbClr val="00FF99"/>
                </a:solidFill>
                <a:latin typeface="超世紀粗仿宋" pitchFamily="2" charset="-120"/>
                <a:ea typeface="超世紀粗仿宋" pitchFamily="2" charset="-120"/>
              </a:rPr>
              <a:t>事件</a:t>
            </a:r>
            <a:endParaRPr kumimoji="0" lang="en-US" altLang="zh-TW" sz="2800" dirty="0">
              <a:solidFill>
                <a:srgbClr val="00FF99"/>
              </a:solidFill>
              <a:latin typeface="超世紀粗仿宋" pitchFamily="2" charset="-120"/>
              <a:ea typeface="超世紀粗仿宋" pitchFamily="2" charset="-120"/>
            </a:endParaRPr>
          </a:p>
        </p:txBody>
      </p:sp>
      <p:pic>
        <p:nvPicPr>
          <p:cNvPr id="10" name="Picture 2" descr="Kiwi_lc_icle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3" y="3778065"/>
            <a:ext cx="3744541" cy="288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060206_zipIclea_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176" y="5805265"/>
            <a:ext cx="227488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060206_zipIclea_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176" y="4797153"/>
            <a:ext cx="227488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060206_zipIclea_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176" y="3789041"/>
            <a:ext cx="227488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7"/>
          <p:cNvSpPr>
            <a:spLocks noChangeShapeType="1"/>
          </p:cNvSpPr>
          <p:nvPr/>
        </p:nvSpPr>
        <p:spPr bwMode="auto">
          <a:xfrm flipH="1" flipV="1">
            <a:off x="4078884" y="4221089"/>
            <a:ext cx="288925" cy="1587"/>
          </a:xfrm>
          <a:prstGeom prst="line">
            <a:avLst/>
          </a:prstGeom>
          <a:noFill/>
          <a:ln w="25400">
            <a:solidFill>
              <a:srgbClr val="8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H="1" flipV="1">
            <a:off x="4078884" y="5229200"/>
            <a:ext cx="288925" cy="158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 flipH="1" flipV="1">
            <a:off x="4078884" y="6237312"/>
            <a:ext cx="288925" cy="1588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47750" y="4076015"/>
            <a:ext cx="3888432" cy="2554545"/>
          </a:xfrm>
          <a:prstGeom prst="rect">
            <a:avLst/>
          </a:prstGeom>
          <a:solidFill>
            <a:srgbClr val="92D050"/>
          </a:solidFill>
          <a:ln>
            <a:solidFill>
              <a:srgbClr val="00FF99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TW" altLang="en-US" sz="3200" dirty="0">
                <a:solidFill>
                  <a:srgbClr val="000066"/>
                </a:solidFill>
                <a:latin typeface="超世紀粗仿宋" pitchFamily="2" charset="-120"/>
                <a:ea typeface="超世紀粗仿宋" pitchFamily="2" charset="-120"/>
              </a:rPr>
              <a:t>到目前為止沒有偵測到任何掩星事件，表示太陽系外圍小天體數量不如某些理論所主張那麼多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097" y="238163"/>
            <a:ext cx="3275012" cy="3816350"/>
          </a:xfrm>
          <a:prstGeom prst="rect">
            <a:avLst/>
          </a:prstGeom>
          <a:noFill/>
          <a:ln w="9525">
            <a:solidFill>
              <a:srgbClr val="CC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35360" y="44624"/>
            <a:ext cx="7200800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zh-TW" sz="3200" b="1" dirty="0">
                <a:solidFill>
                  <a:schemeClr val="bg1"/>
                </a:solidFill>
                <a:ea typeface="新細明體" pitchFamily="18" charset="-120"/>
              </a:rPr>
              <a:t>George E. Brown, Jr. Near-Earth Object Survey Act</a:t>
            </a:r>
            <a:r>
              <a:rPr lang="en-US" altLang="zh-TW" sz="3200" dirty="0">
                <a:solidFill>
                  <a:schemeClr val="bg1"/>
                </a:solidFill>
                <a:ea typeface="新細明體" pitchFamily="18" charset="-120"/>
              </a:rPr>
              <a:t> </a:t>
            </a:r>
            <a:r>
              <a:rPr lang="en-US" altLang="zh-TW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(</a:t>
            </a:r>
            <a:r>
              <a:rPr lang="en-US" altLang="zh-TW" sz="3200" dirty="0" smtClean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2005</a:t>
            </a:r>
            <a:r>
              <a:rPr lang="zh-TW" altLang="en-US" sz="3200" dirty="0" smtClean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 由</a:t>
            </a:r>
            <a:r>
              <a:rPr lang="zh-TW" altLang="en-US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美國布希總統簽署</a:t>
            </a:r>
            <a:r>
              <a:rPr lang="en-US" altLang="zh-TW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)  ──</a:t>
            </a:r>
          </a:p>
          <a:p>
            <a:pPr algn="l">
              <a:spcBef>
                <a:spcPct val="50000"/>
              </a:spcBef>
            </a:pPr>
            <a:r>
              <a:rPr lang="en-US" altLang="zh-TW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NASA </a:t>
            </a:r>
            <a:r>
              <a:rPr lang="zh-TW" altLang="en-US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在生效日一年內提出</a:t>
            </a:r>
            <a:br>
              <a:rPr lang="zh-TW" altLang="en-US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</a:br>
            <a:r>
              <a:rPr lang="zh-TW" altLang="en-US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（</a:t>
            </a:r>
            <a:r>
              <a:rPr lang="en-US" altLang="zh-TW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1</a:t>
            </a:r>
            <a:r>
              <a:rPr lang="zh-TW" altLang="en-US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） 分析清點 </a:t>
            </a:r>
            <a:r>
              <a:rPr lang="en-US" altLang="zh-TW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NEOs </a:t>
            </a:r>
            <a:r>
              <a:rPr lang="zh-TW" altLang="en-US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的方法</a:t>
            </a:r>
            <a:r>
              <a:rPr lang="zh-TW" altLang="en-US" sz="3200" dirty="0" smtClean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；</a:t>
            </a:r>
            <a:r>
              <a:rPr lang="en-US" altLang="zh-TW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/>
            </a:r>
            <a:br>
              <a:rPr lang="en-US" altLang="zh-TW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</a:br>
            <a:r>
              <a:rPr lang="zh-TW" altLang="en-US" sz="3200" dirty="0" smtClean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（</a:t>
            </a:r>
            <a:r>
              <a:rPr lang="en-US" altLang="zh-TW" sz="3200" dirty="0" smtClean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2</a:t>
            </a:r>
            <a:r>
              <a:rPr lang="zh-TW" altLang="en-US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）建議方案並估計預算；</a:t>
            </a:r>
            <a:br>
              <a:rPr lang="zh-TW" altLang="en-US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</a:br>
            <a:r>
              <a:rPr lang="zh-TW" altLang="en-US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（</a:t>
            </a:r>
            <a:r>
              <a:rPr lang="en-US" altLang="zh-TW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3</a:t>
            </a:r>
            <a:r>
              <a:rPr lang="zh-TW" altLang="en-US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）改道（減少損失）</a:t>
            </a:r>
            <a:r>
              <a:rPr lang="zh-TW" altLang="en-US" sz="3200" dirty="0" smtClean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方案</a:t>
            </a:r>
            <a:r>
              <a:rPr lang="en-US" altLang="zh-TW" sz="3200" dirty="0" smtClean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/>
            </a:r>
            <a:br>
              <a:rPr lang="en-US" altLang="zh-TW" sz="3200" dirty="0" smtClean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</a:br>
            <a:r>
              <a:rPr lang="zh-TW" altLang="en-US" sz="3200" dirty="0">
                <a:solidFill>
                  <a:schemeClr val="bg1"/>
                </a:solidFill>
                <a:ea typeface="新細明體" pitchFamily="18" charset="-120"/>
                <a:sym typeface="Wingdings" pitchFamily="2" charset="2"/>
              </a:rPr>
              <a:t/>
            </a:r>
            <a:br>
              <a:rPr lang="zh-TW" altLang="en-US" sz="3200" dirty="0">
                <a:solidFill>
                  <a:schemeClr val="bg1"/>
                </a:solidFill>
                <a:ea typeface="新細明體" pitchFamily="18" charset="-120"/>
                <a:sym typeface="Wingdings" pitchFamily="2" charset="2"/>
              </a:rPr>
            </a:br>
            <a:r>
              <a:rPr lang="zh-TW" altLang="en-US" sz="3200" b="1" u="sng" dirty="0" smtClean="0">
                <a:solidFill>
                  <a:schemeClr val="bg1"/>
                </a:solidFill>
                <a:ea typeface="標楷體" pitchFamily="65" charset="-120"/>
                <a:sym typeface="Wingdings" pitchFamily="2" charset="2"/>
              </a:rPr>
              <a:t>目標</a:t>
            </a:r>
            <a:r>
              <a:rPr lang="zh-TW" altLang="en-US" sz="3200" dirty="0">
                <a:solidFill>
                  <a:schemeClr val="bg1"/>
                </a:solidFill>
                <a:ea typeface="新細明體" pitchFamily="18" charset="-120"/>
                <a:sym typeface="Wingdings" pitchFamily="2" charset="2"/>
              </a:rPr>
              <a:t>：</a:t>
            </a:r>
            <a:r>
              <a:rPr lang="zh-TW" altLang="en-US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在</a:t>
            </a:r>
            <a:r>
              <a:rPr lang="zh-TW" altLang="en-US" sz="3200" dirty="0">
                <a:solidFill>
                  <a:schemeClr val="bg1"/>
                </a:solidFill>
                <a:ea typeface="新細明體" pitchFamily="18" charset="-120"/>
                <a:sym typeface="Wingdings" pitchFamily="2" charset="2"/>
              </a:rPr>
              <a:t> </a:t>
            </a:r>
            <a:r>
              <a:rPr lang="en-US" altLang="zh-TW" sz="3200" b="1" dirty="0">
                <a:solidFill>
                  <a:schemeClr val="hlink"/>
                </a:solidFill>
                <a:ea typeface="標楷體" pitchFamily="65" charset="-120"/>
                <a:sym typeface="Wingdings" pitchFamily="2" charset="2"/>
              </a:rPr>
              <a:t>15 </a:t>
            </a:r>
            <a:r>
              <a:rPr lang="zh-TW" altLang="en-US" sz="3200" b="1" dirty="0">
                <a:solidFill>
                  <a:schemeClr val="hlink"/>
                </a:solidFill>
                <a:ea typeface="標楷體" pitchFamily="65" charset="-120"/>
                <a:sym typeface="Wingdings" pitchFamily="2" charset="2"/>
              </a:rPr>
              <a:t>年內</a:t>
            </a:r>
            <a:r>
              <a:rPr lang="zh-TW" altLang="en-US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對於直徑大於</a:t>
            </a:r>
            <a:r>
              <a:rPr lang="en-US" altLang="zh-TW" sz="3200" b="1" dirty="0">
                <a:solidFill>
                  <a:schemeClr val="hlink"/>
                </a:solidFill>
                <a:ea typeface="標楷體" pitchFamily="65" charset="-120"/>
                <a:sym typeface="Wingdings" pitchFamily="2" charset="2"/>
              </a:rPr>
              <a:t>140</a:t>
            </a:r>
            <a:r>
              <a:rPr lang="zh-TW" altLang="en-US" sz="3200" b="1" dirty="0">
                <a:solidFill>
                  <a:schemeClr val="hlink"/>
                </a:solidFill>
                <a:ea typeface="標楷體" pitchFamily="65" charset="-120"/>
                <a:sym typeface="Wingdings" pitchFamily="2" charset="2"/>
              </a:rPr>
              <a:t>公尺</a:t>
            </a:r>
            <a:r>
              <a:rPr lang="zh-TW" altLang="en-US" sz="3200" dirty="0" smtClean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（可造成</a:t>
            </a:r>
            <a:r>
              <a:rPr lang="zh-TW" altLang="en-US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區域性災難），而近日點小於</a:t>
            </a:r>
            <a:r>
              <a:rPr lang="en-US" altLang="zh-TW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1.3 AU </a:t>
            </a:r>
            <a:r>
              <a:rPr lang="zh-TW" altLang="en-US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的 </a:t>
            </a:r>
            <a:r>
              <a:rPr lang="en-US" altLang="zh-TW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NEOs</a:t>
            </a:r>
            <a:r>
              <a:rPr lang="zh-TW" altLang="en-US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，予以偵測 </a:t>
            </a:r>
            <a:r>
              <a:rPr lang="en-US" altLang="zh-TW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(detect)</a:t>
            </a:r>
            <a:r>
              <a:rPr lang="zh-TW" altLang="en-US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、追蹤 </a:t>
            </a:r>
            <a:r>
              <a:rPr lang="en-US" altLang="zh-TW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(track)</a:t>
            </a:r>
            <a:r>
              <a:rPr lang="zh-TW" altLang="en-US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、建檔 </a:t>
            </a:r>
            <a:r>
              <a:rPr lang="en-US" altLang="zh-TW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(catalog)</a:t>
            </a:r>
            <a:r>
              <a:rPr lang="zh-TW" altLang="en-US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，與述性 </a:t>
            </a:r>
            <a:r>
              <a:rPr lang="en-US" altLang="zh-TW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(characterization)</a:t>
            </a:r>
            <a:r>
              <a:rPr lang="zh-TW" altLang="en-US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，達</a:t>
            </a:r>
            <a:r>
              <a:rPr lang="en-US" altLang="zh-TW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90</a:t>
            </a:r>
            <a:r>
              <a:rPr lang="zh-TW" altLang="en-US" sz="3200" dirty="0">
                <a:solidFill>
                  <a:schemeClr val="bg1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％完整</a:t>
            </a:r>
            <a:endParaRPr lang="zh-TW" altLang="en-US" sz="3200" dirty="0">
              <a:solidFill>
                <a:schemeClr val="bg1"/>
              </a:solidFill>
              <a:latin typeface="超世紀特明體一標準" panose="02000000000000000000" pitchFamily="2" charset="-120"/>
              <a:ea typeface="超世紀特明體一標準" panose="02000000000000000000" pitchFamily="2" charset="-120"/>
            </a:endParaRPr>
          </a:p>
        </p:txBody>
      </p:sp>
      <p:pic>
        <p:nvPicPr>
          <p:cNvPr id="4" name="Picture 7" descr="Image:GeorgeBrown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496" y="4141538"/>
            <a:ext cx="1101155" cy="11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8003703" y="4110038"/>
            <a:ext cx="3780929" cy="2447925"/>
          </a:xfrm>
          <a:prstGeom prst="rect">
            <a:avLst/>
          </a:prstGeom>
          <a:noFill/>
          <a:ln w="12700">
            <a:solidFill>
              <a:srgbClr val="CC99FF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8091369" y="4191738"/>
            <a:ext cx="357028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zh-TW" altLang="en-US" sz="2400" dirty="0">
                <a:solidFill>
                  <a:schemeClr val="bg1"/>
                </a:solidFill>
                <a:ea typeface="新細明體" pitchFamily="18" charset="-120"/>
              </a:rPr>
              <a:t>美國加州民主黨</a:t>
            </a:r>
            <a:br>
              <a:rPr lang="zh-TW" altLang="en-US" sz="2400" dirty="0">
                <a:solidFill>
                  <a:schemeClr val="bg1"/>
                </a:solidFill>
                <a:ea typeface="新細明體" pitchFamily="18" charset="-120"/>
              </a:rPr>
            </a:br>
            <a:r>
              <a:rPr lang="zh-TW" altLang="en-US" sz="2400" dirty="0">
                <a:solidFill>
                  <a:schemeClr val="bg1"/>
                </a:solidFill>
                <a:ea typeface="新細明體" pitchFamily="18" charset="-120"/>
              </a:rPr>
              <a:t>眾議員 </a:t>
            </a:r>
            <a:r>
              <a:rPr lang="en-US" altLang="zh-TW" sz="2400" dirty="0">
                <a:solidFill>
                  <a:schemeClr val="bg1"/>
                </a:solidFill>
                <a:ea typeface="新細明體" pitchFamily="18" charset="-120"/>
              </a:rPr>
              <a:t>(1920-</a:t>
            </a:r>
            <a:br>
              <a:rPr lang="en-US" altLang="zh-TW" sz="2400" dirty="0">
                <a:solidFill>
                  <a:schemeClr val="bg1"/>
                </a:solidFill>
                <a:ea typeface="新細明體" pitchFamily="18" charset="-120"/>
              </a:rPr>
            </a:br>
            <a:r>
              <a:rPr lang="en-US" altLang="zh-TW" sz="2400" dirty="0">
                <a:solidFill>
                  <a:schemeClr val="bg1"/>
                </a:solidFill>
                <a:ea typeface="新細明體" pitchFamily="18" charset="-120"/>
              </a:rPr>
              <a:t>1999)</a:t>
            </a:r>
            <a:r>
              <a:rPr lang="zh-TW" altLang="en-US" sz="2400" dirty="0">
                <a:solidFill>
                  <a:schemeClr val="bg1"/>
                </a:solidFill>
                <a:ea typeface="新細明體" pitchFamily="18" charset="-120"/>
              </a:rPr>
              <a:t>，畢生致力</a:t>
            </a:r>
            <a:br>
              <a:rPr lang="zh-TW" altLang="en-US" sz="2400" dirty="0">
                <a:solidFill>
                  <a:schemeClr val="bg1"/>
                </a:solidFill>
                <a:ea typeface="新細明體" pitchFamily="18" charset="-120"/>
              </a:rPr>
            </a:br>
            <a:r>
              <a:rPr lang="zh-TW" altLang="en-US" sz="2400" dirty="0">
                <a:solidFill>
                  <a:schemeClr val="bg1"/>
                </a:solidFill>
                <a:ea typeface="新細明體" pitchFamily="18" charset="-120"/>
              </a:rPr>
              <a:t>推廣科學與</a:t>
            </a:r>
            <a:r>
              <a:rPr lang="zh-TW" altLang="en-US" sz="2400" dirty="0" smtClean="0">
                <a:solidFill>
                  <a:schemeClr val="bg1"/>
                </a:solidFill>
                <a:ea typeface="新細明體" pitchFamily="18" charset="-120"/>
              </a:rPr>
              <a:t>科學政策</a:t>
            </a:r>
            <a:r>
              <a:rPr lang="zh-TW" altLang="en-US" sz="2400" dirty="0">
                <a:solidFill>
                  <a:schemeClr val="bg1"/>
                </a:solidFill>
                <a:ea typeface="新細明體" pitchFamily="18" charset="-120"/>
              </a:rPr>
              <a:t>擬定，</a:t>
            </a:r>
            <a:r>
              <a:rPr lang="zh-TW" altLang="en-US" sz="2400" dirty="0" smtClean="0">
                <a:solidFill>
                  <a:schemeClr val="bg1"/>
                </a:solidFill>
                <a:ea typeface="新細明體" pitchFamily="18" charset="-120"/>
              </a:rPr>
              <a:t>身後仍</a:t>
            </a:r>
            <a:r>
              <a:rPr lang="zh-TW" altLang="en-US" sz="2400" dirty="0">
                <a:solidFill>
                  <a:schemeClr val="bg1"/>
                </a:solidFill>
                <a:ea typeface="新細明體" pitchFamily="18" charset="-120"/>
              </a:rPr>
              <a:t>有多項實驗室、圖書館及法案以其名之</a:t>
            </a:r>
          </a:p>
        </p:txBody>
      </p:sp>
      <p:sp>
        <p:nvSpPr>
          <p:cNvPr id="7" name="AutoShape 11" descr="image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nextdivers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739" y="1009651"/>
            <a:ext cx="6840537" cy="541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7962940" y="1341438"/>
            <a:ext cx="553998" cy="20875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solidFill>
                  <a:srgbClr val="99FFCC"/>
                </a:solidFill>
                <a:ea typeface="標楷體" pitchFamily="65" charset="-120"/>
              </a:rPr>
              <a:t>侏儸紀大滅絕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7486690" y="1989510"/>
            <a:ext cx="553998" cy="20875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solidFill>
                  <a:srgbClr val="99FFCC"/>
                </a:solidFill>
                <a:ea typeface="標楷體" pitchFamily="65" charset="-120"/>
              </a:rPr>
              <a:t>三疊紀大滅絕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954877" y="2060378"/>
            <a:ext cx="553998" cy="19446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solidFill>
                  <a:srgbClr val="99FFCC"/>
                </a:solidFill>
                <a:ea typeface="標楷體" pitchFamily="65" charset="-120"/>
              </a:rPr>
              <a:t>二疊紀大滅絕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8710652" y="621406"/>
            <a:ext cx="553998" cy="215952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solidFill>
                  <a:srgbClr val="99FFCC"/>
                </a:solidFill>
                <a:ea typeface="標楷體" pitchFamily="65" charset="-120"/>
              </a:rPr>
              <a:t>白堊紀大滅絕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803940" y="1485454"/>
            <a:ext cx="553998" cy="20875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solidFill>
                  <a:srgbClr val="99FFCC"/>
                </a:solidFill>
                <a:ea typeface="標楷體" pitchFamily="65" charset="-120"/>
              </a:rPr>
              <a:t>泥盆紀大滅絕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110202" y="1628330"/>
            <a:ext cx="553998" cy="19446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solidFill>
                  <a:srgbClr val="99FFCC"/>
                </a:solidFill>
                <a:ea typeface="標楷體" pitchFamily="65" charset="-120"/>
              </a:rPr>
              <a:t>奧陶紀大滅絕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7175500" y="3573464"/>
            <a:ext cx="215900" cy="14287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7391400" y="3789364"/>
            <a:ext cx="215900" cy="14287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2672161" y="2997200"/>
            <a:ext cx="615553" cy="19446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b="1">
                <a:solidFill>
                  <a:schemeClr val="bg2"/>
                </a:solidFill>
                <a:ea typeface="標楷體" pitchFamily="65" charset="-120"/>
              </a:rPr>
              <a:t>生物科數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5232401" y="6222256"/>
            <a:ext cx="3095625" cy="5191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b="1" dirty="0">
                <a:solidFill>
                  <a:schemeClr val="bg2"/>
                </a:solidFill>
                <a:ea typeface="標楷體" pitchFamily="65" charset="-120"/>
              </a:rPr>
              <a:t>年代（百萬年前）</a:t>
            </a:r>
          </a:p>
        </p:txBody>
      </p:sp>
      <p:pic>
        <p:nvPicPr>
          <p:cNvPr id="14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4221460"/>
            <a:ext cx="55721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038" y="3572048"/>
            <a:ext cx="654050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868516"/>
            <a:ext cx="5984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4868640"/>
            <a:ext cx="64135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76" y="4198788"/>
            <a:ext cx="614363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4" y="4510882"/>
            <a:ext cx="566737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矩形圖說文字 19"/>
          <p:cNvSpPr/>
          <p:nvPr/>
        </p:nvSpPr>
        <p:spPr>
          <a:xfrm>
            <a:off x="2135560" y="845270"/>
            <a:ext cx="2571750" cy="1071562"/>
          </a:xfrm>
          <a:prstGeom prst="wedgeRectCallout">
            <a:avLst>
              <a:gd name="adj1" fmla="val 63327"/>
              <a:gd name="adj2" fmla="val 11008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4</a:t>
            </a:r>
            <a:r>
              <a:rPr kumimoji="0" lang="zh-TW" altLang="en-US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億</a:t>
            </a:r>
            <a:r>
              <a:rPr kumimoji="0" lang="en-US" altLang="zh-TW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3900</a:t>
            </a:r>
            <a:r>
              <a:rPr kumimoji="0" lang="zh-TW" altLang="en-US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萬年前；冰河期造成海水下降；</a:t>
            </a:r>
            <a:r>
              <a:rPr kumimoji="0" lang="en-US" altLang="zh-TW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25</a:t>
            </a:r>
            <a:r>
              <a:rPr kumimoji="0" lang="zh-TW" altLang="en-US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～</a:t>
            </a:r>
            <a:r>
              <a:rPr kumimoji="0" lang="en-US" altLang="zh-TW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60</a:t>
            </a:r>
            <a:r>
              <a:rPr kumimoji="0" lang="zh-TW" altLang="en-US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％物種消失</a:t>
            </a:r>
          </a:p>
        </p:txBody>
      </p:sp>
      <p:sp>
        <p:nvSpPr>
          <p:cNvPr id="21" name="矩形圖說文字 20"/>
          <p:cNvSpPr/>
          <p:nvPr/>
        </p:nvSpPr>
        <p:spPr>
          <a:xfrm>
            <a:off x="2567609" y="836712"/>
            <a:ext cx="2754313" cy="1071562"/>
          </a:xfrm>
          <a:prstGeom prst="wedgeRectCallout">
            <a:avLst>
              <a:gd name="adj1" fmla="val 66941"/>
              <a:gd name="adj2" fmla="val 70774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3</a:t>
            </a:r>
            <a:r>
              <a:rPr kumimoji="0" lang="zh-TW" altLang="en-US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億</a:t>
            </a:r>
            <a:r>
              <a:rPr kumimoji="0" lang="en-US" altLang="zh-TW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6400</a:t>
            </a:r>
            <a:r>
              <a:rPr kumimoji="0" lang="zh-TW" altLang="en-US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萬年前；原因不明；</a:t>
            </a:r>
            <a:r>
              <a:rPr kumimoji="0" lang="en-US" altLang="zh-TW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22</a:t>
            </a:r>
            <a:r>
              <a:rPr kumimoji="0" lang="zh-TW" altLang="en-US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～</a:t>
            </a:r>
            <a:r>
              <a:rPr kumimoji="0" lang="en-US" altLang="zh-TW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60</a:t>
            </a:r>
            <a:r>
              <a:rPr kumimoji="0" lang="zh-TW" altLang="en-US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％物種消失</a:t>
            </a:r>
          </a:p>
        </p:txBody>
      </p:sp>
      <p:sp>
        <p:nvSpPr>
          <p:cNvPr id="22" name="矩形圖說文字 21"/>
          <p:cNvSpPr/>
          <p:nvPr/>
        </p:nvSpPr>
        <p:spPr>
          <a:xfrm>
            <a:off x="2999657" y="836713"/>
            <a:ext cx="3375819" cy="1285875"/>
          </a:xfrm>
          <a:prstGeom prst="wedgeRectCallout">
            <a:avLst>
              <a:gd name="adj1" fmla="val 67572"/>
              <a:gd name="adj2" fmla="val 12400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2</a:t>
            </a:r>
            <a:r>
              <a:rPr kumimoji="0" lang="zh-TW" altLang="en-US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億</a:t>
            </a:r>
            <a:r>
              <a:rPr kumimoji="0" lang="en-US" altLang="zh-TW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5100</a:t>
            </a:r>
            <a:r>
              <a:rPr kumimoji="0" lang="zh-TW" altLang="en-US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萬年前；可能是天體撞擊，但沒有證據；最慘烈的滅絕，</a:t>
            </a:r>
            <a:r>
              <a:rPr kumimoji="0" lang="en-US" altLang="zh-TW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70</a:t>
            </a:r>
            <a:r>
              <a:rPr kumimoji="0" lang="zh-TW" altLang="en-US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％物種消失</a:t>
            </a:r>
          </a:p>
        </p:txBody>
      </p:sp>
      <p:sp>
        <p:nvSpPr>
          <p:cNvPr id="23" name="矩形圖說文字 22"/>
          <p:cNvSpPr/>
          <p:nvPr/>
        </p:nvSpPr>
        <p:spPr>
          <a:xfrm>
            <a:off x="4727848" y="764704"/>
            <a:ext cx="2817440" cy="1071562"/>
          </a:xfrm>
          <a:prstGeom prst="wedgeRectCallout">
            <a:avLst>
              <a:gd name="adj1" fmla="val 52763"/>
              <a:gd name="adj2" fmla="val 108365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約</a:t>
            </a:r>
            <a:r>
              <a:rPr kumimoji="0" lang="en-US" altLang="zh-TW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2</a:t>
            </a:r>
            <a:r>
              <a:rPr kumimoji="0" lang="zh-TW" altLang="en-US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億年前；可能是形成大西洋的融岩成災；</a:t>
            </a:r>
            <a:r>
              <a:rPr kumimoji="0" lang="en-US" altLang="zh-TW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20</a:t>
            </a:r>
            <a:r>
              <a:rPr kumimoji="0" lang="zh-TW" altLang="en-US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～</a:t>
            </a:r>
            <a:r>
              <a:rPr kumimoji="0" lang="en-US" altLang="zh-TW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50</a:t>
            </a:r>
            <a:r>
              <a:rPr kumimoji="0" lang="zh-TW" altLang="en-US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％物種消失</a:t>
            </a:r>
          </a:p>
        </p:txBody>
      </p:sp>
      <p:sp>
        <p:nvSpPr>
          <p:cNvPr id="24" name="矩形圖說文字 23"/>
          <p:cNvSpPr/>
          <p:nvPr/>
        </p:nvSpPr>
        <p:spPr>
          <a:xfrm>
            <a:off x="6168008" y="764704"/>
            <a:ext cx="2357438" cy="1071562"/>
          </a:xfrm>
          <a:prstGeom prst="wedgeRectCallout">
            <a:avLst>
              <a:gd name="adj1" fmla="val 59917"/>
              <a:gd name="adj2" fmla="val -1882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6500</a:t>
            </a:r>
            <a:r>
              <a:rPr kumimoji="0" lang="zh-TW" altLang="en-US" sz="2000" dirty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萬年前；可能源於小行星撞擊；一半物種</a:t>
            </a:r>
            <a:r>
              <a:rPr kumimoji="0" lang="zh-TW" altLang="en-US" sz="2000" dirty="0" smtClean="0">
                <a:solidFill>
                  <a:schemeClr val="accent5">
                    <a:lumMod val="50000"/>
                  </a:schemeClr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消失</a:t>
            </a:r>
            <a:endParaRPr kumimoji="0" lang="zh-TW" altLang="en-US" sz="2000" dirty="0">
              <a:solidFill>
                <a:schemeClr val="accent5">
                  <a:lumMod val="50000"/>
                </a:schemeClr>
              </a:solidFill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</p:txBody>
      </p:sp>
      <p:sp>
        <p:nvSpPr>
          <p:cNvPr id="25" name="文字方塊 10"/>
          <p:cNvSpPr txBox="1">
            <a:spLocks noChangeArrowheads="1"/>
          </p:cNvSpPr>
          <p:nvPr/>
        </p:nvSpPr>
        <p:spPr bwMode="auto">
          <a:xfrm>
            <a:off x="2207568" y="18290"/>
            <a:ext cx="80724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r>
              <a:rPr kumimoji="0" lang="zh-TW" altLang="en-US" b="1" dirty="0" smtClean="0">
                <a:solidFill>
                  <a:srgbClr val="996633"/>
                </a:solidFill>
                <a:latin typeface="超世紀粗仿宋" pitchFamily="2" charset="-120"/>
                <a:ea typeface="超世紀粗仿宋" pitchFamily="2" charset="-120"/>
              </a:rPr>
              <a:t>生物史中重大的滅絕</a:t>
            </a:r>
            <a:r>
              <a:rPr kumimoji="0" lang="zh-TW" altLang="en-US" b="1" dirty="0">
                <a:solidFill>
                  <a:srgbClr val="996633"/>
                </a:solidFill>
                <a:latin typeface="超世紀粗仿宋" pitchFamily="2" charset="-120"/>
                <a:ea typeface="超世紀粗仿宋" pitchFamily="2" charset="-120"/>
              </a:rPr>
              <a:t>事件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982650" y="134864"/>
            <a:ext cx="7945998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b="1" kern="0" dirty="0">
                <a:solidFill>
                  <a:srgbClr val="FFFF00"/>
                </a:solidFill>
                <a:latin typeface="Broadway" pitchFamily="82" charset="0"/>
              </a:rPr>
              <a:t>Pan</a:t>
            </a:r>
            <a:r>
              <a:rPr kumimoji="0" lang="en-US" altLang="zh-TW" kern="0" dirty="0">
                <a:solidFill>
                  <a:srgbClr val="FFFFFF">
                    <a:lumMod val="95000"/>
                  </a:srgbClr>
                </a:solidFill>
                <a:latin typeface="Broadway" pitchFamily="82" charset="0"/>
              </a:rPr>
              <a:t>oramic</a:t>
            </a:r>
            <a:r>
              <a:rPr kumimoji="0" lang="en-US" altLang="zh-TW" kern="0" dirty="0">
                <a:solidFill>
                  <a:sysClr val="windowText" lastClr="000000"/>
                </a:solidFill>
                <a:latin typeface="Broadway" pitchFamily="82" charset="0"/>
              </a:rPr>
              <a:t> </a:t>
            </a:r>
            <a:r>
              <a:rPr kumimoji="0" lang="en-US" altLang="zh-TW" b="1" kern="0" dirty="0">
                <a:solidFill>
                  <a:srgbClr val="FFFF00"/>
                </a:solidFill>
                <a:latin typeface="Broadway" pitchFamily="82" charset="0"/>
              </a:rPr>
              <a:t>S</a:t>
            </a:r>
            <a:r>
              <a:rPr kumimoji="0" lang="en-US" altLang="zh-TW" kern="0" dirty="0">
                <a:solidFill>
                  <a:srgbClr val="FFFFFF">
                    <a:lumMod val="95000"/>
                  </a:srgbClr>
                </a:solidFill>
                <a:latin typeface="Broadway" pitchFamily="82" charset="0"/>
              </a:rPr>
              <a:t>urvey</a:t>
            </a:r>
            <a:r>
              <a:rPr kumimoji="0" lang="en-US" altLang="zh-TW" kern="0" dirty="0">
                <a:solidFill>
                  <a:sysClr val="windowText" lastClr="000000"/>
                </a:solidFill>
                <a:latin typeface="Broadway" pitchFamily="82" charset="0"/>
              </a:rPr>
              <a:t> </a:t>
            </a:r>
            <a:r>
              <a:rPr kumimoji="0" lang="en-US" altLang="zh-TW" b="1" kern="0" dirty="0">
                <a:solidFill>
                  <a:srgbClr val="FFFF00"/>
                </a:solidFill>
                <a:latin typeface="Broadway" pitchFamily="82" charset="0"/>
              </a:rPr>
              <a:t>T</a:t>
            </a:r>
            <a:r>
              <a:rPr kumimoji="0" lang="en-US" altLang="zh-TW" kern="0" dirty="0">
                <a:solidFill>
                  <a:srgbClr val="FFFFFF">
                    <a:lumMod val="95000"/>
                  </a:srgbClr>
                </a:solidFill>
                <a:latin typeface="Broadway" pitchFamily="82" charset="0"/>
              </a:rPr>
              <a:t>elescope</a:t>
            </a:r>
            <a:r>
              <a:rPr kumimoji="0" lang="en-US" altLang="zh-TW" kern="0" dirty="0">
                <a:solidFill>
                  <a:sysClr val="windowText" lastClr="000000"/>
                </a:solidFill>
                <a:latin typeface="Broadway" pitchFamily="82" charset="0"/>
              </a:rPr>
              <a:t/>
            </a:r>
            <a:br>
              <a:rPr kumimoji="0" lang="en-US" altLang="zh-TW" kern="0" dirty="0">
                <a:solidFill>
                  <a:sysClr val="windowText" lastClr="000000"/>
                </a:solidFill>
                <a:latin typeface="Broadway" pitchFamily="82" charset="0"/>
              </a:rPr>
            </a:br>
            <a:r>
              <a:rPr kumimoji="0" lang="en-US" altLang="zh-TW" b="1" kern="0" dirty="0">
                <a:solidFill>
                  <a:srgbClr val="FFFF00"/>
                </a:solidFill>
                <a:latin typeface="Broadway" pitchFamily="82" charset="0"/>
              </a:rPr>
              <a:t>A</a:t>
            </a:r>
            <a:r>
              <a:rPr kumimoji="0" lang="en-US" altLang="zh-TW" kern="0" dirty="0">
                <a:solidFill>
                  <a:srgbClr val="FFFFFF">
                    <a:lumMod val="95000"/>
                  </a:srgbClr>
                </a:solidFill>
                <a:latin typeface="Broadway" pitchFamily="82" charset="0"/>
              </a:rPr>
              <a:t>nd</a:t>
            </a:r>
          </a:p>
          <a:p>
            <a:pPr algn="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b="1" kern="0" dirty="0">
                <a:solidFill>
                  <a:srgbClr val="FFFF00"/>
                </a:solidFill>
                <a:latin typeface="Broadway" pitchFamily="82" charset="0"/>
              </a:rPr>
              <a:t>R</a:t>
            </a:r>
            <a:r>
              <a:rPr kumimoji="0" lang="en-US" altLang="zh-TW" kern="0" dirty="0">
                <a:solidFill>
                  <a:srgbClr val="FFFFFF">
                    <a:lumMod val="95000"/>
                  </a:srgbClr>
                </a:solidFill>
                <a:latin typeface="Broadway" pitchFamily="82" charset="0"/>
              </a:rPr>
              <a:t>apid</a:t>
            </a:r>
            <a:r>
              <a:rPr kumimoji="0" lang="en-US" altLang="zh-TW" kern="0" dirty="0">
                <a:solidFill>
                  <a:sysClr val="windowText" lastClr="000000"/>
                </a:solidFill>
                <a:latin typeface="Broadway" pitchFamily="82" charset="0"/>
              </a:rPr>
              <a:t> </a:t>
            </a:r>
            <a:r>
              <a:rPr kumimoji="0" lang="en-US" altLang="zh-TW" b="1" kern="0" dirty="0">
                <a:solidFill>
                  <a:srgbClr val="FFFF00"/>
                </a:solidFill>
                <a:latin typeface="Broadway" pitchFamily="82" charset="0"/>
              </a:rPr>
              <a:t>R</a:t>
            </a:r>
            <a:r>
              <a:rPr kumimoji="0" lang="en-US" altLang="zh-TW" kern="0" dirty="0">
                <a:solidFill>
                  <a:srgbClr val="FFFFFF">
                    <a:lumMod val="95000"/>
                  </a:srgbClr>
                </a:solidFill>
                <a:latin typeface="Broadway" pitchFamily="82" charset="0"/>
              </a:rPr>
              <a:t>esponse</a:t>
            </a:r>
            <a:r>
              <a:rPr kumimoji="0" lang="en-US" altLang="zh-TW" kern="0" dirty="0">
                <a:solidFill>
                  <a:sysClr val="windowText" lastClr="000000"/>
                </a:solidFill>
                <a:latin typeface="Broadway" pitchFamily="82" charset="0"/>
              </a:rPr>
              <a:t> </a:t>
            </a:r>
            <a:r>
              <a:rPr kumimoji="0" lang="en-US" altLang="zh-TW" b="1" kern="0" dirty="0">
                <a:solidFill>
                  <a:srgbClr val="FFFF00"/>
                </a:solidFill>
                <a:latin typeface="Broadway" pitchFamily="82" charset="0"/>
              </a:rPr>
              <a:t>S</a:t>
            </a:r>
            <a:r>
              <a:rPr kumimoji="0" lang="en-US" altLang="zh-TW" kern="0" dirty="0">
                <a:solidFill>
                  <a:srgbClr val="FFFFFF">
                    <a:lumMod val="95000"/>
                  </a:srgbClr>
                </a:solidFill>
                <a:latin typeface="Broadway" pitchFamily="82" charset="0"/>
              </a:rPr>
              <a:t>ystem</a:t>
            </a:r>
          </a:p>
        </p:txBody>
      </p:sp>
      <p:pic>
        <p:nvPicPr>
          <p:cNvPr id="80899" name="Picture 5" descr="ps1sc_memberlogolg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647828"/>
            <a:ext cx="9144000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6" descr="logo223x14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6" y="165527"/>
            <a:ext cx="1944687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456660" y="2581327"/>
            <a:ext cx="9743796" cy="504825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EAEAEA"/>
              </a:buClr>
              <a:buSzPct val="110000"/>
              <a:buFont typeface="Wingdings" pitchFamily="2" charset="2"/>
              <a:buChar char="p"/>
              <a:defRPr/>
            </a:pPr>
            <a:r>
              <a:rPr kumimoji="0" lang="en-US" altLang="zh-TW" sz="2800" dirty="0">
                <a:solidFill>
                  <a:srgbClr val="F2F2F2"/>
                </a:solidFill>
                <a:latin typeface="超世紀粗仿宋" pitchFamily="2" charset="-120"/>
                <a:ea typeface="超世紀粗仿宋" pitchFamily="2" charset="-120"/>
              </a:rPr>
              <a:t> </a:t>
            </a:r>
            <a:r>
              <a:rPr kumimoji="0" lang="zh-TW" altLang="en-US" sz="2800" dirty="0">
                <a:solidFill>
                  <a:srgbClr val="F2F2F2"/>
                </a:solidFill>
                <a:latin typeface="超世紀粗仿宋" pitchFamily="2" charset="-120"/>
                <a:ea typeface="超世紀粗仿宋" pitchFamily="2" charset="-120"/>
              </a:rPr>
              <a:t>每個月數次巡視全部可見天空 </a:t>
            </a:r>
            <a:r>
              <a:rPr kumimoji="0" lang="en-US" altLang="zh-TW" sz="2800" dirty="0">
                <a:solidFill>
                  <a:srgbClr val="F2F2F2"/>
                </a:solidFill>
                <a:latin typeface="超世紀粗仿宋" pitchFamily="2" charset="-120"/>
                <a:ea typeface="超世紀粗仿宋" pitchFamily="2" charset="-120"/>
              </a:rPr>
              <a:t>(</a:t>
            </a:r>
            <a:r>
              <a:rPr kumimoji="0" lang="zh-TW" altLang="en-US" sz="2800" dirty="0">
                <a:solidFill>
                  <a:srgbClr val="F2F2F2"/>
                </a:solidFill>
                <a:latin typeface="超世紀粗仿宋" pitchFamily="2" charset="-120"/>
                <a:ea typeface="超世紀粗仿宋" pitchFamily="2" charset="-120"/>
              </a:rPr>
              <a:t>從夏威夷 </a:t>
            </a:r>
            <a:r>
              <a:rPr kumimoji="0" lang="en-US" altLang="zh-TW" sz="2800" dirty="0">
                <a:solidFill>
                  <a:srgbClr val="F2F2F2"/>
                </a:solidFill>
                <a:latin typeface="超世紀粗仿宋" pitchFamily="2" charset="-120"/>
                <a:ea typeface="超世紀粗仿宋" pitchFamily="2" charset="-120"/>
              </a:rPr>
              <a:t>= 3π</a:t>
            </a:r>
            <a:r>
              <a:rPr kumimoji="0" lang="zh-TW" altLang="en-US" sz="2800" dirty="0">
                <a:solidFill>
                  <a:srgbClr val="F2F2F2"/>
                </a:solidFill>
                <a:latin typeface="超世紀粗仿宋" pitchFamily="2" charset="-120"/>
                <a:ea typeface="超世紀粗仿宋" pitchFamily="2" charset="-120"/>
              </a:rPr>
              <a:t>立體角</a:t>
            </a:r>
            <a:r>
              <a:rPr kumimoji="0" lang="en-US" altLang="zh-TW" sz="2800" dirty="0">
                <a:solidFill>
                  <a:srgbClr val="F2F2F2"/>
                </a:solidFill>
                <a:latin typeface="超世紀粗仿宋" pitchFamily="2" charset="-120"/>
                <a:ea typeface="超世紀粗仿宋" pitchFamily="2" charset="-120"/>
              </a:rPr>
              <a:t>)  </a:t>
            </a: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6888088" y="4892978"/>
            <a:ext cx="3967285" cy="1628777"/>
          </a:xfrm>
          <a:prstGeom prst="rect">
            <a:avLst/>
          </a:prstGeom>
          <a:noFill/>
          <a:ln w="9525">
            <a:solidFill>
              <a:srgbClr val="33CCCC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l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EAEAEA"/>
              </a:buClr>
              <a:buSzPct val="110000"/>
              <a:buFont typeface="Wingdings" pitchFamily="2" charset="2"/>
              <a:buChar char="p"/>
              <a:defRPr/>
            </a:pPr>
            <a:r>
              <a:rPr kumimoji="0" lang="zh-TW" altLang="en-US" sz="2800" kern="0" dirty="0" smtClean="0">
                <a:solidFill>
                  <a:srgbClr val="FFFFFF">
                    <a:lumMod val="95000"/>
                  </a:srgbClr>
                </a:solidFill>
                <a:latin typeface="超世紀粗仿宋" pitchFamily="2" charset="-120"/>
                <a:ea typeface="超世紀粗仿宋" pitchFamily="2" charset="-120"/>
              </a:rPr>
              <a:t> 超</a:t>
            </a:r>
            <a:r>
              <a:rPr kumimoji="0" lang="zh-TW" altLang="en-US" sz="2800" kern="0" dirty="0">
                <a:solidFill>
                  <a:srgbClr val="FFFFFF">
                    <a:lumMod val="95000"/>
                  </a:srgbClr>
                </a:solidFill>
                <a:latin typeface="超世紀粗仿宋" pitchFamily="2" charset="-120"/>
                <a:ea typeface="超世紀粗仿宋" pitchFamily="2" charset="-120"/>
              </a:rPr>
              <a:t>廣角成像</a:t>
            </a:r>
            <a:endParaRPr kumimoji="0" lang="en-US" altLang="zh-TW" sz="2800" kern="0" dirty="0">
              <a:solidFill>
                <a:srgbClr val="FFFFFF">
                  <a:lumMod val="95000"/>
                </a:srgbClr>
              </a:solidFill>
              <a:latin typeface="超世紀粗仿宋" pitchFamily="2" charset="-120"/>
              <a:ea typeface="超世紀粗仿宋" pitchFamily="2" charset="-120"/>
            </a:endParaRPr>
          </a:p>
          <a:p>
            <a:pPr marL="342900" indent="-342900" algn="l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EAEAEA"/>
              </a:buClr>
              <a:buSzPct val="110000"/>
              <a:buFont typeface="Wingdings" pitchFamily="2" charset="2"/>
              <a:buChar char="p"/>
              <a:defRPr/>
            </a:pPr>
            <a:r>
              <a:rPr kumimoji="0" lang="zh-TW" altLang="en-US" sz="2800" kern="0" dirty="0" smtClean="0">
                <a:solidFill>
                  <a:srgbClr val="FFFFFF">
                    <a:lumMod val="95000"/>
                  </a:srgbClr>
                </a:solidFill>
                <a:latin typeface="超世紀粗仿宋" pitchFamily="2" charset="-120"/>
                <a:ea typeface="超世紀粗仿宋" pitchFamily="2" charset="-120"/>
              </a:rPr>
              <a:t> 高</a:t>
            </a:r>
            <a:r>
              <a:rPr kumimoji="0" lang="zh-TW" altLang="en-US" sz="2800" kern="0" dirty="0">
                <a:solidFill>
                  <a:srgbClr val="FFFFFF">
                    <a:lumMod val="95000"/>
                  </a:srgbClr>
                </a:solidFill>
                <a:latin typeface="超世紀粗仿宋" pitchFamily="2" charset="-120"/>
                <a:ea typeface="超世紀粗仿宋" pitchFamily="2" charset="-120"/>
              </a:rPr>
              <a:t>效率觀測</a:t>
            </a:r>
            <a:endParaRPr kumimoji="0" lang="en-US" altLang="zh-TW" sz="2800" kern="0" dirty="0">
              <a:solidFill>
                <a:srgbClr val="FFFFFF">
                  <a:lumMod val="95000"/>
                </a:srgbClr>
              </a:solidFill>
              <a:latin typeface="超世紀粗仿宋" pitchFamily="2" charset="-120"/>
              <a:ea typeface="超世紀粗仿宋" pitchFamily="2" charset="-120"/>
            </a:endParaRPr>
          </a:p>
          <a:p>
            <a:pPr marL="342900" indent="-342900" algn="l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EAEAEA"/>
              </a:buClr>
              <a:buSzPct val="110000"/>
              <a:buFont typeface="Wingdings" pitchFamily="2" charset="2"/>
              <a:buChar char="p"/>
              <a:defRPr/>
            </a:pPr>
            <a:r>
              <a:rPr kumimoji="0" lang="zh-TW" altLang="en-US" sz="2800" kern="0" dirty="0" smtClean="0">
                <a:solidFill>
                  <a:srgbClr val="FFFFFF">
                    <a:lumMod val="95000"/>
                  </a:srgbClr>
                </a:solidFill>
                <a:latin typeface="超世紀粗仿宋" pitchFamily="2" charset="-120"/>
                <a:ea typeface="超世紀粗仿宋" pitchFamily="2" charset="-120"/>
              </a:rPr>
              <a:t> 快速</a:t>
            </a:r>
            <a:r>
              <a:rPr kumimoji="0" lang="zh-TW" altLang="en-US" sz="2800" kern="0" dirty="0">
                <a:solidFill>
                  <a:srgbClr val="FFFFFF">
                    <a:lumMod val="95000"/>
                  </a:srgbClr>
                </a:solidFill>
                <a:latin typeface="超世紀粗仿宋" pitchFamily="2" charset="-120"/>
                <a:ea typeface="超世紀粗仿宋" pitchFamily="2" charset="-120"/>
              </a:rPr>
              <a:t>海量資料處理</a:t>
            </a:r>
            <a:endParaRPr kumimoji="0" lang="en-US" altLang="zh-TW" sz="2800" kern="0" dirty="0">
              <a:solidFill>
                <a:srgbClr val="FFFFFF">
                  <a:lumMod val="95000"/>
                </a:srgbClr>
              </a:solidFill>
              <a:latin typeface="超世紀粗仿宋" pitchFamily="2" charset="-120"/>
              <a:ea typeface="超世紀粗仿宋" pitchFamily="2" charset="-120"/>
            </a:endParaRP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191344" y="3284539"/>
            <a:ext cx="11737304" cy="1440605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EAEAEA"/>
              </a:buClr>
              <a:buSzPct val="110000"/>
              <a:buFont typeface="Wingdings" pitchFamily="2" charset="2"/>
              <a:buChar char="p"/>
              <a:defRPr/>
            </a:pPr>
            <a:r>
              <a:rPr kumimoji="0" lang="zh-TW" altLang="en-US" sz="2800" dirty="0" smtClean="0">
                <a:solidFill>
                  <a:srgbClr val="F2F2F2"/>
                </a:solidFill>
                <a:latin typeface="+mn-lt"/>
                <a:ea typeface="超世紀粗仿宋" pitchFamily="2" charset="-120"/>
              </a:rPr>
              <a:t> 望遠鏡</a:t>
            </a:r>
            <a:r>
              <a:rPr kumimoji="0" lang="zh-TW" altLang="en-US" sz="2800" dirty="0">
                <a:solidFill>
                  <a:srgbClr val="F2F2F2"/>
                </a:solidFill>
                <a:latin typeface="+mn-lt"/>
                <a:ea typeface="超世紀粗仿宋" pitchFamily="2" charset="-120"/>
              </a:rPr>
              <a:t>口徑</a:t>
            </a:r>
            <a:r>
              <a:rPr kumimoji="0" lang="en-US" altLang="zh-TW" sz="2800" dirty="0">
                <a:solidFill>
                  <a:srgbClr val="F2F2F2"/>
                </a:solidFill>
                <a:latin typeface="+mn-lt"/>
                <a:ea typeface="超世紀粗仿宋" pitchFamily="2" charset="-120"/>
              </a:rPr>
              <a:t>1.8</a:t>
            </a:r>
            <a:r>
              <a:rPr kumimoji="0" lang="zh-TW" altLang="en-US" sz="2800" dirty="0">
                <a:solidFill>
                  <a:srgbClr val="F2F2F2"/>
                </a:solidFill>
                <a:latin typeface="+mn-lt"/>
                <a:ea typeface="超世紀粗仿宋" pitchFamily="2" charset="-120"/>
              </a:rPr>
              <a:t>米，位於夏威夷高山上，配備</a:t>
            </a:r>
            <a:r>
              <a:rPr kumimoji="0" lang="en-US" altLang="zh-TW" sz="2800" dirty="0">
                <a:solidFill>
                  <a:srgbClr val="F2F2F2"/>
                </a:solidFill>
                <a:latin typeface="+mn-lt"/>
                <a:ea typeface="超世紀粗仿宋" pitchFamily="2" charset="-120"/>
              </a:rPr>
              <a:t>14</a:t>
            </a:r>
            <a:r>
              <a:rPr kumimoji="0" lang="zh-TW" altLang="en-US" sz="2800" dirty="0">
                <a:solidFill>
                  <a:srgbClr val="F2F2F2"/>
                </a:solidFill>
                <a:latin typeface="+mn-lt"/>
                <a:ea typeface="超世紀粗仿宋" pitchFamily="2" charset="-120"/>
              </a:rPr>
              <a:t>億像元電子相機，採用最新「斜向轉移陣列」</a:t>
            </a:r>
            <a:r>
              <a:rPr kumimoji="0" lang="en-US" altLang="zh-TW" sz="2800" dirty="0">
                <a:solidFill>
                  <a:srgbClr val="F2F2F2"/>
                </a:solidFill>
                <a:latin typeface="+mn-lt"/>
                <a:ea typeface="超世紀粗仿宋" pitchFamily="2" charset="-120"/>
              </a:rPr>
              <a:t>(Orthogonal Transfer Array) </a:t>
            </a:r>
            <a:r>
              <a:rPr kumimoji="0" lang="zh-TW" altLang="en-US" sz="2800" dirty="0">
                <a:solidFill>
                  <a:srgbClr val="F2F2F2"/>
                </a:solidFill>
                <a:latin typeface="+mn-lt"/>
                <a:ea typeface="超世紀粗仿宋" pitchFamily="2" charset="-120"/>
              </a:rPr>
              <a:t>技術 </a:t>
            </a:r>
            <a:r>
              <a:rPr kumimoji="0" lang="en-US" altLang="zh-TW" sz="2800" dirty="0">
                <a:solidFill>
                  <a:srgbClr val="F2F2F2"/>
                </a:solidFill>
                <a:latin typeface="+mn-lt"/>
                <a:ea typeface="超世紀粗仿宋" pitchFamily="2" charset="-120"/>
              </a:rPr>
              <a:t>CCD </a:t>
            </a:r>
            <a:r>
              <a:rPr kumimoji="0" lang="zh-TW" altLang="en-US" sz="2800" dirty="0">
                <a:solidFill>
                  <a:srgbClr val="F2F2F2"/>
                </a:solidFill>
                <a:latin typeface="+mn-lt"/>
                <a:ea typeface="超世紀粗仿宋" pitchFamily="2" charset="-120"/>
              </a:rPr>
              <a:t>偵測器 </a:t>
            </a:r>
            <a:r>
              <a:rPr kumimoji="0" lang="en-US" altLang="zh-TW" sz="2800" dirty="0">
                <a:solidFill>
                  <a:srgbClr val="F2F2F2"/>
                </a:solidFill>
                <a:latin typeface="+mn-lt"/>
                <a:ea typeface="超世紀粗仿宋" pitchFamily="2" charset="-120"/>
                <a:sym typeface="Wingdings" pitchFamily="2" charset="2"/>
              </a:rPr>
              <a:t>(</a:t>
            </a:r>
            <a:r>
              <a:rPr kumimoji="0" lang="zh-TW" altLang="en-US" sz="2800" dirty="0">
                <a:solidFill>
                  <a:srgbClr val="F2F2F2"/>
                </a:solidFill>
                <a:latin typeface="+mn-lt"/>
                <a:ea typeface="超世紀粗仿宋" pitchFamily="2" charset="-120"/>
                <a:sym typeface="Wingdings" pitchFamily="2" charset="2"/>
              </a:rPr>
              <a:t>尺寸 </a:t>
            </a:r>
            <a:r>
              <a:rPr kumimoji="0" lang="en-US" altLang="zh-TW" sz="2800" dirty="0">
                <a:solidFill>
                  <a:srgbClr val="F2F2F2"/>
                </a:solidFill>
                <a:latin typeface="+mn-lt"/>
                <a:ea typeface="超世紀粗仿宋" pitchFamily="2" charset="-120"/>
                <a:sym typeface="Wingdings" pitchFamily="2" charset="2"/>
              </a:rPr>
              <a:t>40 cm) </a:t>
            </a:r>
            <a:r>
              <a:rPr kumimoji="0" lang="en-US" altLang="zh-TW" sz="2800" dirty="0" smtClean="0">
                <a:solidFill>
                  <a:srgbClr val="F2F2F2"/>
                </a:solidFill>
                <a:latin typeface="+mn-lt"/>
                <a:ea typeface="超世紀粗仿宋" pitchFamily="2" charset="-120"/>
                <a:sym typeface="Wingdings" pitchFamily="2" charset="2"/>
              </a:rPr>
              <a:t>  </a:t>
            </a:r>
            <a:r>
              <a:rPr kumimoji="0" lang="zh-TW" altLang="en-US" sz="2800" dirty="0">
                <a:solidFill>
                  <a:srgbClr val="F2F2F2"/>
                </a:solidFill>
                <a:latin typeface="+mn-lt"/>
                <a:ea typeface="超世紀粗仿宋" pitchFamily="2" charset="-120"/>
                <a:sym typeface="Wingdings" pitchFamily="2" charset="2"/>
              </a:rPr>
              <a:t>成像視野 </a:t>
            </a:r>
            <a:r>
              <a:rPr kumimoji="0" lang="en-US" altLang="zh-TW" sz="2800" dirty="0">
                <a:solidFill>
                  <a:srgbClr val="F2F2F2"/>
                </a:solidFill>
                <a:latin typeface="+mn-lt"/>
                <a:ea typeface="超世紀粗仿宋" pitchFamily="2" charset="-120"/>
                <a:sym typeface="Wingdings" pitchFamily="2" charset="2"/>
              </a:rPr>
              <a:t>7 </a:t>
            </a:r>
            <a:r>
              <a:rPr kumimoji="0" lang="zh-TW" altLang="en-US" sz="2800" dirty="0">
                <a:solidFill>
                  <a:srgbClr val="F2F2F2"/>
                </a:solidFill>
                <a:latin typeface="+mn-lt"/>
                <a:ea typeface="超世紀粗仿宋" pitchFamily="2" charset="-120"/>
                <a:sym typeface="Wingdings" pitchFamily="2" charset="2"/>
              </a:rPr>
              <a:t>平方度，每像元 </a:t>
            </a:r>
            <a:r>
              <a:rPr kumimoji="0" lang="en-US" altLang="zh-TW" sz="2800" dirty="0">
                <a:solidFill>
                  <a:srgbClr val="F2F2F2"/>
                </a:solidFill>
                <a:latin typeface="+mn-lt"/>
                <a:ea typeface="超世紀粗仿宋" pitchFamily="2" charset="-120"/>
                <a:sym typeface="Wingdings" pitchFamily="2" charset="2"/>
              </a:rPr>
              <a:t>0.26” </a:t>
            </a:r>
            <a:r>
              <a:rPr kumimoji="0" lang="zh-TW" altLang="en-US" sz="2800" dirty="0" smtClean="0">
                <a:solidFill>
                  <a:srgbClr val="F2F2F2"/>
                </a:solidFill>
                <a:latin typeface="+mn-lt"/>
                <a:ea typeface="超世紀粗仿宋" pitchFamily="2" charset="-120"/>
                <a:sym typeface="Wingdings" pitchFamily="2" charset="2"/>
              </a:rPr>
              <a:t>（超</a:t>
            </a:r>
            <a:r>
              <a:rPr kumimoji="0" lang="zh-TW" altLang="en-US" sz="2800" dirty="0">
                <a:solidFill>
                  <a:srgbClr val="F2F2F2"/>
                </a:solidFill>
                <a:latin typeface="+mn-lt"/>
                <a:ea typeface="超世紀粗仿宋" pitchFamily="2" charset="-120"/>
                <a:sym typeface="Wingdings" pitchFamily="2" charset="2"/>
              </a:rPr>
              <a:t>大</a:t>
            </a:r>
            <a:r>
              <a:rPr kumimoji="0" lang="zh-TW" altLang="en-US" sz="2800" dirty="0" smtClean="0">
                <a:solidFill>
                  <a:srgbClr val="F2F2F2"/>
                </a:solidFill>
                <a:latin typeface="+mn-lt"/>
                <a:ea typeface="超世紀粗仿宋" pitchFamily="2" charset="-120"/>
                <a:sym typeface="Wingdings" pitchFamily="2" charset="2"/>
              </a:rPr>
              <a:t>視野、高分辨力）</a:t>
            </a:r>
            <a:endParaRPr kumimoji="0" lang="en-US" altLang="zh-TW" sz="2800" dirty="0">
              <a:solidFill>
                <a:srgbClr val="F2F2F2"/>
              </a:solidFill>
              <a:latin typeface="+mn-lt"/>
              <a:ea typeface="超世紀粗仿宋" pitchFamily="2" charset="-120"/>
            </a:endParaRP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191344" y="4828631"/>
            <a:ext cx="6547594" cy="1872208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l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EAEAEA"/>
              </a:buClr>
              <a:buSzPct val="110000"/>
              <a:buFont typeface="Wingdings" pitchFamily="2" charset="2"/>
              <a:buChar char="p"/>
              <a:defRPr/>
            </a:pPr>
            <a:r>
              <a:rPr kumimoji="0" lang="en-US" altLang="zh-TW" sz="2800" kern="0" dirty="0">
                <a:solidFill>
                  <a:srgbClr val="F2F2F2"/>
                </a:solidFill>
                <a:latin typeface="超世紀粗仿宋" pitchFamily="2" charset="-120"/>
                <a:ea typeface="超世紀粗仿宋" pitchFamily="2" charset="-120"/>
              </a:rPr>
              <a:t> </a:t>
            </a:r>
            <a:r>
              <a:rPr kumimoji="0" lang="zh-TW" altLang="en-US" sz="2800" kern="0" dirty="0">
                <a:solidFill>
                  <a:srgbClr val="F2F2F2"/>
                </a:solidFill>
                <a:latin typeface="超世紀粗仿宋" pitchFamily="2" charset="-120"/>
                <a:ea typeface="超世紀粗仿宋" pitchFamily="2" charset="-120"/>
              </a:rPr>
              <a:t>偵測位置變化（小行星、彗星）  </a:t>
            </a:r>
            <a:r>
              <a:rPr kumimoji="0" lang="en-US" altLang="zh-TW" sz="2800" kern="0" dirty="0">
                <a:solidFill>
                  <a:srgbClr val="F2F2F2"/>
                </a:solidFill>
                <a:latin typeface="超世紀粗仿宋" pitchFamily="2" charset="-120"/>
                <a:ea typeface="超世紀粗仿宋" pitchFamily="2" charset="-120"/>
              </a:rPr>
              <a:t/>
            </a:r>
            <a:br>
              <a:rPr kumimoji="0" lang="en-US" altLang="zh-TW" sz="2800" kern="0" dirty="0">
                <a:solidFill>
                  <a:srgbClr val="F2F2F2"/>
                </a:solidFill>
                <a:latin typeface="超世紀粗仿宋" pitchFamily="2" charset="-120"/>
                <a:ea typeface="超世紀粗仿宋" pitchFamily="2" charset="-120"/>
              </a:rPr>
            </a:br>
            <a:r>
              <a:rPr kumimoji="0" lang="en-US" altLang="zh-TW" sz="2800" kern="0" dirty="0">
                <a:solidFill>
                  <a:srgbClr val="F2F2F2"/>
                </a:solidFill>
                <a:latin typeface="超世紀粗仿宋" pitchFamily="2" charset="-120"/>
                <a:ea typeface="超世紀粗仿宋" pitchFamily="2" charset="-120"/>
              </a:rPr>
              <a:t> </a:t>
            </a:r>
            <a:r>
              <a:rPr kumimoji="0" lang="zh-TW" altLang="en-US" sz="2800" kern="0" dirty="0">
                <a:solidFill>
                  <a:srgbClr val="F2F2F2"/>
                </a:solidFill>
                <a:latin typeface="超世紀粗仿宋" pitchFamily="2" charset="-120"/>
                <a:ea typeface="超世紀粗仿宋" pitchFamily="2" charset="-120"/>
              </a:rPr>
              <a:t>或亮度變化（超新星、迦瑪線</a:t>
            </a:r>
            <a:r>
              <a:rPr kumimoji="0" lang="zh-TW" altLang="en-US" sz="2800" kern="0" dirty="0" smtClean="0">
                <a:solidFill>
                  <a:srgbClr val="F2F2F2"/>
                </a:solidFill>
                <a:latin typeface="超世紀粗仿宋" pitchFamily="2" charset="-120"/>
                <a:ea typeface="超世紀粗仿宋" pitchFamily="2" charset="-120"/>
              </a:rPr>
              <a:t>爆發源）</a:t>
            </a:r>
            <a:r>
              <a:rPr kumimoji="0" lang="en-US" altLang="zh-TW" sz="2800" kern="0" dirty="0" smtClean="0">
                <a:solidFill>
                  <a:srgbClr val="F2F2F2"/>
                </a:solidFill>
                <a:latin typeface="超世紀粗仿宋" pitchFamily="2" charset="-120"/>
                <a:ea typeface="超世紀粗仿宋" pitchFamily="2" charset="-120"/>
              </a:rPr>
              <a:t/>
            </a:r>
            <a:br>
              <a:rPr kumimoji="0" lang="en-US" altLang="zh-TW" sz="2800" kern="0" dirty="0" smtClean="0">
                <a:solidFill>
                  <a:srgbClr val="F2F2F2"/>
                </a:solidFill>
                <a:latin typeface="超世紀粗仿宋" pitchFamily="2" charset="-120"/>
                <a:ea typeface="超世紀粗仿宋" pitchFamily="2" charset="-120"/>
              </a:rPr>
            </a:br>
            <a:r>
              <a:rPr kumimoji="0" lang="zh-TW" altLang="en-US" sz="2800" kern="0" dirty="0" smtClean="0">
                <a:solidFill>
                  <a:srgbClr val="F2F2F2"/>
                </a:solidFill>
                <a:latin typeface="超世紀粗仿宋" pitchFamily="2" charset="-120"/>
                <a:ea typeface="超世紀粗仿宋" pitchFamily="2" charset="-120"/>
              </a:rPr>
              <a:t> 的</a:t>
            </a:r>
            <a:r>
              <a:rPr kumimoji="0" lang="zh-TW" altLang="en-US" sz="2800" kern="0" dirty="0">
                <a:solidFill>
                  <a:srgbClr val="F2F2F2"/>
                </a:solidFill>
                <a:latin typeface="超世紀粗仿宋" pitchFamily="2" charset="-120"/>
                <a:ea typeface="超世紀粗仿宋" pitchFamily="2" charset="-120"/>
              </a:rPr>
              <a:t>天體</a:t>
            </a:r>
          </a:p>
          <a:p>
            <a:pPr marL="342900" indent="-342900" algn="l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EAEAEA"/>
              </a:buClr>
              <a:buSzPct val="110000"/>
              <a:buFont typeface="Wingdings" pitchFamily="2" charset="2"/>
              <a:buChar char="p"/>
              <a:defRPr/>
            </a:pPr>
            <a:r>
              <a:rPr kumimoji="0" lang="zh-TW" altLang="en-US" sz="2800" kern="0" dirty="0" smtClean="0">
                <a:solidFill>
                  <a:srgbClr val="F2F2F2"/>
                </a:solidFill>
                <a:latin typeface="超世紀粗仿宋" pitchFamily="2" charset="-120"/>
                <a:ea typeface="超世紀粗仿宋" pitchFamily="2" charset="-120"/>
              </a:rPr>
              <a:t> 累積</a:t>
            </a:r>
            <a:r>
              <a:rPr kumimoji="0" lang="zh-TW" altLang="en-US" sz="2800" kern="0" dirty="0">
                <a:solidFill>
                  <a:srgbClr val="F2F2F2"/>
                </a:solidFill>
                <a:latin typeface="超世紀粗仿宋" pitchFamily="2" charset="-120"/>
                <a:ea typeface="超世紀粗仿宋" pitchFamily="2" charset="-120"/>
              </a:rPr>
              <a:t>非常深度曝光的靜態宇宙圖</a:t>
            </a:r>
          </a:p>
        </p:txBody>
      </p:sp>
      <p:sp>
        <p:nvSpPr>
          <p:cNvPr id="80905" name="Text Box 11"/>
          <p:cNvSpPr txBox="1">
            <a:spLocks noChangeArrowheads="1"/>
          </p:cNvSpPr>
          <p:nvPr/>
        </p:nvSpPr>
        <p:spPr bwMode="auto">
          <a:xfrm>
            <a:off x="2377763" y="731841"/>
            <a:ext cx="1512887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4800" b="1" dirty="0">
                <a:solidFill>
                  <a:srgbClr val="FF9900"/>
                </a:solidFill>
                <a:latin typeface="超世紀粗顏楷" pitchFamily="2" charset="-120"/>
                <a:ea typeface="超世紀粗顏楷" pitchFamily="2" charset="-120"/>
              </a:rPr>
              <a:t>泛星</a:t>
            </a:r>
          </a:p>
        </p:txBody>
      </p:sp>
      <p:pic>
        <p:nvPicPr>
          <p:cNvPr id="80906" name="Picture 11" descr="新首頁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4228" y="1982398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7" name="Picture 12" descr="ncku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956" y="1988748"/>
            <a:ext cx="42068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8" name="Picture 45" descr="精神標誌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1988748"/>
            <a:ext cx="431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9" name="Picture 53" descr="aslogo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326" y="1939536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s1 dom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4098" y="836712"/>
            <a:ext cx="9180513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881" y="178382"/>
            <a:ext cx="1690687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7" y="4543252"/>
            <a:ext cx="2592387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southeast-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529" y="4595184"/>
            <a:ext cx="3275013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282886" y="6214106"/>
            <a:ext cx="2482230" cy="288925"/>
          </a:xfrm>
          <a:prstGeom prst="rect">
            <a:avLst/>
          </a:prstGeom>
          <a:solidFill>
            <a:schemeClr val="accent1">
              <a:alpha val="5098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altLang="zh-TW" sz="1800" dirty="0">
                <a:solidFill>
                  <a:srgbClr val="0000CC"/>
                </a:solidFill>
                <a:latin typeface="Arial" charset="0"/>
                <a:ea typeface="新細明體" pitchFamily="18" charset="-120"/>
              </a:rPr>
              <a:t>PS1– Haleakala, Maui</a:t>
            </a: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8847172" y="6346710"/>
            <a:ext cx="2879725" cy="288925"/>
          </a:xfrm>
          <a:prstGeom prst="rect">
            <a:avLst/>
          </a:prstGeom>
          <a:solidFill>
            <a:schemeClr val="accent1">
              <a:alpha val="5098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altLang="zh-TW" sz="1800" dirty="0">
                <a:solidFill>
                  <a:srgbClr val="0000CC"/>
                </a:solidFill>
                <a:latin typeface="Arial" charset="0"/>
                <a:ea typeface="新細明體" pitchFamily="18" charset="-120"/>
              </a:rPr>
              <a:t>PS4– Mauna Kea, Hawaii</a:t>
            </a: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24193" y="208838"/>
            <a:ext cx="2320670" cy="246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9"/>
          <p:cNvSpPr txBox="1"/>
          <p:nvPr/>
        </p:nvSpPr>
        <p:spPr>
          <a:xfrm>
            <a:off x="8363734" y="2735926"/>
            <a:ext cx="237626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TW" sz="1800" dirty="0" smtClean="0">
                <a:solidFill>
                  <a:srgbClr val="00B0F0"/>
                </a:solidFill>
                <a:ea typeface="新細明體" charset="-120"/>
              </a:rPr>
              <a:t>1.4 </a:t>
            </a:r>
            <a:r>
              <a:rPr lang="en-US" altLang="zh-TW" sz="1800" dirty="0" err="1" smtClean="0">
                <a:solidFill>
                  <a:srgbClr val="00B0F0"/>
                </a:solidFill>
                <a:ea typeface="新細明體" charset="-120"/>
              </a:rPr>
              <a:t>Gpix</a:t>
            </a:r>
            <a:r>
              <a:rPr lang="en-US" altLang="zh-TW" sz="1800" dirty="0" smtClean="0">
                <a:solidFill>
                  <a:srgbClr val="00B0F0"/>
                </a:solidFill>
                <a:ea typeface="新細明體" charset="-120"/>
              </a:rPr>
              <a:t> digital camera</a:t>
            </a:r>
            <a:endParaRPr lang="zh-TW" altLang="en-US" sz="1800" dirty="0">
              <a:solidFill>
                <a:srgbClr val="00B0F0"/>
              </a:solidFill>
              <a:ea typeface="新細明體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676962" y="4197026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zh-TW" altLang="en-US" sz="1800" dirty="0">
                <a:solidFill>
                  <a:srgbClr val="66FF33"/>
                </a:solidFill>
                <a:latin typeface="超世紀中顏楷" pitchFamily="2" charset="-120"/>
                <a:ea typeface="超世紀中顏楷" pitchFamily="2" charset="-120"/>
              </a:rPr>
              <a:t>美國夏威夷島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185531" y="208839"/>
            <a:ext cx="4248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lang="zh-TW" altLang="en-US" sz="4400" dirty="0">
                <a:solidFill>
                  <a:srgbClr val="FFFF00"/>
                </a:solidFill>
                <a:latin typeface="超世紀粗顏楷" pitchFamily="2" charset="-120"/>
                <a:ea typeface="超世紀粗顏楷" pitchFamily="2" charset="-120"/>
              </a:rPr>
              <a:t>革命性天文計畫</a:t>
            </a:r>
          </a:p>
        </p:txBody>
      </p:sp>
      <p:sp>
        <p:nvSpPr>
          <p:cNvPr id="13" name="矩形 12"/>
          <p:cNvSpPr/>
          <p:nvPr/>
        </p:nvSpPr>
        <p:spPr>
          <a:xfrm>
            <a:off x="520394" y="1126641"/>
            <a:ext cx="3744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/>
            <a:r>
              <a:rPr lang="zh-TW" altLang="en-US" sz="2800" dirty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幫</a:t>
            </a:r>
            <a:r>
              <a:rPr lang="zh-TW" altLang="en-US" sz="3200" dirty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宇宙</a:t>
            </a:r>
            <a:r>
              <a:rPr lang="zh-TW" altLang="en-US" sz="2800" dirty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拍攝</a:t>
            </a:r>
            <a:r>
              <a:rPr lang="en-US" altLang="zh-TW" sz="2800" dirty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10</a:t>
            </a:r>
            <a:r>
              <a:rPr lang="zh-TW" altLang="en-US" sz="2800" dirty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年電影，研究動態天文現象</a:t>
            </a:r>
            <a:endParaRPr lang="en-US" altLang="zh-TW" sz="2800" dirty="0">
              <a:solidFill>
                <a:srgbClr val="FFFFFF"/>
              </a:solidFill>
              <a:latin typeface="超世紀粗仿宋" pitchFamily="2" charset="-120"/>
              <a:ea typeface="超世紀粗仿宋" pitchFamily="2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719736" y="5638607"/>
            <a:ext cx="3600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超世紀粗仿宋" pitchFamily="2" charset="-120"/>
                <a:ea typeface="超世紀粗仿宋" pitchFamily="2" charset="-120"/>
              </a:rPr>
              <a:t>2010/05</a:t>
            </a:r>
            <a:r>
              <a:rPr lang="zh-TW" altLang="en-US" sz="2800" dirty="0" smtClean="0">
                <a:latin typeface="超世紀粗仿宋" pitchFamily="2" charset="-120"/>
                <a:ea typeface="超世紀粗仿宋" pitchFamily="2" charset="-120"/>
              </a:rPr>
              <a:t>起四年</a:t>
            </a:r>
            <a:r>
              <a:rPr lang="en-US" altLang="zh-TW" sz="2800" dirty="0">
                <a:latin typeface="超世紀粗仿宋" pitchFamily="2" charset="-120"/>
                <a:ea typeface="超世紀粗仿宋" pitchFamily="2" charset="-120"/>
              </a:rPr>
              <a:t/>
            </a:r>
            <a:br>
              <a:rPr lang="en-US" altLang="zh-TW" sz="2800" dirty="0">
                <a:latin typeface="超世紀粗仿宋" pitchFamily="2" charset="-120"/>
                <a:ea typeface="超世紀粗仿宋" pitchFamily="2" charset="-120"/>
              </a:rPr>
            </a:br>
            <a:r>
              <a:rPr lang="zh-TW" altLang="en-US" sz="2800" dirty="0">
                <a:latin typeface="超世紀粗仿宋" pitchFamily="2" charset="-120"/>
                <a:ea typeface="超世紀粗仿宋" pitchFamily="2" charset="-120"/>
              </a:rPr>
              <a:t>多波段重複巡天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6562000" y="3119808"/>
            <a:ext cx="4574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FFC000"/>
                </a:solidFill>
                <a:latin typeface="超世紀中仿圓" pitchFamily="2" charset="-120"/>
                <a:ea typeface="超世紀中仿圓" pitchFamily="2" charset="-120"/>
              </a:rPr>
              <a:t>目前為止世界上最成功搜尋近地小行星的儀器</a:t>
            </a:r>
          </a:p>
        </p:txBody>
      </p:sp>
    </p:spTree>
    <p:extLst>
      <p:ext uri="{BB962C8B-B14F-4D97-AF65-F5344CB8AC3E}">
        <p14:creationId xmlns:p14="http://schemas.microsoft.com/office/powerpoint/2010/main" val="185154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260648"/>
            <a:ext cx="2756114" cy="87695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536" y="347413"/>
            <a:ext cx="880425" cy="70342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680" y="406738"/>
            <a:ext cx="7348163" cy="12882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91" y="2060848"/>
            <a:ext cx="7624990" cy="424847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8888" y="1137604"/>
            <a:ext cx="4014384" cy="250454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27" y="3744416"/>
            <a:ext cx="2996952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6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2677023"/>
            <a:ext cx="11449272" cy="400228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5" y="188640"/>
            <a:ext cx="5832647" cy="217639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032" y="188640"/>
            <a:ext cx="5521754" cy="230744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 bwMode="auto">
          <a:xfrm>
            <a:off x="6384032" y="188640"/>
            <a:ext cx="5184576" cy="216024"/>
          </a:xfrm>
          <a:prstGeom prst="rect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Hei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866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S1_00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4270"/>
            <a:ext cx="9144000" cy="6115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 descr="exposure-map-g-gpc1.tif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90800" y="152401"/>
            <a:ext cx="6629400" cy="6523305"/>
          </a:xfrm>
          <a:prstGeom prst="rect">
            <a:avLst/>
          </a:prstGeom>
        </p:spPr>
      </p:pic>
      <p:cxnSp>
        <p:nvCxnSpPr>
          <p:cNvPr id="3" name="Straight Arrow Connector 8"/>
          <p:cNvCxnSpPr/>
          <p:nvPr/>
        </p:nvCxnSpPr>
        <p:spPr bwMode="auto">
          <a:xfrm rot="10800000" flipH="1">
            <a:off x="-1790700" y="3352800"/>
            <a:ext cx="6629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arrow"/>
            <a:tailEnd type="arrow"/>
          </a:ln>
          <a:effectLst/>
        </p:spPr>
      </p:cxnSp>
      <p:cxnSp>
        <p:nvCxnSpPr>
          <p:cNvPr id="4" name="Straight Arrow Connector 10"/>
          <p:cNvCxnSpPr/>
          <p:nvPr/>
        </p:nvCxnSpPr>
        <p:spPr bwMode="auto">
          <a:xfrm>
            <a:off x="2819400" y="3352800"/>
            <a:ext cx="62484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" name="TextBox 13"/>
          <p:cNvSpPr txBox="1"/>
          <p:nvPr/>
        </p:nvSpPr>
        <p:spPr>
          <a:xfrm>
            <a:off x="5181600" y="28956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spcBef>
                <a:spcPct val="20000"/>
              </a:spcBef>
            </a:pPr>
            <a:r>
              <a:rPr kumimoji="0" lang="en-US" sz="1800" dirty="0">
                <a:solidFill>
                  <a:srgbClr val="FFFFFF"/>
                </a:solidFill>
                <a:latin typeface="Arial" pitchFamily="-108" charset="0"/>
                <a:ea typeface="+mn-ea"/>
                <a:sym typeface="Symbol" pitchFamily="-108" charset="2"/>
              </a:rPr>
              <a:t>3</a:t>
            </a:r>
            <a:r>
              <a:rPr kumimoji="0" lang="en-US" sz="1800" baseline="30000" dirty="0">
                <a:solidFill>
                  <a:srgbClr val="FFFFFF"/>
                </a:solidFill>
                <a:latin typeface="Arial" pitchFamily="-108" charset="0"/>
                <a:ea typeface="+mn-ea"/>
                <a:sym typeface="Symbol" pitchFamily="-108" charset="2"/>
              </a:rPr>
              <a:t>o</a:t>
            </a:r>
            <a:r>
              <a:rPr kumimoji="0" lang="en-US" sz="1800" dirty="0">
                <a:solidFill>
                  <a:srgbClr val="FFFFFF"/>
                </a:solidFill>
                <a:latin typeface="Arial" pitchFamily="-108" charset="0"/>
                <a:ea typeface="+mn-ea"/>
                <a:sym typeface="Symbol" pitchFamily="-108" charset="2"/>
              </a:rPr>
              <a:t> diameter</a:t>
            </a:r>
          </a:p>
        </p:txBody>
      </p:sp>
      <p:pic>
        <p:nvPicPr>
          <p:cNvPr id="6" name="Picture 14"/>
          <p:cNvPicPr>
            <a:picLocks noChangeAspect="1"/>
          </p:cNvPicPr>
          <p:nvPr/>
        </p:nvPicPr>
        <p:blipFill>
          <a:blip r:embed="rId3" cstate="print">
            <a:grayscl/>
          </a:blip>
          <a:srcRect l="16354" t="7231" r="21805" b="7231"/>
          <a:stretch>
            <a:fillRect/>
          </a:stretch>
        </p:blipFill>
        <p:spPr>
          <a:xfrm>
            <a:off x="2971801" y="228601"/>
            <a:ext cx="1020991" cy="1064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05464" y="116632"/>
            <a:ext cx="4114800" cy="850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zh-TW" altLang="en-US" sz="4400" kern="0" dirty="0">
                <a:solidFill>
                  <a:srgbClr val="FFFF00"/>
                </a:solidFill>
                <a:latin typeface="超世紀粗毛楷" pitchFamily="2" charset="-120"/>
                <a:ea typeface="超世紀粗毛楷" pitchFamily="2" charset="-120"/>
                <a:cs typeface="+mj-cs"/>
              </a:rPr>
              <a:t>鹿林兩米望遠鏡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35361" y="1268414"/>
            <a:ext cx="6984604" cy="5400675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u"/>
              <a:defRPr/>
            </a:pPr>
            <a:r>
              <a:rPr lang="en-US" altLang="zh-TW" sz="3200" kern="0" dirty="0">
                <a:latin typeface="+mn-lt"/>
                <a:ea typeface="+mn-ea"/>
              </a:rPr>
              <a:t> </a:t>
            </a: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</a:rPr>
              <a:t>泛星計畫將發現極多可疑</a:t>
            </a:r>
            <a:r>
              <a:rPr lang="zh-TW" altLang="en-US" sz="3200" kern="0" dirty="0" smtClean="0">
                <a:latin typeface="超世紀粗仿宋" pitchFamily="2" charset="-120"/>
                <a:ea typeface="超世紀粗仿宋" pitchFamily="2" charset="-120"/>
              </a:rPr>
              <a:t>事件，</a:t>
            </a:r>
            <a:r>
              <a:rPr lang="en-US" altLang="zh-TW" sz="3200" kern="0" dirty="0" smtClean="0">
                <a:latin typeface="超世紀粗仿宋" pitchFamily="2" charset="-120"/>
                <a:ea typeface="超世紀粗仿宋" pitchFamily="2" charset="-120"/>
              </a:rPr>
              <a:t/>
            </a:r>
            <a:br>
              <a:rPr lang="en-US" altLang="zh-TW" sz="3200" kern="0" dirty="0" smtClean="0">
                <a:latin typeface="超世紀粗仿宋" pitchFamily="2" charset="-120"/>
                <a:ea typeface="超世紀粗仿宋" pitchFamily="2" charset="-120"/>
              </a:rPr>
            </a:br>
            <a:r>
              <a:rPr lang="en-US" altLang="zh-TW" sz="3200" kern="0" dirty="0" smtClean="0">
                <a:latin typeface="超世紀粗仿宋" pitchFamily="2" charset="-120"/>
                <a:ea typeface="超世紀粗仿宋" pitchFamily="2" charset="-120"/>
              </a:rPr>
              <a:t> </a:t>
            </a:r>
            <a:r>
              <a:rPr lang="zh-TW" altLang="en-US" sz="3200" kern="0" dirty="0" smtClean="0">
                <a:latin typeface="超世紀粗仿宋" pitchFamily="2" charset="-120"/>
                <a:ea typeface="超世紀粗仿宋" pitchFamily="2" charset="-120"/>
              </a:rPr>
              <a:t>鹿</a:t>
            </a: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</a:rPr>
              <a:t>林望遠鏡將在</a:t>
            </a:r>
            <a:r>
              <a:rPr lang="zh-TW" altLang="en-US" sz="3200" kern="0" dirty="0" smtClean="0">
                <a:latin typeface="超世紀粗仿宋" pitchFamily="2" charset="-120"/>
                <a:ea typeface="超世紀粗仿宋" pitchFamily="2" charset="-120"/>
              </a:rPr>
              <a:t>第一</a:t>
            </a: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</a:rPr>
              <a:t>時間</a:t>
            </a:r>
            <a:r>
              <a:rPr lang="zh-TW" altLang="en-US" sz="3200" kern="0" dirty="0" smtClean="0">
                <a:latin typeface="超世紀粗仿宋" pitchFamily="2" charset="-120"/>
                <a:ea typeface="超世紀粗仿宋" pitchFamily="2" charset="-120"/>
              </a:rPr>
              <a:t>進行</a:t>
            </a:r>
            <a:r>
              <a:rPr lang="en-US" altLang="zh-TW" sz="3200" kern="0" dirty="0" smtClean="0">
                <a:latin typeface="超世紀粗仿宋" pitchFamily="2" charset="-120"/>
                <a:ea typeface="超世紀粗仿宋" pitchFamily="2" charset="-120"/>
              </a:rPr>
              <a:t/>
            </a:r>
            <a:br>
              <a:rPr lang="en-US" altLang="zh-TW" sz="3200" kern="0" dirty="0" smtClean="0">
                <a:latin typeface="超世紀粗仿宋" pitchFamily="2" charset="-120"/>
                <a:ea typeface="超世紀粗仿宋" pitchFamily="2" charset="-120"/>
              </a:rPr>
            </a:br>
            <a:r>
              <a:rPr lang="en-US" altLang="zh-TW" sz="3200" kern="0" dirty="0" smtClean="0">
                <a:latin typeface="超世紀粗仿宋" pitchFamily="2" charset="-120"/>
                <a:ea typeface="超世紀粗仿宋" pitchFamily="2" charset="-120"/>
              </a:rPr>
              <a:t> </a:t>
            </a:r>
            <a:r>
              <a:rPr lang="zh-TW" altLang="en-US" sz="3200" kern="0" dirty="0" smtClean="0">
                <a:latin typeface="超世紀粗仿宋" pitchFamily="2" charset="-120"/>
                <a:ea typeface="超世紀粗仿宋" pitchFamily="2" charset="-120"/>
              </a:rPr>
              <a:t>追蹤</a:t>
            </a: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</a:rPr>
              <a:t>觀測 </a:t>
            </a:r>
            <a:r>
              <a:rPr lang="zh-TW" altLang="en-US" sz="3200" kern="0" dirty="0" smtClean="0">
                <a:latin typeface="+mn-lt"/>
                <a:ea typeface="+mn-ea"/>
              </a:rPr>
              <a:t> </a:t>
            </a:r>
            <a:r>
              <a:rPr lang="en-US" altLang="zh-TW" sz="3200" b="1" i="1" kern="0" dirty="0" smtClean="0">
                <a:solidFill>
                  <a:srgbClr val="00FF99"/>
                </a:solidFill>
                <a:ea typeface="+mn-ea"/>
              </a:rPr>
              <a:t> </a:t>
            </a:r>
            <a:r>
              <a:rPr lang="en-US" altLang="zh-TW" sz="3200" b="1" i="1" kern="0" dirty="0">
                <a:solidFill>
                  <a:srgbClr val="00FF99"/>
                </a:solidFill>
                <a:ea typeface="+mn-ea"/>
              </a:rPr>
              <a:t>to secure the discoveries</a:t>
            </a: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u"/>
              <a:defRPr/>
            </a:pPr>
            <a:r>
              <a:rPr lang="zh-TW" altLang="en-US" sz="3200" kern="0" dirty="0">
                <a:ea typeface="+mn-ea"/>
              </a:rPr>
              <a:t> </a:t>
            </a: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</a:rPr>
              <a:t>配備最先進且具特色的</a:t>
            </a:r>
            <a:r>
              <a:rPr lang="zh-TW" altLang="en-US" sz="3200" kern="0" dirty="0" smtClean="0">
                <a:latin typeface="超世紀粗仿宋" pitchFamily="2" charset="-120"/>
                <a:ea typeface="超世紀粗仿宋" pitchFamily="2" charset="-120"/>
              </a:rPr>
              <a:t>偵測儀器，   </a:t>
            </a:r>
            <a:r>
              <a:rPr lang="en-US" altLang="zh-TW" sz="3200" kern="0" dirty="0" smtClean="0">
                <a:latin typeface="超世紀粗仿宋" pitchFamily="2" charset="-120"/>
                <a:ea typeface="超世紀粗仿宋" pitchFamily="2" charset="-120"/>
              </a:rPr>
              <a:t/>
            </a:r>
            <a:br>
              <a:rPr lang="en-US" altLang="zh-TW" sz="3200" kern="0" dirty="0" smtClean="0">
                <a:latin typeface="超世紀粗仿宋" pitchFamily="2" charset="-120"/>
                <a:ea typeface="超世紀粗仿宋" pitchFamily="2" charset="-120"/>
              </a:rPr>
            </a:br>
            <a:r>
              <a:rPr lang="en-US" altLang="zh-TW" sz="3200" kern="0" dirty="0" smtClean="0">
                <a:latin typeface="超世紀粗仿宋" pitchFamily="2" charset="-120"/>
                <a:ea typeface="超世紀粗仿宋" pitchFamily="2" charset="-120"/>
              </a:rPr>
              <a:t> </a:t>
            </a:r>
            <a:r>
              <a:rPr lang="zh-TW" altLang="en-US" sz="3200" kern="0" dirty="0" smtClean="0">
                <a:latin typeface="超世紀粗仿宋" pitchFamily="2" charset="-120"/>
                <a:ea typeface="超世紀粗仿宋" pitchFamily="2" charset="-120"/>
              </a:rPr>
              <a:t>成為</a:t>
            </a: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</a:rPr>
              <a:t>國際上極具</a:t>
            </a:r>
            <a:r>
              <a:rPr lang="zh-TW" altLang="en-US" sz="3200" kern="0" dirty="0" smtClean="0">
                <a:latin typeface="超世紀粗仿宋" pitchFamily="2" charset="-120"/>
                <a:ea typeface="超世紀粗仿宋" pitchFamily="2" charset="-120"/>
              </a:rPr>
              <a:t>競爭力的望遠鏡</a:t>
            </a:r>
            <a:endParaRPr lang="zh-TW" altLang="en-US" sz="3200" kern="0" dirty="0">
              <a:latin typeface="超世紀粗仿宋" pitchFamily="2" charset="-120"/>
              <a:ea typeface="超世紀粗仿宋" pitchFamily="2" charset="-120"/>
            </a:endParaRP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u"/>
              <a:defRPr/>
            </a:pP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</a:rPr>
              <a:t> 望遠鏡已完成</a:t>
            </a: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u"/>
              <a:defRPr/>
            </a:pPr>
            <a:r>
              <a:rPr lang="zh-TW" altLang="en-US" sz="3200" kern="0" dirty="0">
                <a:latin typeface="超世紀粗仿宋" pitchFamily="2" charset="-120"/>
                <a:ea typeface="超世紀粗仿宋" pitchFamily="2" charset="-120"/>
              </a:rPr>
              <a:t> 天文台建築發包中</a:t>
            </a:r>
            <a:endParaRPr lang="en-US" altLang="zh-TW" sz="3200" kern="0" dirty="0">
              <a:latin typeface="超世紀粗仿宋" pitchFamily="2" charset="-120"/>
              <a:ea typeface="超世紀粗仿宋" pitchFamily="2" charset="-120"/>
            </a:endParaRPr>
          </a:p>
        </p:txBody>
      </p:sp>
      <p:pic>
        <p:nvPicPr>
          <p:cNvPr id="88068" name="Picture 2" descr="http://sphotos.ak.fbcdn.net/hphotos-ak-snc3/hs421.snc3/24349_106189266080457_100000681517914_99042_1865595_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260648"/>
            <a:ext cx="4243561" cy="592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矩形 2"/>
          <p:cNvSpPr>
            <a:spLocks noChangeArrowheads="1"/>
          </p:cNvSpPr>
          <p:nvPr/>
        </p:nvSpPr>
        <p:spPr bwMode="auto">
          <a:xfrm>
            <a:off x="9096376" y="6207602"/>
            <a:ext cx="1192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chemeClr val="accent1"/>
                </a:solidFill>
                <a:ea typeface="新細明體" pitchFamily="18" charset="-120"/>
              </a:rPr>
              <a:t>2010/03</a:t>
            </a:r>
            <a:endParaRPr lang="zh-TW" altLang="en-US" sz="2400" dirty="0"/>
          </a:p>
        </p:txBody>
      </p:sp>
      <p:cxnSp>
        <p:nvCxnSpPr>
          <p:cNvPr id="10" name="直線接點 9"/>
          <p:cNvCxnSpPr/>
          <p:nvPr/>
        </p:nvCxnSpPr>
        <p:spPr bwMode="auto">
          <a:xfrm>
            <a:off x="479376" y="967532"/>
            <a:ext cx="428625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703389" y="3125789"/>
            <a:ext cx="302418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 dirty="0">
                <a:latin typeface="超世紀粗仿宋" pitchFamily="2" charset="-120"/>
                <a:ea typeface="超世紀粗仿宋" pitchFamily="2" charset="-120"/>
              </a:rPr>
              <a:t>2003/12 </a:t>
            </a:r>
            <a:r>
              <a:rPr lang="zh-TW" altLang="en-US" sz="2400" dirty="0">
                <a:latin typeface="超世紀粗仿宋" pitchFamily="2" charset="-120"/>
                <a:ea typeface="超世紀粗仿宋" pitchFamily="2" charset="-120"/>
              </a:rPr>
              <a:t>科學人雜誌</a:t>
            </a: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4" y="3717032"/>
            <a:ext cx="313213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3501008"/>
            <a:ext cx="2965450" cy="328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76" y="3140968"/>
            <a:ext cx="2701925" cy="364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13"/>
          <p:cNvSpPr>
            <a:spLocks noChangeShapeType="1"/>
          </p:cNvSpPr>
          <p:nvPr/>
        </p:nvSpPr>
        <p:spPr bwMode="auto">
          <a:xfrm>
            <a:off x="3000375" y="3933825"/>
            <a:ext cx="1727200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>
            <a:off x="1774826" y="4292600"/>
            <a:ext cx="360363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 flipV="1">
            <a:off x="1774825" y="5876925"/>
            <a:ext cx="2305050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>
            <a:off x="3863975" y="5589588"/>
            <a:ext cx="863600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>
            <a:off x="5951538" y="4941168"/>
            <a:ext cx="1873250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>
            <a:off x="4943475" y="5301208"/>
            <a:ext cx="2305050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Line 19"/>
          <p:cNvSpPr>
            <a:spLocks noChangeShapeType="1"/>
          </p:cNvSpPr>
          <p:nvPr/>
        </p:nvSpPr>
        <p:spPr bwMode="auto">
          <a:xfrm>
            <a:off x="9048751" y="3356992"/>
            <a:ext cx="1368425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" name="Line 20"/>
          <p:cNvSpPr>
            <a:spLocks noChangeShapeType="1"/>
          </p:cNvSpPr>
          <p:nvPr/>
        </p:nvSpPr>
        <p:spPr bwMode="auto">
          <a:xfrm>
            <a:off x="9804401" y="5301208"/>
            <a:ext cx="684213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" name="Line 20"/>
          <p:cNvSpPr>
            <a:spLocks noChangeShapeType="1"/>
          </p:cNvSpPr>
          <p:nvPr/>
        </p:nvSpPr>
        <p:spPr bwMode="auto">
          <a:xfrm>
            <a:off x="9120187" y="5877272"/>
            <a:ext cx="1368426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82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pload.wikimedia.org/wikipedia/commons/2/28/Sunspot_Numb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116632"/>
            <a:ext cx="8302099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upload.wikimedia.org/wikipedia/commons/7/73/Carbon-14_with_activity_label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3861049"/>
            <a:ext cx="7148736" cy="287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999656" y="1124745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lang="zh-TW" altLang="en-US" sz="1800" dirty="0">
                <a:solidFill>
                  <a:srgbClr val="00B0F0"/>
                </a:solidFill>
                <a:latin typeface="超世紀粗仿圓" pitchFamily="2" charset="-120"/>
                <a:ea typeface="超世紀粗仿圓" pitchFamily="2" charset="-120"/>
              </a:rPr>
              <a:t>地球處於小冰河期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9192344" y="6093297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wiki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470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www.drroyspencer.com/library/pics/2000-years-of-global-temperat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1772816"/>
            <a:ext cx="7241945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631504" y="6402814"/>
            <a:ext cx="8856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rgbClr val="99FFCC"/>
                </a:solidFill>
                <a:hlinkClick r:id="rId3"/>
              </a:rPr>
              <a:t>http://www.drroyspencer.com/global-warming-background-articles/2000-years-of-global-temperatures/</a:t>
            </a:r>
            <a:endParaRPr lang="zh-TW" altLang="en-US" sz="1600" dirty="0">
              <a:solidFill>
                <a:srgbClr val="99FFCC"/>
              </a:solidFill>
            </a:endParaRPr>
          </a:p>
        </p:txBody>
      </p:sp>
      <p:cxnSp>
        <p:nvCxnSpPr>
          <p:cNvPr id="4" name="直線接點 3"/>
          <p:cNvCxnSpPr/>
          <p:nvPr/>
        </p:nvCxnSpPr>
        <p:spPr bwMode="auto">
          <a:xfrm>
            <a:off x="7608168" y="2607295"/>
            <a:ext cx="1152128" cy="0"/>
          </a:xfrm>
          <a:prstGeom prst="line">
            <a:avLst/>
          </a:prstGeom>
          <a:ln w="38100">
            <a:solidFill>
              <a:srgbClr val="FF0000"/>
            </a:solidFill>
            <a:headEnd type="none" w="sm" len="sm"/>
            <a:tailEnd type="none" w="sm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文字方塊 4"/>
          <p:cNvSpPr txBox="1"/>
          <p:nvPr/>
        </p:nvSpPr>
        <p:spPr>
          <a:xfrm>
            <a:off x="7464152" y="267930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000FF"/>
                </a:solidFill>
                <a:latin typeface="超世紀粗古印" pitchFamily="2" charset="-120"/>
                <a:ea typeface="超世紀粗古印" pitchFamily="2" charset="-120"/>
              </a:rPr>
              <a:t>小冰河期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7968208" y="467961"/>
            <a:ext cx="12961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  <a:t>清</a:t>
            </a:r>
            <a:r>
              <a:rPr lang="en-US" altLang="zh-TW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  <a:t/>
            </a:r>
            <a:br>
              <a:rPr lang="en-US" altLang="zh-TW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</a:br>
            <a:r>
              <a:rPr lang="en-US" altLang="zh-TW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  <a:t>1636~1912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663680" y="695599"/>
            <a:ext cx="1232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  <a:t>大蒙古國</a:t>
            </a:r>
            <a:r>
              <a:rPr lang="en-US" altLang="zh-TW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  <a:t/>
            </a:r>
            <a:br>
              <a:rPr lang="en-US" altLang="zh-TW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</a:br>
            <a:r>
              <a:rPr lang="en-US" altLang="zh-TW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  <a:t>1206~1260</a:t>
            </a:r>
          </a:p>
          <a:p>
            <a:r>
              <a:rPr lang="zh-TW" alt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  <a:t>元</a:t>
            </a:r>
            <a:r>
              <a:rPr lang="en-US" altLang="zh-TW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  <a:t/>
            </a:r>
            <a:br>
              <a:rPr lang="en-US" altLang="zh-TW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</a:br>
            <a:r>
              <a:rPr lang="en-US" altLang="zh-TW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  <a:t>1260~1368</a:t>
            </a:r>
            <a:endParaRPr lang="zh-TW" altLang="en-US" sz="2000" dirty="0">
              <a:solidFill>
                <a:schemeClr val="tx2">
                  <a:lumMod val="40000"/>
                  <a:lumOff val="60000"/>
                </a:schemeClr>
              </a:solidFill>
              <a:latin typeface="超世紀粗仿圓" pitchFamily="2" charset="-120"/>
              <a:ea typeface="超世紀粗仿圓" pitchFamily="2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663953" y="44625"/>
            <a:ext cx="134435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  <a:t>五代十國、北南宋</a:t>
            </a:r>
            <a:r>
              <a:rPr lang="en-US" altLang="zh-TW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  <a:t/>
            </a:r>
            <a:br>
              <a:rPr lang="en-US" altLang="zh-TW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</a:br>
            <a:r>
              <a:rPr lang="en-US" altLang="zh-TW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  <a:t>907~1279</a:t>
            </a:r>
            <a:endParaRPr lang="zh-TW" altLang="en-US" sz="1400" dirty="0">
              <a:solidFill>
                <a:schemeClr val="tx2">
                  <a:lumMod val="40000"/>
                  <a:lumOff val="60000"/>
                </a:schemeClr>
              </a:solidFill>
              <a:latin typeface="超世紀粗仿圓" pitchFamily="2" charset="-120"/>
              <a:ea typeface="超世紀粗仿圓" pitchFamily="2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892619" y="551582"/>
            <a:ext cx="1160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  <a:t>隋</a:t>
            </a:r>
            <a:r>
              <a:rPr lang="en-US" altLang="zh-TW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  <a:t/>
            </a:r>
            <a:br>
              <a:rPr lang="en-US" altLang="zh-TW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</a:br>
            <a:r>
              <a:rPr lang="en-US" altLang="zh-TW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  <a:t>581~619</a:t>
            </a:r>
            <a:endParaRPr lang="en-US" altLang="zh-TW" sz="2000" dirty="0">
              <a:solidFill>
                <a:schemeClr val="accent6">
                  <a:lumMod val="20000"/>
                  <a:lumOff val="80000"/>
                </a:schemeClr>
              </a:solidFill>
              <a:latin typeface="超世紀粗仿圓" pitchFamily="2" charset="-120"/>
              <a:ea typeface="超世紀粗仿圓" pitchFamily="2" charset="-120"/>
            </a:endParaRPr>
          </a:p>
          <a:p>
            <a:r>
              <a:rPr lang="zh-TW" altLang="en-US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  <a:t>唐</a:t>
            </a:r>
            <a:r>
              <a:rPr lang="en-US" altLang="zh-TW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  <a:t/>
            </a:r>
            <a:br>
              <a:rPr lang="en-US" altLang="zh-TW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</a:br>
            <a:r>
              <a:rPr lang="en-US" altLang="zh-TW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  <a:t>618~907</a:t>
            </a:r>
            <a:endParaRPr lang="zh-TW" alt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超世紀粗仿圓" pitchFamily="2" charset="-120"/>
              <a:ea typeface="超世紀粗仿圓" pitchFamily="2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125706" y="88290"/>
            <a:ext cx="1275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  <a:t>明</a:t>
            </a:r>
            <a:r>
              <a:rPr lang="en-US" altLang="zh-TW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  <a:t/>
            </a:r>
            <a:br>
              <a:rPr lang="en-US" altLang="zh-TW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</a:br>
            <a:r>
              <a:rPr lang="en-US" altLang="zh-TW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  <a:t>1368~1644</a:t>
            </a:r>
            <a:endParaRPr lang="zh-TW" altLang="en-US" sz="1400" dirty="0">
              <a:solidFill>
                <a:schemeClr val="tx2">
                  <a:lumMod val="40000"/>
                  <a:lumOff val="60000"/>
                </a:schemeClr>
              </a:solidFill>
              <a:latin typeface="超世紀粗仿圓" pitchFamily="2" charset="-120"/>
              <a:ea typeface="超世紀粗仿圓" pitchFamily="2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295801" y="152346"/>
            <a:ext cx="10150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>
                <a:solidFill>
                  <a:srgbClr val="00B9B9">
                    <a:lumMod val="20000"/>
                    <a:lumOff val="80000"/>
                  </a:srgbClr>
                </a:solidFill>
                <a:latin typeface="超世紀粗仿圓" pitchFamily="2" charset="-120"/>
                <a:ea typeface="超世紀粗仿圓" pitchFamily="2" charset="-120"/>
              </a:rPr>
              <a:t>南北朝</a:t>
            </a:r>
            <a:r>
              <a:rPr lang="en-US" altLang="zh-TW" sz="2000" dirty="0">
                <a:solidFill>
                  <a:srgbClr val="00B9B9">
                    <a:lumMod val="20000"/>
                    <a:lumOff val="80000"/>
                  </a:srgbClr>
                </a:solidFill>
                <a:latin typeface="超世紀粗仿圓" pitchFamily="2" charset="-120"/>
                <a:ea typeface="超世紀粗仿圓" pitchFamily="2" charset="-120"/>
              </a:rPr>
              <a:t/>
            </a:r>
            <a:br>
              <a:rPr lang="en-US" altLang="zh-TW" sz="2000" dirty="0">
                <a:solidFill>
                  <a:srgbClr val="00B9B9">
                    <a:lumMod val="20000"/>
                    <a:lumOff val="80000"/>
                  </a:srgbClr>
                </a:solidFill>
                <a:latin typeface="超世紀粗仿圓" pitchFamily="2" charset="-120"/>
                <a:ea typeface="超世紀粗仿圓" pitchFamily="2" charset="-120"/>
              </a:rPr>
            </a:br>
            <a:r>
              <a:rPr lang="en-US" altLang="zh-TW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  <a:t>439~589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279576" y="539970"/>
            <a:ext cx="19076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00B9B9">
                    <a:lumMod val="20000"/>
                    <a:lumOff val="80000"/>
                  </a:srgbClr>
                </a:solidFill>
                <a:latin typeface="超世紀粗仿圓" pitchFamily="2" charset="-120"/>
                <a:ea typeface="超世紀粗仿圓" pitchFamily="2" charset="-120"/>
              </a:rPr>
              <a:t>西漢、新、東漢</a:t>
            </a:r>
            <a:r>
              <a:rPr lang="en-US" altLang="zh-TW" sz="2000" dirty="0">
                <a:solidFill>
                  <a:srgbClr val="00B9B9">
                    <a:lumMod val="20000"/>
                    <a:lumOff val="80000"/>
                  </a:srgbClr>
                </a:solidFill>
                <a:latin typeface="超世紀粗仿圓" pitchFamily="2" charset="-120"/>
                <a:ea typeface="超世紀粗仿圓" pitchFamily="2" charset="-120"/>
              </a:rPr>
              <a:t/>
            </a:r>
            <a:br>
              <a:rPr lang="en-US" altLang="zh-TW" sz="2000" dirty="0">
                <a:solidFill>
                  <a:srgbClr val="00B9B9">
                    <a:lumMod val="20000"/>
                    <a:lumOff val="80000"/>
                  </a:srgbClr>
                </a:solidFill>
                <a:latin typeface="超世紀粗仿圓" pitchFamily="2" charset="-120"/>
                <a:ea typeface="超世紀粗仿圓" pitchFamily="2" charset="-120"/>
              </a:rPr>
            </a:br>
            <a:r>
              <a:rPr lang="en-US" altLang="zh-TW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  <a:t>-202~220</a:t>
            </a:r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3430604" y="1116034"/>
            <a:ext cx="1657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00B9B9">
                    <a:lumMod val="20000"/>
                    <a:lumOff val="80000"/>
                  </a:srgbClr>
                </a:solidFill>
                <a:latin typeface="超世紀粗仿圓" pitchFamily="2" charset="-120"/>
                <a:ea typeface="超世紀粗仿圓" pitchFamily="2" charset="-120"/>
              </a:rPr>
              <a:t>三國、西東晉</a:t>
            </a:r>
            <a:r>
              <a:rPr lang="en-US" altLang="zh-TW" sz="2000" dirty="0">
                <a:solidFill>
                  <a:srgbClr val="00B9B9">
                    <a:lumMod val="20000"/>
                    <a:lumOff val="80000"/>
                  </a:srgbClr>
                </a:solidFill>
                <a:latin typeface="超世紀粗仿圓" pitchFamily="2" charset="-120"/>
                <a:ea typeface="超世紀粗仿圓" pitchFamily="2" charset="-120"/>
              </a:rPr>
              <a:t/>
            </a:r>
            <a:br>
              <a:rPr lang="en-US" altLang="zh-TW" sz="2000" dirty="0">
                <a:solidFill>
                  <a:srgbClr val="00B9B9">
                    <a:lumMod val="20000"/>
                    <a:lumOff val="80000"/>
                  </a:srgbClr>
                </a:solidFill>
                <a:latin typeface="超世紀粗仿圓" pitchFamily="2" charset="-120"/>
                <a:ea typeface="超世紀粗仿圓" pitchFamily="2" charset="-120"/>
              </a:rPr>
            </a:br>
            <a:r>
              <a:rPr lang="en-US" altLang="zh-TW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  <a:t>220~420</a:t>
            </a:r>
            <a:endParaRPr lang="zh-TW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1631505" y="1116033"/>
            <a:ext cx="14401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00B9B9">
                    <a:lumMod val="20000"/>
                    <a:lumOff val="80000"/>
                  </a:srgbClr>
                </a:solidFill>
                <a:latin typeface="超世紀粗仿圓" pitchFamily="2" charset="-120"/>
                <a:ea typeface="超世紀粗仿圓" pitchFamily="2" charset="-120"/>
              </a:rPr>
              <a:t>秦</a:t>
            </a:r>
            <a:r>
              <a:rPr lang="en-US" altLang="zh-TW" sz="2000" dirty="0">
                <a:solidFill>
                  <a:srgbClr val="00B9B9">
                    <a:lumMod val="20000"/>
                    <a:lumOff val="80000"/>
                  </a:srgbClr>
                </a:solidFill>
                <a:latin typeface="超世紀粗仿圓" pitchFamily="2" charset="-120"/>
                <a:ea typeface="超世紀粗仿圓" pitchFamily="2" charset="-120"/>
              </a:rPr>
              <a:t/>
            </a:r>
            <a:br>
              <a:rPr lang="en-US" altLang="zh-TW" sz="2000" dirty="0">
                <a:solidFill>
                  <a:srgbClr val="00B9B9">
                    <a:lumMod val="20000"/>
                    <a:lumOff val="80000"/>
                  </a:srgbClr>
                </a:solidFill>
                <a:latin typeface="超世紀粗仿圓" pitchFamily="2" charset="-120"/>
                <a:ea typeface="超世紀粗仿圓" pitchFamily="2" charset="-120"/>
              </a:rPr>
            </a:br>
            <a:r>
              <a:rPr lang="en-US" altLang="zh-TW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超世紀粗仿圓" pitchFamily="2" charset="-120"/>
                <a:ea typeface="超世紀粗仿圓" pitchFamily="2" charset="-120"/>
              </a:rPr>
              <a:t>-221 ~ -226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7361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276600" y="228600"/>
            <a:ext cx="4876800" cy="685800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latin typeface="超世紀中仿圓" pitchFamily="2" charset="-120"/>
                <a:ea typeface="超世紀中仿圓" pitchFamily="2" charset="-120"/>
              </a:rPr>
              <a:t>一些天文數據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699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78396" y="1238711"/>
                <a:ext cx="10873208" cy="4281423"/>
              </a:xfrm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zh-TW" altLang="en-US" b="1" dirty="0" smtClean="0">
                    <a:solidFill>
                      <a:srgbClr val="FF9900"/>
                    </a:solidFill>
                    <a:ea typeface="標楷體" pitchFamily="65" charset="-120"/>
                  </a:rPr>
                  <a:t>恆星    </a:t>
                </a:r>
                <a:r>
                  <a:rPr lang="zh-TW" altLang="en-US" dirty="0">
                    <a:latin typeface="超世紀特明體一標準" panose="02000000000000000000" pitchFamily="2" charset="-120"/>
                    <a:ea typeface="超世紀特明體一標準" panose="02000000000000000000" pitchFamily="2" charset="-120"/>
                  </a:rPr>
                  <a:t>直徑：</a:t>
                </a:r>
                <a:r>
                  <a:rPr lang="en-US" altLang="zh-TW" dirty="0">
                    <a:latin typeface="超世紀特明體一標準" panose="02000000000000000000" pitchFamily="2" charset="-120"/>
                    <a:ea typeface="超世紀特明體一標準" panose="02000000000000000000" pitchFamily="2" charset="-120"/>
                  </a:rPr>
                  <a:t>140</a:t>
                </a:r>
                <a:r>
                  <a:rPr lang="zh-TW" altLang="en-US" dirty="0">
                    <a:latin typeface="超世紀特明體一標準" panose="02000000000000000000" pitchFamily="2" charset="-120"/>
                    <a:ea typeface="超世紀特明體一標準" panose="02000000000000000000" pitchFamily="2" charset="-120"/>
                  </a:rPr>
                  <a:t>萬公里</a:t>
                </a:r>
                <a:r>
                  <a:rPr lang="en-US" altLang="zh-TW" dirty="0">
                    <a:latin typeface="超世紀特明體一標準" panose="02000000000000000000" pitchFamily="2" charset="-120"/>
                    <a:ea typeface="超世紀特明體一標準" panose="02000000000000000000" pitchFamily="2" charset="-120"/>
                  </a:rPr>
                  <a:t/>
                </a:r>
                <a:br>
                  <a:rPr lang="en-US" altLang="zh-TW" dirty="0">
                    <a:latin typeface="超世紀特明體一標準" panose="02000000000000000000" pitchFamily="2" charset="-120"/>
                    <a:ea typeface="超世紀特明體一標準" panose="02000000000000000000" pitchFamily="2" charset="-120"/>
                  </a:rPr>
                </a:br>
                <a:r>
                  <a:rPr lang="zh-TW" altLang="en-US" dirty="0">
                    <a:latin typeface="超世紀特明體一標準" panose="02000000000000000000" pitchFamily="2" charset="-120"/>
                    <a:ea typeface="超世紀特明體一標準" panose="02000000000000000000" pitchFamily="2" charset="-120"/>
                  </a:rPr>
                  <a:t>              之間距離：</a:t>
                </a:r>
                <a:r>
                  <a:rPr lang="en-US" altLang="zh-TW" dirty="0">
                    <a:latin typeface="超世紀特明體一標準" panose="02000000000000000000" pitchFamily="2" charset="-120"/>
                    <a:ea typeface="超世紀特明體一標準" panose="02000000000000000000" pitchFamily="2" charset="-120"/>
                  </a:rPr>
                  <a:t>4</a:t>
                </a:r>
                <a:r>
                  <a:rPr lang="zh-TW" altLang="en-US" dirty="0">
                    <a:latin typeface="超世紀特明體一標準" panose="02000000000000000000" pitchFamily="2" charset="-120"/>
                    <a:ea typeface="超世紀特明體一標準" panose="02000000000000000000" pitchFamily="2" charset="-120"/>
                  </a:rPr>
                  <a:t>～</a:t>
                </a:r>
                <a:r>
                  <a:rPr lang="en-US" altLang="zh-TW" dirty="0">
                    <a:latin typeface="超世紀特明體一標準" panose="02000000000000000000" pitchFamily="2" charset="-120"/>
                    <a:ea typeface="超世紀特明體一標準" panose="02000000000000000000" pitchFamily="2" charset="-120"/>
                  </a:rPr>
                  <a:t>5</a:t>
                </a:r>
                <a:r>
                  <a:rPr lang="zh-TW" altLang="en-US" dirty="0">
                    <a:latin typeface="超世紀特明體一標準" panose="02000000000000000000" pitchFamily="2" charset="-120"/>
                    <a:ea typeface="超世紀特明體一標準" panose="02000000000000000000" pitchFamily="2" charset="-120"/>
                  </a:rPr>
                  <a:t> 光年</a:t>
                </a:r>
                <a:r>
                  <a:rPr lang="zh-TW" altLang="en-US" dirty="0">
                    <a:latin typeface="超世紀特明體一標準" panose="02000000000000000000" pitchFamily="2" charset="-120"/>
                    <a:ea typeface="超世紀特明體一標準" panose="02000000000000000000" pitchFamily="2" charset="-120"/>
                    <a:sym typeface="Wingdings" pitchFamily="2" charset="2"/>
                  </a:rPr>
                  <a:t> </a:t>
                </a:r>
                <a:r>
                  <a:rPr lang="en-US" altLang="zh-TW" dirty="0">
                    <a:latin typeface="超世紀特明體一標準" panose="02000000000000000000" pitchFamily="2" charset="-120"/>
                    <a:ea typeface="超世紀特明體一標準" panose="02000000000000000000" pitchFamily="2" charset="-120"/>
                  </a:rPr>
                  <a:t>10</a:t>
                </a:r>
                <a:r>
                  <a:rPr lang="en-US" altLang="zh-TW" baseline="30000" dirty="0">
                    <a:latin typeface="超世紀特明體一標準" panose="02000000000000000000" pitchFamily="2" charset="-120"/>
                    <a:ea typeface="超世紀特明體一標準" panose="02000000000000000000" pitchFamily="2" charset="-120"/>
                  </a:rPr>
                  <a:t>19 </a:t>
                </a:r>
                <a:r>
                  <a:rPr lang="en-US" altLang="zh-TW" dirty="0">
                    <a:latin typeface="超世紀特明體一標準" panose="02000000000000000000" pitchFamily="2" charset="-120"/>
                    <a:ea typeface="超世紀特明體一標準" panose="02000000000000000000" pitchFamily="2" charset="-120"/>
                  </a:rPr>
                  <a:t>cm</a:t>
                </a:r>
                <a:br>
                  <a:rPr lang="en-US" altLang="zh-TW" dirty="0">
                    <a:latin typeface="超世紀特明體一標準" panose="02000000000000000000" pitchFamily="2" charset="-120"/>
                    <a:ea typeface="超世紀特明體一標準" panose="02000000000000000000" pitchFamily="2" charset="-120"/>
                  </a:rPr>
                </a:br>
                <a:r>
                  <a:rPr lang="zh-TW" altLang="en-US" dirty="0" smtClean="0"/>
                  <a:t>        </a:t>
                </a:r>
                <a:r>
                  <a:rPr lang="en-US" altLang="zh-TW" dirty="0" smtClean="0">
                    <a:sym typeface="Wingdings" pitchFamily="2" charset="2"/>
                  </a:rPr>
                  <a:t></a:t>
                </a:r>
                <a:r>
                  <a:rPr lang="en-US" altLang="zh-TW" dirty="0" smtClean="0"/>
                  <a:t> </a:t>
                </a:r>
                <a:r>
                  <a:rPr lang="en-US" altLang="zh-TW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超世紀粗仿宋" pitchFamily="2" charset="-120"/>
                    <a:ea typeface="超世紀粗仿宋" pitchFamily="2" charset="-120"/>
                  </a:rPr>
                  <a:t>[</a:t>
                </a:r>
                <a:r>
                  <a:rPr lang="zh-TW" altLang="en-US" b="1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超世紀粗仿宋" pitchFamily="2" charset="-120"/>
                    <a:ea typeface="超世紀粗仿宋" pitchFamily="2" charset="-120"/>
                  </a:rPr>
                  <a:t>距離</a:t>
                </a:r>
                <a:r>
                  <a:rPr lang="en-US" altLang="zh-TW" b="1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超世紀粗仿宋" pitchFamily="2" charset="-120"/>
                    <a:ea typeface="超世紀粗仿宋" pitchFamily="2" charset="-120"/>
                  </a:rPr>
                  <a:t>]÷[</a:t>
                </a:r>
                <a:r>
                  <a:rPr lang="zh-TW" altLang="en-US" b="1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超世紀粗仿宋" pitchFamily="2" charset="-120"/>
                    <a:ea typeface="超世紀粗仿宋" pitchFamily="2" charset="-120"/>
                  </a:rPr>
                  <a:t> 物體大小</a:t>
                </a:r>
                <a:r>
                  <a:rPr lang="en-US" altLang="zh-TW" b="1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超世紀粗仿宋" pitchFamily="2" charset="-120"/>
                    <a:ea typeface="超世紀粗仿宋" pitchFamily="2" charset="-120"/>
                  </a:rPr>
                  <a:t>] </a:t>
                </a:r>
                <a14:m>
                  <m:oMath xmlns:m="http://schemas.openxmlformats.org/officeDocument/2006/math">
                    <m:r>
                      <a:rPr lang="zh-TW" altLang="en-US" b="1" i="1">
                        <a:solidFill>
                          <a:srgbClr val="00CCCC">
                            <a:lumMod val="60000"/>
                            <a:lumOff val="40000"/>
                          </a:srgbClr>
                        </a:solidFill>
                        <a:latin typeface="Cambria Math" panose="02040503050406030204" pitchFamily="18" charset="0"/>
                        <a:ea typeface="超世紀粗仿宋" pitchFamily="2" charset="-120"/>
                      </a:rPr>
                      <m:t>≈ </m:t>
                    </m:r>
                  </m:oMath>
                </a14:m>
                <a:r>
                  <a:rPr lang="en-US" altLang="zh-TW" b="1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超世紀粗仿宋" pitchFamily="2" charset="-120"/>
                    <a:ea typeface="超世紀粗仿宋" pitchFamily="2" charset="-120"/>
                  </a:rPr>
                  <a:t>10</a:t>
                </a:r>
                <a:r>
                  <a:rPr lang="en-US" altLang="zh-TW" b="1" baseline="30000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超世紀粗仿宋" pitchFamily="2" charset="-120"/>
                    <a:ea typeface="超世紀粗仿宋" pitchFamily="2" charset="-120"/>
                  </a:rPr>
                  <a:t>8</a:t>
                </a:r>
                <a:r>
                  <a:rPr lang="en-US" altLang="zh-TW" baseline="30000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超世紀粗仿宋" pitchFamily="2" charset="-120"/>
                    <a:ea typeface="超世紀粗仿宋" pitchFamily="2" charset="-120"/>
                  </a:rPr>
                  <a:t> </a:t>
                </a:r>
                <a:r>
                  <a:rPr lang="zh-TW" altLang="en-US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超世紀粗仿宋" pitchFamily="2" charset="-120"/>
                    <a:ea typeface="超世紀粗仿宋" pitchFamily="2" charset="-120"/>
                  </a:rPr>
                  <a:t> </a:t>
                </a:r>
                <a:r>
                  <a:rPr lang="en-US" altLang="zh-TW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超世紀粗仿宋" pitchFamily="2" charset="-120"/>
                    <a:ea typeface="超世紀粗仿宋" pitchFamily="2" charset="-120"/>
                  </a:rPr>
                  <a:t/>
                </a:r>
                <a:br>
                  <a:rPr lang="en-US" altLang="zh-TW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超世紀粗仿宋" pitchFamily="2" charset="-120"/>
                    <a:ea typeface="超世紀粗仿宋" pitchFamily="2" charset="-120"/>
                  </a:rPr>
                </a:br>
                <a:r>
                  <a:rPr lang="zh-TW" altLang="en-US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超世紀粗仿宋" pitchFamily="2" charset="-120"/>
                    <a:ea typeface="超世紀粗仿宋" pitchFamily="2" charset="-120"/>
                  </a:rPr>
                  <a:t>    </a:t>
                </a:r>
                <a:r>
                  <a:rPr lang="zh-TW" altLang="en-US" u="sng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超世紀粗仿宋" pitchFamily="2" charset="-120"/>
                    <a:ea typeface="超世紀粗仿宋" pitchFamily="2" charset="-120"/>
                  </a:rPr>
                  <a:t>例</a:t>
                </a:r>
                <a:r>
                  <a:rPr lang="zh-TW" altLang="en-US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超世紀粗仿宋" pitchFamily="2" charset="-120"/>
                    <a:ea typeface="超世紀粗仿宋" pitchFamily="2" charset="-120"/>
                  </a:rPr>
                  <a:t>：人體寬</a:t>
                </a:r>
                <a:r>
                  <a:rPr lang="en-US" altLang="zh-TW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超世紀粗仿宋" pitchFamily="2" charset="-120"/>
                    <a:ea typeface="超世紀粗仿宋" pitchFamily="2" charset="-120"/>
                  </a:rPr>
                  <a:t>40</a:t>
                </a:r>
                <a:r>
                  <a:rPr lang="zh-TW" altLang="en-US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超世紀粗仿宋" pitchFamily="2" charset="-120"/>
                    <a:ea typeface="超世紀粗仿宋" pitchFamily="2" charset="-120"/>
                  </a:rPr>
                  <a:t>公分 </a:t>
                </a:r>
                <a:r>
                  <a:rPr lang="en-US" altLang="zh-TW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超世紀粗仿宋" pitchFamily="2" charset="-120"/>
                    <a:ea typeface="超世紀粗仿宋" pitchFamily="2" charset="-120"/>
                  </a:rPr>
                  <a:t>x 10</a:t>
                </a:r>
                <a:r>
                  <a:rPr lang="en-US" altLang="zh-TW" baseline="30000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超世紀粗仿宋" pitchFamily="2" charset="-120"/>
                    <a:ea typeface="超世紀粗仿宋" pitchFamily="2" charset="-120"/>
                  </a:rPr>
                  <a:t>8 </a:t>
                </a:r>
                <a14:m>
                  <m:oMath xmlns:m="http://schemas.openxmlformats.org/officeDocument/2006/math">
                    <m:r>
                      <a:rPr lang="zh-TW" altLang="en-US" b="1" i="1" smtClean="0">
                        <a:solidFill>
                          <a:srgbClr val="00CCCC">
                            <a:lumMod val="60000"/>
                            <a:lumOff val="40000"/>
                          </a:srgbClr>
                        </a:solidFill>
                        <a:latin typeface="Cambria Math" panose="02040503050406030204" pitchFamily="18" charset="0"/>
                        <a:ea typeface="超世紀粗仿宋" pitchFamily="2" charset="-120"/>
                      </a:rPr>
                      <m:t>≈</m:t>
                    </m:r>
                  </m:oMath>
                </a14:m>
                <a:r>
                  <a:rPr lang="zh-TW" altLang="en-US" b="1" dirty="0" smtClean="0">
                    <a:solidFill>
                      <a:srgbClr val="00CCCC">
                        <a:lumMod val="60000"/>
                        <a:lumOff val="40000"/>
                      </a:srgbClr>
                    </a:solidFill>
                    <a:latin typeface="超世紀粗仿宋" pitchFamily="2" charset="-120"/>
                    <a:ea typeface="超世紀粗仿宋" pitchFamily="2" charset="-120"/>
                  </a:rPr>
                  <a:t> </a:t>
                </a:r>
                <a:r>
                  <a:rPr lang="en-US" altLang="zh-TW" b="1" dirty="0" smtClean="0">
                    <a:solidFill>
                      <a:srgbClr val="00CCCC">
                        <a:lumMod val="60000"/>
                        <a:lumOff val="40000"/>
                      </a:srgbClr>
                    </a:solidFill>
                    <a:latin typeface="超世紀粗仿宋" pitchFamily="2" charset="-120"/>
                    <a:ea typeface="超世紀粗仿宋" pitchFamily="2" charset="-120"/>
                  </a:rPr>
                  <a:t>40,000 km</a:t>
                </a:r>
              </a:p>
              <a:p>
                <a:pPr>
                  <a:lnSpc>
                    <a:spcPct val="90000"/>
                  </a:lnSpc>
                </a:pPr>
                <a:endParaRPr lang="zh-TW" altLang="en-US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超世紀粗仿宋" pitchFamily="2" charset="-120"/>
                  <a:ea typeface="超世紀粗仿宋" pitchFamily="2" charset="-12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zh-TW" altLang="en-US" b="1" dirty="0" smtClean="0">
                    <a:solidFill>
                      <a:srgbClr val="FF9900"/>
                    </a:solidFill>
                    <a:ea typeface="標楷體" pitchFamily="65" charset="-120"/>
                  </a:rPr>
                  <a:t>星系    </a:t>
                </a:r>
                <a:r>
                  <a:rPr lang="zh-TW" altLang="en-US" dirty="0">
                    <a:latin typeface="超世紀特明體一標準" panose="02000000000000000000" pitchFamily="2" charset="-120"/>
                    <a:ea typeface="超世紀特明體一標準" panose="02000000000000000000" pitchFamily="2" charset="-120"/>
                  </a:rPr>
                  <a:t>直徑：</a:t>
                </a:r>
                <a:r>
                  <a:rPr lang="en-US" altLang="zh-TW" dirty="0">
                    <a:latin typeface="超世紀特明體一標準" panose="02000000000000000000" pitchFamily="2" charset="-120"/>
                    <a:ea typeface="超世紀特明體一標準" panose="02000000000000000000" pitchFamily="2" charset="-120"/>
                  </a:rPr>
                  <a:t>5</a:t>
                </a:r>
                <a:r>
                  <a:rPr lang="zh-TW" altLang="en-US" dirty="0">
                    <a:latin typeface="超世紀特明體一標準" panose="02000000000000000000" pitchFamily="2" charset="-120"/>
                    <a:ea typeface="超世紀特明體一標準" panose="02000000000000000000" pitchFamily="2" charset="-120"/>
                  </a:rPr>
                  <a:t>～</a:t>
                </a:r>
                <a:r>
                  <a:rPr lang="en-US" altLang="zh-TW" dirty="0">
                    <a:latin typeface="超世紀特明體一標準" panose="02000000000000000000" pitchFamily="2" charset="-120"/>
                    <a:ea typeface="超世紀特明體一標準" panose="02000000000000000000" pitchFamily="2" charset="-120"/>
                  </a:rPr>
                  <a:t>10</a:t>
                </a:r>
                <a:r>
                  <a:rPr lang="zh-TW" altLang="en-US" dirty="0">
                    <a:latin typeface="超世紀特明體一標準" panose="02000000000000000000" pitchFamily="2" charset="-120"/>
                    <a:ea typeface="超世紀特明體一標準" panose="02000000000000000000" pitchFamily="2" charset="-120"/>
                  </a:rPr>
                  <a:t>萬光年</a:t>
                </a:r>
                <a:br>
                  <a:rPr lang="zh-TW" altLang="en-US" dirty="0">
                    <a:latin typeface="超世紀特明體一標準" panose="02000000000000000000" pitchFamily="2" charset="-120"/>
                    <a:ea typeface="超世紀特明體一標準" panose="02000000000000000000" pitchFamily="2" charset="-120"/>
                  </a:rPr>
                </a:br>
                <a:r>
                  <a:rPr lang="zh-TW" altLang="en-US" dirty="0">
                    <a:latin typeface="超世紀特明體一標準" panose="02000000000000000000" pitchFamily="2" charset="-120"/>
                    <a:ea typeface="超世紀特明體一標準" panose="02000000000000000000" pitchFamily="2" charset="-120"/>
                  </a:rPr>
                  <a:t>              之間距離：百萬光年</a:t>
                </a:r>
                <a:br>
                  <a:rPr lang="zh-TW" altLang="en-US" dirty="0">
                    <a:latin typeface="超世紀特明體一標準" panose="02000000000000000000" pitchFamily="2" charset="-120"/>
                    <a:ea typeface="超世紀特明體一標準" panose="02000000000000000000" pitchFamily="2" charset="-120"/>
                  </a:rPr>
                </a:br>
                <a:r>
                  <a:rPr lang="zh-TW" altLang="en-US" dirty="0" smtClean="0"/>
                  <a:t>        </a:t>
                </a:r>
                <a:r>
                  <a:rPr lang="zh-TW" altLang="en-US" dirty="0" smtClean="0">
                    <a:sym typeface="Wingdings" pitchFamily="2" charset="2"/>
                  </a:rPr>
                  <a:t></a:t>
                </a:r>
                <a:r>
                  <a:rPr lang="zh-TW" altLang="en-US" dirty="0" smtClean="0"/>
                  <a:t> </a:t>
                </a:r>
                <a:r>
                  <a:rPr lang="en-US" altLang="zh-TW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超世紀粗仿宋" pitchFamily="2" charset="-120"/>
                    <a:ea typeface="超世紀粗仿宋" pitchFamily="2" charset="-120"/>
                  </a:rPr>
                  <a:t>[</a:t>
                </a:r>
                <a:r>
                  <a:rPr lang="zh-TW" altLang="en-US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超世紀粗仿宋" pitchFamily="2" charset="-120"/>
                    <a:ea typeface="超世紀粗仿宋" pitchFamily="2" charset="-120"/>
                  </a:rPr>
                  <a:t>距離</a:t>
                </a:r>
                <a:r>
                  <a:rPr lang="en-US" altLang="zh-TW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超世紀粗仿宋" pitchFamily="2" charset="-120"/>
                    <a:ea typeface="超世紀粗仿宋" pitchFamily="2" charset="-120"/>
                  </a:rPr>
                  <a:t>]÷[</a:t>
                </a:r>
                <a:r>
                  <a:rPr lang="zh-TW" altLang="en-US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超世紀粗仿宋" pitchFamily="2" charset="-120"/>
                    <a:ea typeface="超世紀粗仿宋" pitchFamily="2" charset="-120"/>
                  </a:rPr>
                  <a:t> 物體大小</a:t>
                </a:r>
                <a:r>
                  <a:rPr lang="en-US" altLang="zh-TW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超世紀粗仿宋" pitchFamily="2" charset="-120"/>
                    <a:ea typeface="超世紀粗仿宋" pitchFamily="2" charset="-120"/>
                  </a:rPr>
                  <a:t>] </a:t>
                </a:r>
                <a14:m>
                  <m:oMath xmlns:m="http://schemas.openxmlformats.org/officeDocument/2006/math">
                    <m:r>
                      <a:rPr lang="zh-TW" altLang="en-US" b="1" i="1">
                        <a:solidFill>
                          <a:srgbClr val="00CCCC">
                            <a:lumMod val="60000"/>
                            <a:lumOff val="40000"/>
                          </a:srgbClr>
                        </a:solidFill>
                        <a:latin typeface="Cambria Math" panose="02040503050406030204" pitchFamily="18" charset="0"/>
                        <a:ea typeface="超世紀粗仿宋" pitchFamily="2" charset="-120"/>
                      </a:rPr>
                      <m:t>≈</m:t>
                    </m:r>
                  </m:oMath>
                </a14:m>
                <a:r>
                  <a:rPr lang="zh-TW" altLang="en-US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超世紀粗仿宋" pitchFamily="2" charset="-120"/>
                    <a:ea typeface="超世紀粗仿宋" pitchFamily="2" charset="-120"/>
                  </a:rPr>
                  <a:t> </a:t>
                </a:r>
                <a:r>
                  <a:rPr lang="en-US" altLang="zh-TW" b="1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超世紀粗仿宋" pitchFamily="2" charset="-120"/>
                    <a:ea typeface="超世紀粗仿宋" pitchFamily="2" charset="-120"/>
                  </a:rPr>
                  <a:t>10</a:t>
                </a:r>
                <a:r>
                  <a:rPr lang="zh-TW" altLang="en-US" b="1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超世紀粗仿宋" pitchFamily="2" charset="-120"/>
                    <a:ea typeface="超世紀粗仿宋" pitchFamily="2" charset="-120"/>
                  </a:rPr>
                  <a:t> </a:t>
                </a:r>
                <a:r>
                  <a:rPr lang="en-US" altLang="zh-TW" baseline="30000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超世紀粗仿宋" pitchFamily="2" charset="-120"/>
                    <a:ea typeface="超世紀粗仿宋" pitchFamily="2" charset="-120"/>
                  </a:rPr>
                  <a:t> </a:t>
                </a:r>
                <a:br>
                  <a:rPr lang="en-US" altLang="zh-TW" baseline="30000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超世紀粗仿宋" pitchFamily="2" charset="-120"/>
                    <a:ea typeface="超世紀粗仿宋" pitchFamily="2" charset="-120"/>
                  </a:rPr>
                </a:br>
                <a:r>
                  <a:rPr lang="zh-TW" altLang="en-US" baseline="30000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超世紀粗仿宋" pitchFamily="2" charset="-120"/>
                    <a:ea typeface="超世紀粗仿宋" pitchFamily="2" charset="-120"/>
                  </a:rPr>
                  <a:t>       </a:t>
                </a:r>
                <a:r>
                  <a:rPr lang="zh-TW" altLang="en-US" u="sng" dirty="0" smtClean="0">
                    <a:solidFill>
                      <a:srgbClr val="00CCCC">
                        <a:lumMod val="60000"/>
                        <a:lumOff val="40000"/>
                      </a:srgbClr>
                    </a:solidFill>
                    <a:latin typeface="超世紀粗仿宋" pitchFamily="2" charset="-120"/>
                    <a:ea typeface="超世紀粗仿宋" pitchFamily="2" charset="-120"/>
                  </a:rPr>
                  <a:t>例</a:t>
                </a:r>
                <a:r>
                  <a:rPr lang="zh-TW" altLang="en-US" dirty="0">
                    <a:solidFill>
                      <a:srgbClr val="00CCCC">
                        <a:lumMod val="60000"/>
                        <a:lumOff val="40000"/>
                      </a:srgbClr>
                    </a:solidFill>
                    <a:latin typeface="超世紀粗仿宋" pitchFamily="2" charset="-120"/>
                    <a:ea typeface="超世紀粗仿宋" pitchFamily="2" charset="-120"/>
                  </a:rPr>
                  <a:t>：</a:t>
                </a:r>
                <a:r>
                  <a:rPr lang="zh-TW" altLang="en-US" dirty="0" smtClean="0">
                    <a:solidFill>
                      <a:srgbClr val="00CCCC">
                        <a:lumMod val="60000"/>
                        <a:lumOff val="40000"/>
                      </a:srgbClr>
                    </a:solidFill>
                    <a:latin typeface="超世紀粗仿宋" pitchFamily="2" charset="-120"/>
                    <a:ea typeface="超世紀粗仿宋" pitchFamily="2" charset="-120"/>
                  </a:rPr>
                  <a:t>人體寬度</a:t>
                </a:r>
                <a:r>
                  <a:rPr lang="en-US" altLang="zh-TW" dirty="0" smtClean="0">
                    <a:solidFill>
                      <a:srgbClr val="00CCCC">
                        <a:lumMod val="60000"/>
                        <a:lumOff val="40000"/>
                      </a:srgbClr>
                    </a:solidFill>
                    <a:latin typeface="超世紀粗仿宋" pitchFamily="2" charset="-120"/>
                    <a:ea typeface="超世紀粗仿宋" pitchFamily="2" charset="-120"/>
                  </a:rPr>
                  <a:t>40</a:t>
                </a:r>
                <a:r>
                  <a:rPr lang="zh-TW" altLang="en-US" dirty="0" smtClean="0">
                    <a:solidFill>
                      <a:srgbClr val="00CCCC">
                        <a:lumMod val="60000"/>
                        <a:lumOff val="40000"/>
                      </a:srgbClr>
                    </a:solidFill>
                    <a:latin typeface="超世紀粗仿宋" pitchFamily="2" charset="-120"/>
                    <a:ea typeface="超世紀粗仿宋" pitchFamily="2" charset="-120"/>
                  </a:rPr>
                  <a:t>公分 </a:t>
                </a:r>
                <a:r>
                  <a:rPr lang="en-US" altLang="zh-TW" dirty="0">
                    <a:solidFill>
                      <a:srgbClr val="00CCCC">
                        <a:lumMod val="60000"/>
                        <a:lumOff val="40000"/>
                      </a:srgbClr>
                    </a:solidFill>
                    <a:latin typeface="超世紀粗仿宋" pitchFamily="2" charset="-120"/>
                    <a:ea typeface="超世紀粗仿宋" pitchFamily="2" charset="-120"/>
                  </a:rPr>
                  <a:t>x </a:t>
                </a:r>
                <a:r>
                  <a:rPr lang="en-US" altLang="zh-TW" dirty="0" smtClean="0">
                    <a:solidFill>
                      <a:srgbClr val="00CCCC">
                        <a:lumMod val="60000"/>
                        <a:lumOff val="40000"/>
                      </a:srgbClr>
                    </a:solidFill>
                    <a:latin typeface="超世紀粗仿宋" pitchFamily="2" charset="-120"/>
                    <a:ea typeface="超世紀粗仿宋" pitchFamily="2" charset="-120"/>
                  </a:rPr>
                  <a:t>10</a:t>
                </a:r>
                <a:r>
                  <a:rPr lang="en-US" altLang="zh-TW" baseline="30000" dirty="0" smtClean="0">
                    <a:solidFill>
                      <a:srgbClr val="00CCCC">
                        <a:lumMod val="60000"/>
                        <a:lumOff val="40000"/>
                      </a:srgbClr>
                    </a:solidFill>
                    <a:latin typeface="超世紀粗仿宋" pitchFamily="2" charset="-120"/>
                    <a:ea typeface="超世紀粗仿宋" pitchFamily="2" charset="-120"/>
                  </a:rPr>
                  <a:t> </a:t>
                </a:r>
                <a14:m>
                  <m:oMath xmlns:m="http://schemas.openxmlformats.org/officeDocument/2006/math">
                    <m:r>
                      <a:rPr lang="zh-TW" altLang="en-US" b="1" i="1">
                        <a:solidFill>
                          <a:srgbClr val="00CCCC">
                            <a:lumMod val="60000"/>
                            <a:lumOff val="40000"/>
                          </a:srgbClr>
                        </a:solidFill>
                        <a:latin typeface="Cambria Math" panose="02040503050406030204" pitchFamily="18" charset="0"/>
                        <a:ea typeface="超世紀粗仿宋" pitchFamily="2" charset="-120"/>
                      </a:rPr>
                      <m:t>≈</m:t>
                    </m:r>
                  </m:oMath>
                </a14:m>
                <a:r>
                  <a:rPr lang="zh-TW" altLang="en-US" b="1" dirty="0">
                    <a:solidFill>
                      <a:srgbClr val="00CCCC">
                        <a:lumMod val="60000"/>
                        <a:lumOff val="40000"/>
                      </a:srgbClr>
                    </a:solidFill>
                    <a:latin typeface="超世紀粗仿宋" pitchFamily="2" charset="-120"/>
                    <a:ea typeface="超世紀粗仿宋" pitchFamily="2" charset="-120"/>
                  </a:rPr>
                  <a:t> </a:t>
                </a:r>
                <a:r>
                  <a:rPr lang="en-US" altLang="zh-TW" b="1" dirty="0" smtClean="0">
                    <a:solidFill>
                      <a:srgbClr val="00CCCC">
                        <a:lumMod val="60000"/>
                        <a:lumOff val="40000"/>
                      </a:srgbClr>
                    </a:solidFill>
                    <a:latin typeface="超世紀粗仿宋" pitchFamily="2" charset="-120"/>
                    <a:ea typeface="超世紀粗仿宋" pitchFamily="2" charset="-120"/>
                  </a:rPr>
                  <a:t>4</a:t>
                </a:r>
                <a:r>
                  <a:rPr lang="zh-TW" altLang="en-US" b="1" dirty="0" smtClean="0">
                    <a:solidFill>
                      <a:srgbClr val="00CCCC">
                        <a:lumMod val="60000"/>
                        <a:lumOff val="40000"/>
                      </a:srgbClr>
                    </a:solidFill>
                    <a:latin typeface="超世紀粗仿宋" pitchFamily="2" charset="-120"/>
                    <a:ea typeface="超世紀粗仿宋" pitchFamily="2" charset="-120"/>
                  </a:rPr>
                  <a:t> </a:t>
                </a:r>
                <a:r>
                  <a:rPr lang="en-US" altLang="zh-TW" b="1" dirty="0" smtClean="0">
                    <a:solidFill>
                      <a:srgbClr val="00CCCC">
                        <a:lumMod val="60000"/>
                        <a:lumOff val="40000"/>
                      </a:srgbClr>
                    </a:solidFill>
                    <a:latin typeface="超世紀粗仿宋" pitchFamily="2" charset="-120"/>
                    <a:ea typeface="超世紀粗仿宋" pitchFamily="2" charset="-120"/>
                  </a:rPr>
                  <a:t>m</a:t>
                </a:r>
                <a:endParaRPr lang="zh-TW" altLang="en-US" b="1" dirty="0" smtClean="0">
                  <a:solidFill>
                    <a:srgbClr val="00FF99"/>
                  </a:solidFill>
                  <a:ea typeface="華康仿宋體" pitchFamily="49" charset="-120"/>
                </a:endParaRPr>
              </a:p>
            </p:txBody>
          </p:sp>
        </mc:Choice>
        <mc:Fallback xmlns="">
          <p:sp>
            <p:nvSpPr>
              <p:cNvPr id="29699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78396" y="1238711"/>
                <a:ext cx="10873208" cy="4281423"/>
              </a:xfrm>
              <a:blipFill rotWithShape="0">
                <a:blip r:embed="rId2"/>
                <a:stretch>
                  <a:fillRect l="-1290" t="-2987" b="-3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32" name="Text Box 1028"/>
          <p:cNvSpPr txBox="1">
            <a:spLocks noChangeArrowheads="1"/>
          </p:cNvSpPr>
          <p:nvPr/>
        </p:nvSpPr>
        <p:spPr bwMode="auto">
          <a:xfrm>
            <a:off x="1905000" y="5520134"/>
            <a:ext cx="8077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l">
              <a:spcBef>
                <a:spcPct val="50000"/>
              </a:spcBef>
              <a:buFont typeface="Wingdings" pitchFamily="2" charset="2"/>
              <a:buChar char="à"/>
            </a:pPr>
            <a:r>
              <a:rPr lang="zh-TW" altLang="en-US" sz="3200" b="1" dirty="0">
                <a:solidFill>
                  <a:srgbClr val="FF99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200" dirty="0">
                <a:solidFill>
                  <a:srgbClr val="FF9900"/>
                </a:solidFill>
                <a:latin typeface="超世紀粗仿宋" pitchFamily="2" charset="-120"/>
                <a:ea typeface="超世紀粗仿宋" pitchFamily="2" charset="-120"/>
              </a:rPr>
              <a:t>恆星間非常（非常）空曠 </a:t>
            </a:r>
            <a:r>
              <a:rPr lang="zh-TW" altLang="en-US" sz="3200" dirty="0">
                <a:solidFill>
                  <a:srgbClr val="FF9900"/>
                </a:solidFill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 不易相撞</a:t>
            </a:r>
            <a:r>
              <a:rPr lang="en-US" altLang="zh-TW" sz="3200" dirty="0">
                <a:solidFill>
                  <a:srgbClr val="FF9900"/>
                </a:solidFill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/>
            </a:r>
            <a:br>
              <a:rPr lang="en-US" altLang="zh-TW" sz="3200" dirty="0">
                <a:solidFill>
                  <a:srgbClr val="FF9900"/>
                </a:solidFill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</a:br>
            <a:r>
              <a:rPr lang="zh-TW" altLang="en-US" sz="3200" dirty="0">
                <a:solidFill>
                  <a:srgbClr val="FF9900"/>
                </a:solidFill>
                <a:latin typeface="超世紀粗仿宋" pitchFamily="2" charset="-120"/>
                <a:ea typeface="超世紀粗仿宋" pitchFamily="2" charset="-120"/>
              </a:rPr>
              <a:t>   相對而言，星系之間很擁擠！</a:t>
            </a:r>
          </a:p>
        </p:txBody>
      </p:sp>
      <p:pic>
        <p:nvPicPr>
          <p:cNvPr id="14338" name="Picture 2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72516" y="188640"/>
            <a:ext cx="2628140" cy="1872208"/>
          </a:xfrm>
          <a:prstGeom prst="rect">
            <a:avLst/>
          </a:prstGeom>
          <a:noFill/>
        </p:spPr>
      </p:pic>
      <p:pic>
        <p:nvPicPr>
          <p:cNvPr id="14342" name="Picture 6" descr="Life Is Too Fast, Too Furious for This Runaway Galax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72517" y="2204864"/>
            <a:ext cx="2628140" cy="2628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File:Pieter Bruegel the Elder - Hunters in the Snow (Winter) - Google Art Projec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56" y="260649"/>
            <a:ext cx="3461899" cy="246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700756" y="2724367"/>
            <a:ext cx="35962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i="1" dirty="0"/>
              <a:t>The Hunters in the Snow</a:t>
            </a:r>
            <a:r>
              <a:rPr lang="en-US" altLang="zh-TW" sz="2000" dirty="0"/>
              <a:t> by Pieter Brueghel the Elder, 1565</a:t>
            </a:r>
            <a:endParaRPr lang="zh-TW" altLang="en-US" sz="2000" dirty="0"/>
          </a:p>
        </p:txBody>
      </p:sp>
      <p:pic>
        <p:nvPicPr>
          <p:cNvPr id="113668" name="Picture 4" descr="File:The Frozen Thames 16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55" y="4131930"/>
            <a:ext cx="3478372" cy="215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1847528" y="6282722"/>
            <a:ext cx="31711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latin typeface="超世紀細毛楷" pitchFamily="2" charset="-120"/>
                <a:ea typeface="超世紀細毛楷" pitchFamily="2" charset="-120"/>
              </a:rPr>
              <a:t>1677</a:t>
            </a:r>
            <a:r>
              <a:rPr lang="zh-TW" altLang="en-US" sz="2000" dirty="0">
                <a:latin typeface="超世紀細毛楷" pitchFamily="2" charset="-120"/>
                <a:ea typeface="超世紀細毛楷" pitchFamily="2" charset="-120"/>
              </a:rPr>
              <a:t> 泰晤士河冰封</a:t>
            </a:r>
          </a:p>
        </p:txBody>
      </p:sp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260648"/>
            <a:ext cx="68935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4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956" y="269111"/>
            <a:ext cx="979076" cy="622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353588" y="1988840"/>
            <a:ext cx="822533" cy="25922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TW" altLang="en-US" sz="2000" dirty="0">
                <a:latin typeface="超世紀細毛楷" pitchFamily="2" charset="-120"/>
                <a:ea typeface="超世紀細毛楷" pitchFamily="2" charset="-120"/>
              </a:rPr>
              <a:t>順治十一年</a:t>
            </a:r>
            <a:r>
              <a:rPr lang="en-US" altLang="zh-TW" sz="2000" dirty="0">
                <a:latin typeface="超世紀細毛楷" pitchFamily="2" charset="-120"/>
                <a:ea typeface="超世紀細毛楷" pitchFamily="2" charset="-120"/>
              </a:rPr>
              <a:t>11</a:t>
            </a:r>
            <a:r>
              <a:rPr lang="zh-TW" altLang="en-US" sz="2000" dirty="0">
                <a:latin typeface="超世紀細毛楷" pitchFamily="2" charset="-120"/>
                <a:ea typeface="超世紀細毛楷" pitchFamily="2" charset="-120"/>
              </a:rPr>
              <a:t>月 吳江也就是南運河冰封</a:t>
            </a:r>
          </a:p>
        </p:txBody>
      </p:sp>
      <p:pic>
        <p:nvPicPr>
          <p:cNvPr id="112650" name="Picture 10" descr="The U.S. side of the Niagara Falls is partially froz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173" y="4305810"/>
            <a:ext cx="3091846" cy="193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線接點 4"/>
          <p:cNvCxnSpPr/>
          <p:nvPr/>
        </p:nvCxnSpPr>
        <p:spPr bwMode="auto">
          <a:xfrm flipH="1">
            <a:off x="5326745" y="116632"/>
            <a:ext cx="6882" cy="662473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8" name="直線接點 17"/>
          <p:cNvCxnSpPr/>
          <p:nvPr/>
        </p:nvCxnSpPr>
        <p:spPr bwMode="auto">
          <a:xfrm flipH="1">
            <a:off x="7184298" y="120872"/>
            <a:ext cx="6882" cy="662473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9" name="矩形 18"/>
          <p:cNvSpPr/>
          <p:nvPr/>
        </p:nvSpPr>
        <p:spPr>
          <a:xfrm>
            <a:off x="7317378" y="6345498"/>
            <a:ext cx="31711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latin typeface="超世紀細毛楷" pitchFamily="2" charset="-120"/>
                <a:ea typeface="超世紀細毛楷" pitchFamily="2" charset="-120"/>
              </a:rPr>
              <a:t>2014</a:t>
            </a:r>
            <a:r>
              <a:rPr lang="zh-TW" altLang="en-US" sz="2000" dirty="0">
                <a:latin typeface="超世紀細毛楷" pitchFamily="2" charset="-120"/>
                <a:ea typeface="超世紀細毛楷" pitchFamily="2" charset="-120"/>
              </a:rPr>
              <a:t> 尼加拉瓜瀑布冰封</a:t>
            </a:r>
          </a:p>
        </p:txBody>
      </p:sp>
      <p:pic>
        <p:nvPicPr>
          <p:cNvPr id="112652" name="Picture 12" descr="https://encrypted-tbn1.gstatic.com/images?q=tbn:ANd9GcTMhN1u9ynG_NjYK2IXVtx1CZuP_J8xd1ANy2R1jByEDhbzT7cBq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681" y="217202"/>
            <a:ext cx="3203339" cy="213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 20"/>
          <p:cNvSpPr/>
          <p:nvPr/>
        </p:nvSpPr>
        <p:spPr>
          <a:xfrm>
            <a:off x="7295680" y="2524312"/>
            <a:ext cx="31711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latin typeface="超世紀細毛楷" pitchFamily="2" charset="-120"/>
                <a:ea typeface="超世紀細毛楷" pitchFamily="2" charset="-120"/>
              </a:rPr>
              <a:t>2014</a:t>
            </a:r>
            <a:r>
              <a:rPr lang="zh-TW" altLang="en-US" sz="2000" dirty="0">
                <a:latin typeface="超世紀細毛楷" pitchFamily="2" charset="-120"/>
                <a:ea typeface="超世紀細毛楷" pitchFamily="2" charset="-120"/>
              </a:rPr>
              <a:t> 密西根州湖冰封</a:t>
            </a:r>
          </a:p>
        </p:txBody>
      </p:sp>
    </p:spTree>
    <p:extLst>
      <p:ext uri="{BB962C8B-B14F-4D97-AF65-F5344CB8AC3E}">
        <p14:creationId xmlns:p14="http://schemas.microsoft.com/office/powerpoint/2010/main" val="257814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ktwop.files.wordpress.com/2012/03/sc24-versus-sc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105" y="1124745"/>
            <a:ext cx="8550449" cy="544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832688" y="332657"/>
            <a:ext cx="85458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3200" dirty="0">
                <a:solidFill>
                  <a:srgbClr val="EAEAEA"/>
                </a:solidFill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以太陽黑子</a:t>
            </a:r>
            <a:r>
              <a:rPr lang="en-US" altLang="zh-TW" sz="3200" dirty="0">
                <a:solidFill>
                  <a:srgbClr val="EAEAEA"/>
                </a:solidFill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11</a:t>
            </a:r>
            <a:r>
              <a:rPr lang="zh-TW" altLang="en-US" sz="3200" dirty="0">
                <a:solidFill>
                  <a:srgbClr val="EAEAEA"/>
                </a:solidFill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年週期計算，目前為第 </a:t>
            </a:r>
            <a:r>
              <a:rPr lang="en-US" altLang="zh-TW" sz="3200" dirty="0">
                <a:solidFill>
                  <a:srgbClr val="EAEAEA"/>
                </a:solidFill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24</a:t>
            </a:r>
            <a:r>
              <a:rPr lang="zh-TW" altLang="en-US" sz="3200" dirty="0">
                <a:solidFill>
                  <a:srgbClr val="EAEAEA"/>
                </a:solidFill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 期</a:t>
            </a:r>
            <a:endParaRPr lang="zh-TW" altLang="en-US" sz="3200" dirty="0">
              <a:solidFill>
                <a:srgbClr val="EAEAEA"/>
              </a:solidFill>
              <a:latin typeface="超世紀粗仿宋" pitchFamily="2" charset="-120"/>
              <a:ea typeface="超世紀粗仿宋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809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endParaRPr lang="zh-TW" altLang="zh-TW" sz="4400">
              <a:solidFill>
                <a:schemeClr val="tx2"/>
              </a:solidFill>
              <a:ea typeface="新細明體" pitchFamily="18" charset="-120"/>
            </a:endParaRPr>
          </a:p>
        </p:txBody>
      </p:sp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479376" y="152401"/>
            <a:ext cx="11161240" cy="6370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457200" eaLnBrk="1" hangingPunct="1"/>
            <a:r>
              <a:rPr lang="zh-TW" altLang="en-US" sz="4000" b="1" dirty="0">
                <a:solidFill>
                  <a:srgbClr val="66FF33"/>
                </a:solidFill>
                <a:ea typeface="標楷體" pitchFamily="65" charset="-120"/>
              </a:rPr>
              <a:t>宇宙</a:t>
            </a:r>
            <a:r>
              <a:rPr lang="zh-TW" altLang="en-US" sz="4000" b="1" dirty="0">
                <a:solidFill>
                  <a:schemeClr val="tx2"/>
                </a:solidFill>
                <a:ea typeface="標楷體" pitchFamily="65" charset="-120"/>
              </a:rPr>
              <a:t>：</a:t>
            </a:r>
            <a:r>
              <a:rPr lang="zh-TW" altLang="en-US" sz="4000" b="1" dirty="0">
                <a:solidFill>
                  <a:srgbClr val="FFFF00"/>
                </a:solidFill>
                <a:ea typeface="標楷體" pitchFamily="65" charset="-120"/>
              </a:rPr>
              <a:t>一百三十多億年</a:t>
            </a:r>
            <a:br>
              <a:rPr lang="zh-TW" altLang="en-US" sz="4000" b="1" dirty="0">
                <a:solidFill>
                  <a:srgbClr val="FFFF00"/>
                </a:solidFill>
                <a:ea typeface="標楷體" pitchFamily="65" charset="-120"/>
              </a:rPr>
            </a:br>
            <a:r>
              <a:rPr lang="zh-TW" altLang="en-US" sz="4000" b="1" dirty="0">
                <a:solidFill>
                  <a:srgbClr val="66FF33"/>
                </a:solidFill>
                <a:ea typeface="標楷體" pitchFamily="65" charset="-120"/>
              </a:rPr>
              <a:t>太陽系</a:t>
            </a:r>
            <a:r>
              <a:rPr lang="zh-TW" altLang="en-US" sz="4000" b="1" dirty="0">
                <a:solidFill>
                  <a:schemeClr val="tx2"/>
                </a:solidFill>
                <a:ea typeface="標楷體" pitchFamily="65" charset="-120"/>
              </a:rPr>
              <a:t>：</a:t>
            </a:r>
            <a:r>
              <a:rPr lang="zh-TW" altLang="en-US" sz="4000" b="1" dirty="0">
                <a:solidFill>
                  <a:srgbClr val="FFFF00"/>
                </a:solidFill>
                <a:ea typeface="標楷體" pitchFamily="65" charset="-120"/>
              </a:rPr>
              <a:t>四十六億年</a:t>
            </a:r>
            <a:br>
              <a:rPr lang="zh-TW" altLang="en-US" sz="4000" b="1" dirty="0">
                <a:solidFill>
                  <a:srgbClr val="FFFF00"/>
                </a:solidFill>
                <a:ea typeface="標楷體" pitchFamily="65" charset="-120"/>
              </a:rPr>
            </a:br>
            <a:r>
              <a:rPr lang="zh-TW" altLang="en-US" sz="4000" b="1" dirty="0">
                <a:solidFill>
                  <a:srgbClr val="66FF33"/>
                </a:solidFill>
                <a:ea typeface="標楷體" pitchFamily="65" charset="-120"/>
              </a:rPr>
              <a:t>類似人類的生物</a:t>
            </a:r>
            <a:r>
              <a:rPr lang="zh-TW" altLang="en-US" sz="4000" b="1" dirty="0">
                <a:solidFill>
                  <a:schemeClr val="tx2"/>
                </a:solidFill>
                <a:ea typeface="標楷體" pitchFamily="65" charset="-120"/>
              </a:rPr>
              <a:t>：</a:t>
            </a:r>
            <a:r>
              <a:rPr lang="zh-TW" altLang="en-US" sz="4000" b="1" dirty="0">
                <a:solidFill>
                  <a:srgbClr val="FFFF00"/>
                </a:solidFill>
                <a:ea typeface="標楷體" pitchFamily="65" charset="-120"/>
              </a:rPr>
              <a:t>三百萬年前</a:t>
            </a:r>
            <a:endParaRPr lang="zh-TW" altLang="en-US" sz="4000" b="1" dirty="0">
              <a:solidFill>
                <a:srgbClr val="FFFF00"/>
              </a:solidFill>
              <a:ea typeface="細明體" pitchFamily="49" charset="-120"/>
            </a:endParaRPr>
          </a:p>
          <a:p>
            <a:pPr indent="457200" algn="l" eaLnBrk="1" hangingPunct="1"/>
            <a:r>
              <a:rPr lang="zh-TW" altLang="en-US" dirty="0">
                <a:solidFill>
                  <a:schemeClr val="tx2"/>
                </a:solidFill>
                <a:latin typeface="超世紀粗仿宋" pitchFamily="2" charset="-120"/>
                <a:ea typeface="超世紀粗仿宋" pitchFamily="2" charset="-120"/>
              </a:rPr>
              <a:t>如果把地球的四十六億年歷史製作成一年的電影，於元旦開演時地球剛剛形成，整個一、二月份地球仍遭受大量小行星轟擊而處於熔融狀態。終於海洋形成，最原始的生命大約在三、四月之際出現。之後生命展開漫長的演化，一直要到十一月廿八日左右才有陸地生命。如果電影繼續放映，像是恐龍這樣的生物直到十二月</a:t>
            </a:r>
            <a:r>
              <a:rPr lang="en-US" altLang="zh-TW" dirty="0">
                <a:solidFill>
                  <a:schemeClr val="tx2"/>
                </a:solidFill>
                <a:latin typeface="超世紀粗仿宋" pitchFamily="2" charset="-120"/>
                <a:ea typeface="超世紀粗仿宋" pitchFamily="2" charset="-120"/>
              </a:rPr>
              <a:t>12</a:t>
            </a:r>
            <a:r>
              <a:rPr lang="zh-TW" altLang="en-US" dirty="0">
                <a:solidFill>
                  <a:schemeClr val="tx2"/>
                </a:solidFill>
                <a:latin typeface="超世紀粗仿宋" pitchFamily="2" charset="-120"/>
                <a:ea typeface="超世紀粗仿宋" pitchFamily="2" charset="-120"/>
              </a:rPr>
              <a:t>日才出現，然後在聖誕夜滅絕，接著哺乳類動物以及鳥類大量出現。 </a:t>
            </a:r>
          </a:p>
        </p:txBody>
      </p:sp>
    </p:spTree>
    <p:extLst>
      <p:ext uri="{BB962C8B-B14F-4D97-AF65-F5344CB8AC3E}">
        <p14:creationId xmlns:p14="http://schemas.microsoft.com/office/powerpoint/2010/main" val="133180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767408" y="260350"/>
            <a:ext cx="10945216" cy="60631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457200" algn="l"/>
            <a:r>
              <a:rPr lang="zh-TW" altLang="en-US" dirty="0">
                <a:solidFill>
                  <a:schemeClr val="tx2"/>
                </a:solidFill>
                <a:latin typeface="超世紀粗仿宋" pitchFamily="2" charset="-120"/>
                <a:ea typeface="超世紀粗仿宋" pitchFamily="2" charset="-120"/>
              </a:rPr>
              <a:t>人類呢？在這部電影中，直到除夕當天才出現類似人類的生物，而直到除夕傍晚他們才學到製作石器。秦始皇統一天下時，影片放映到最後</a:t>
            </a:r>
            <a:r>
              <a:rPr lang="en-US" altLang="zh-TW" dirty="0">
                <a:solidFill>
                  <a:schemeClr val="tx2"/>
                </a:solidFill>
                <a:latin typeface="超世紀粗仿宋" pitchFamily="2" charset="-120"/>
                <a:ea typeface="超世紀粗仿宋" pitchFamily="2" charset="-120"/>
              </a:rPr>
              <a:t>14</a:t>
            </a:r>
            <a:r>
              <a:rPr lang="zh-TW" altLang="en-US" dirty="0">
                <a:solidFill>
                  <a:schemeClr val="tx2"/>
                </a:solidFill>
                <a:latin typeface="超世紀粗仿宋" pitchFamily="2" charset="-120"/>
                <a:ea typeface="超世紀粗仿宋" pitchFamily="2" charset="-120"/>
              </a:rPr>
              <a:t>秒鐘，而    國父推翻滿清相當於元旦凌晨前</a:t>
            </a:r>
            <a:r>
              <a:rPr lang="en-US" altLang="zh-TW" dirty="0">
                <a:solidFill>
                  <a:schemeClr val="tx2"/>
                </a:solidFill>
                <a:latin typeface="超世紀粗仿宋" pitchFamily="2" charset="-120"/>
                <a:ea typeface="超世紀粗仿宋" pitchFamily="2" charset="-120"/>
              </a:rPr>
              <a:t>0.6</a:t>
            </a:r>
            <a:r>
              <a:rPr lang="zh-TW" altLang="en-US" dirty="0">
                <a:solidFill>
                  <a:schemeClr val="tx2"/>
                </a:solidFill>
                <a:latin typeface="超世紀粗仿宋" pitchFamily="2" charset="-120"/>
                <a:ea typeface="超世紀粗仿宋" pitchFamily="2" charset="-120"/>
              </a:rPr>
              <a:t>秒</a:t>
            </a:r>
            <a:r>
              <a:rPr lang="zh-TW" altLang="en-US" dirty="0">
                <a:solidFill>
                  <a:schemeClr val="tx2"/>
                </a:solidFill>
                <a:ea typeface="標楷體" pitchFamily="65" charset="-120"/>
              </a:rPr>
              <a:t/>
            </a:r>
            <a:br>
              <a:rPr lang="zh-TW" altLang="en-US" dirty="0">
                <a:solidFill>
                  <a:schemeClr val="tx2"/>
                </a:solidFill>
                <a:ea typeface="標楷體" pitchFamily="65" charset="-120"/>
              </a:rPr>
            </a:br>
            <a:r>
              <a:rPr lang="zh-TW" altLang="en-US" dirty="0">
                <a:solidFill>
                  <a:schemeClr val="tx2"/>
                </a:solidFill>
                <a:ea typeface="標楷體" pitchFamily="65" charset="-120"/>
              </a:rPr>
              <a:t/>
            </a:r>
            <a:br>
              <a:rPr lang="zh-TW" altLang="en-US" dirty="0">
                <a:solidFill>
                  <a:schemeClr val="tx2"/>
                </a:solidFill>
                <a:ea typeface="標楷體" pitchFamily="65" charset="-120"/>
              </a:rPr>
            </a:br>
            <a:r>
              <a:rPr lang="zh-TW" altLang="en-US" sz="3200" dirty="0">
                <a:solidFill>
                  <a:srgbClr val="FF9900"/>
                </a:solidFill>
                <a:latin typeface="超世紀粗毛楷" pitchFamily="2" charset="-120"/>
                <a:ea typeface="超世紀粗毛楷" pitchFamily="2" charset="-120"/>
              </a:rPr>
              <a:t>上次立法院什麼時候打架？上次段考第幾名？</a:t>
            </a:r>
            <a:r>
              <a:rPr lang="en-US" altLang="zh-TW" sz="3200" dirty="0">
                <a:solidFill>
                  <a:srgbClr val="FF9900"/>
                </a:solidFill>
                <a:latin typeface="超世紀粗毛楷" pitchFamily="2" charset="-120"/>
                <a:ea typeface="超世紀粗毛楷" pitchFamily="2" charset="-120"/>
              </a:rPr>
              <a:t/>
            </a:r>
            <a:br>
              <a:rPr lang="en-US" altLang="zh-TW" sz="3200" dirty="0">
                <a:solidFill>
                  <a:srgbClr val="FF9900"/>
                </a:solidFill>
                <a:latin typeface="超世紀粗毛楷" pitchFamily="2" charset="-120"/>
                <a:ea typeface="超世紀粗毛楷" pitchFamily="2" charset="-120"/>
              </a:rPr>
            </a:br>
            <a:r>
              <a:rPr lang="zh-TW" altLang="en-US" sz="3200" dirty="0">
                <a:solidFill>
                  <a:srgbClr val="FF9900"/>
                </a:solidFill>
                <a:latin typeface="超世紀粗毛楷" pitchFamily="2" charset="-120"/>
                <a:ea typeface="超世紀粗毛楷" pitchFamily="2" charset="-120"/>
              </a:rPr>
              <a:t>為什麼別人總有新手機？這些重要嗎？有多重要？</a:t>
            </a:r>
            <a:endParaRPr lang="zh-TW" altLang="en-US" dirty="0">
              <a:solidFill>
                <a:srgbClr val="FF9900"/>
              </a:solidFill>
              <a:latin typeface="超世紀粗毛楷" pitchFamily="2" charset="-120"/>
              <a:ea typeface="超世紀粗毛楷" pitchFamily="2" charset="-120"/>
            </a:endParaRPr>
          </a:p>
          <a:p>
            <a:pPr indent="457200" algn="l"/>
            <a:endParaRPr lang="zh-TW" altLang="en-US" dirty="0">
              <a:solidFill>
                <a:srgbClr val="FF9900"/>
              </a:solidFill>
              <a:ea typeface="華康仿宋體W6" pitchFamily="49" charset="-120"/>
            </a:endParaRPr>
          </a:p>
          <a:p>
            <a:pPr indent="457200" algn="l"/>
            <a:r>
              <a:rPr lang="zh-TW" altLang="en-US" dirty="0">
                <a:solidFill>
                  <a:schemeClr val="tx2"/>
                </a:solidFill>
                <a:latin typeface="超世紀粗仿宋" pitchFamily="2" charset="-120"/>
                <a:ea typeface="超世紀粗仿宋" pitchFamily="2" charset="-120"/>
              </a:rPr>
              <a:t>人類做為時空過客，實在應該珍惜這部影片的劇情與道具，努力成為影片續集的主角，讓世代子孫永續經營，向宇宙拜年！</a:t>
            </a:r>
          </a:p>
        </p:txBody>
      </p:sp>
    </p:spTree>
    <p:extLst>
      <p:ext uri="{BB962C8B-B14F-4D97-AF65-F5344CB8AC3E}">
        <p14:creationId xmlns:p14="http://schemas.microsoft.com/office/powerpoint/2010/main" val="276171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5"/>
          <p:cNvSpPr>
            <a:spLocks noChangeArrowheads="1"/>
          </p:cNvSpPr>
          <p:nvPr/>
        </p:nvSpPr>
        <p:spPr bwMode="auto">
          <a:xfrm>
            <a:off x="767136" y="908720"/>
            <a:ext cx="11449272" cy="4229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v"/>
              <a:defRPr/>
            </a:pPr>
            <a:r>
              <a:rPr lang="zh-TW" altLang="en-US" dirty="0" smtClean="0">
                <a:latin typeface="超世紀中顏楷" pitchFamily="2" charset="-120"/>
                <a:ea typeface="超世紀中顏楷" pitchFamily="2" charset="-120"/>
              </a:rPr>
              <a:t> 哪</a:t>
            </a:r>
            <a:r>
              <a:rPr lang="zh-TW" altLang="en-US" dirty="0">
                <a:latin typeface="超世紀中顏楷" pitchFamily="2" charset="-120"/>
                <a:ea typeface="超世紀中顏楷" pitchFamily="2" charset="-120"/>
              </a:rPr>
              <a:t>有所謂「天地不老」？世界必定有盡頭 </a:t>
            </a:r>
            <a:r>
              <a:rPr lang="en-US" altLang="zh-TW" dirty="0">
                <a:latin typeface="超世紀中顏楷" pitchFamily="2" charset="-120"/>
                <a:ea typeface="超世紀中顏楷" pitchFamily="2" charset="-120"/>
              </a:rPr>
              <a:t/>
            </a:r>
            <a:br>
              <a:rPr lang="en-US" altLang="zh-TW" dirty="0">
                <a:latin typeface="超世紀中顏楷" pitchFamily="2" charset="-120"/>
                <a:ea typeface="超世紀中顏楷" pitchFamily="2" charset="-120"/>
              </a:rPr>
            </a:br>
            <a:r>
              <a:rPr lang="en-US" altLang="zh-TW" dirty="0">
                <a:latin typeface="超世紀中顏楷" pitchFamily="2" charset="-120"/>
                <a:ea typeface="超世紀中顏楷" pitchFamily="2" charset="-120"/>
              </a:rPr>
              <a:t>       </a:t>
            </a:r>
            <a:r>
              <a:rPr lang="en-US" altLang="zh-TW" dirty="0">
                <a:solidFill>
                  <a:srgbClr val="99FFCC"/>
                </a:solidFill>
                <a:latin typeface="Cambria Math" pitchFamily="18" charset="0"/>
                <a:ea typeface="Cambria Math" pitchFamily="18" charset="0"/>
              </a:rPr>
              <a:t>It is not a matter of</a:t>
            </a:r>
            <a:r>
              <a:rPr lang="zh-TW" altLang="en-US" dirty="0">
                <a:solidFill>
                  <a:srgbClr val="99FFCC"/>
                </a:solidFill>
                <a:latin typeface="Cambria Math" pitchFamily="18" charset="0"/>
                <a:ea typeface="超世紀中顏楷" pitchFamily="2" charset="-120"/>
              </a:rPr>
              <a:t> </a:t>
            </a:r>
            <a:r>
              <a:rPr lang="en-US" altLang="zh-TW" dirty="0">
                <a:solidFill>
                  <a:srgbClr val="99FFCC"/>
                </a:solidFill>
                <a:latin typeface="Cambria Math" pitchFamily="18" charset="0"/>
                <a:ea typeface="超世紀中顏楷" pitchFamily="2" charset="-120"/>
              </a:rPr>
              <a:t>“</a:t>
            </a:r>
            <a:r>
              <a:rPr lang="en-US" altLang="zh-TW" dirty="0">
                <a:solidFill>
                  <a:srgbClr val="99FFCC"/>
                </a:solidFill>
                <a:latin typeface="Cambria Math" pitchFamily="18" charset="0"/>
                <a:ea typeface="Cambria Math" pitchFamily="18" charset="0"/>
              </a:rPr>
              <a:t>if”,  </a:t>
            </a:r>
            <a:br>
              <a:rPr lang="en-US" altLang="zh-TW" dirty="0">
                <a:solidFill>
                  <a:srgbClr val="99FFCC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en-US" altLang="zh-TW" dirty="0">
                <a:solidFill>
                  <a:srgbClr val="99FFCC"/>
                </a:solidFill>
                <a:latin typeface="Cambria Math" pitchFamily="18" charset="0"/>
                <a:ea typeface="Cambria Math" pitchFamily="18" charset="0"/>
              </a:rPr>
              <a:t>                                   </a:t>
            </a:r>
            <a:r>
              <a:rPr lang="zh-TW" altLang="en-US" dirty="0">
                <a:solidFill>
                  <a:srgbClr val="99FFCC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TW" dirty="0">
                <a:solidFill>
                  <a:srgbClr val="99FFCC"/>
                </a:solidFill>
                <a:latin typeface="Cambria Math" pitchFamily="18" charset="0"/>
                <a:ea typeface="Cambria Math" pitchFamily="18" charset="0"/>
              </a:rPr>
              <a:t>but a matter of “when” and “how” …</a:t>
            </a:r>
            <a:r>
              <a:rPr lang="zh-TW" altLang="en-US" dirty="0">
                <a:solidFill>
                  <a:srgbClr val="99FFCC"/>
                </a:solidFill>
                <a:latin typeface="Cambria Math" pitchFamily="18" charset="0"/>
                <a:ea typeface="超世紀中顏楷" pitchFamily="2" charset="-120"/>
              </a:rPr>
              <a:t> </a:t>
            </a:r>
            <a:endParaRPr lang="en-US" altLang="zh-TW" dirty="0">
              <a:solidFill>
                <a:srgbClr val="99FFCC"/>
              </a:solidFill>
              <a:latin typeface="Cambria Math" pitchFamily="18" charset="0"/>
              <a:ea typeface="Cambria Math" pitchFamily="18" charset="0"/>
            </a:endParaRP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v"/>
              <a:defRPr/>
            </a:pPr>
            <a:r>
              <a:rPr lang="zh-TW" altLang="en-US" dirty="0" smtClean="0">
                <a:latin typeface="超世紀中顏楷" pitchFamily="2" charset="-120"/>
                <a:ea typeface="超世紀中顏楷" pitchFamily="2" charset="-120"/>
              </a:rPr>
              <a:t> 天體</a:t>
            </a:r>
            <a:r>
              <a:rPr lang="zh-TW" altLang="en-US" dirty="0">
                <a:latin typeface="超世紀中顏楷" pitchFamily="2" charset="-120"/>
                <a:ea typeface="超世紀中顏楷" pitchFamily="2" charset="-120"/>
              </a:rPr>
              <a:t>碰撞不斷 </a:t>
            </a:r>
            <a:r>
              <a:rPr lang="zh-TW" altLang="en-US" dirty="0" smtClean="0">
                <a:latin typeface="超世紀中顏楷" pitchFamily="2" charset="-120"/>
                <a:ea typeface="超世紀中顏楷" pitchFamily="2" charset="-120"/>
              </a:rPr>
              <a:t>地球</a:t>
            </a:r>
            <a:r>
              <a:rPr lang="zh-TW" altLang="en-US" dirty="0">
                <a:latin typeface="超世紀中顏楷" pitchFamily="2" charset="-120"/>
                <a:ea typeface="超世紀中顏楷" pitchFamily="2" charset="-120"/>
              </a:rPr>
              <a:t>史上不乏大滅絕的</a:t>
            </a:r>
            <a:r>
              <a:rPr lang="zh-TW" altLang="en-US" dirty="0" smtClean="0">
                <a:latin typeface="超世紀中顏楷" pitchFamily="2" charset="-120"/>
                <a:ea typeface="超世紀中顏楷" pitchFamily="2" charset="-120"/>
              </a:rPr>
              <a:t>記錄 </a:t>
            </a:r>
            <a:endParaRPr lang="en-US" altLang="zh-TW" dirty="0">
              <a:latin typeface="超世紀中顏楷" pitchFamily="2" charset="-120"/>
              <a:ea typeface="超世紀中顏楷" pitchFamily="2" charset="-120"/>
            </a:endParaRPr>
          </a:p>
          <a:p>
            <a:pPr marL="342900" indent="-342900" algn="l"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v"/>
              <a:defRPr/>
            </a:pPr>
            <a:r>
              <a:rPr lang="zh-TW" altLang="en-US" dirty="0">
                <a:latin typeface="超世紀中顏楷" pitchFamily="2" charset="-120"/>
                <a:ea typeface="超世紀中顏楷" pitchFamily="2" charset="-120"/>
              </a:rPr>
              <a:t> 地球上曾經出現過的</a:t>
            </a:r>
            <a:r>
              <a:rPr lang="zh-TW" altLang="en-US" dirty="0" smtClean="0">
                <a:latin typeface="超世紀中顏楷" pitchFamily="2" charset="-120"/>
                <a:ea typeface="超世紀中顏楷" pitchFamily="2" charset="-120"/>
              </a:rPr>
              <a:t>物種 </a:t>
            </a:r>
            <a:r>
              <a:rPr lang="en-US" altLang="zh-TW" dirty="0" smtClean="0">
                <a:latin typeface="超世紀中顏楷" pitchFamily="2" charset="-120"/>
                <a:ea typeface="超世紀中顏楷" pitchFamily="2" charset="-120"/>
              </a:rPr>
              <a:t>97</a:t>
            </a:r>
            <a:r>
              <a:rPr lang="zh-TW" altLang="en-US" dirty="0">
                <a:latin typeface="超世紀中顏楷" pitchFamily="2" charset="-120"/>
                <a:ea typeface="超世紀中顏楷" pitchFamily="2" charset="-120"/>
              </a:rPr>
              <a:t>％都已</a:t>
            </a:r>
            <a:r>
              <a:rPr lang="en-US" altLang="zh-TW" dirty="0">
                <a:latin typeface="超世紀中顏楷" pitchFamily="2" charset="-120"/>
                <a:ea typeface="超世紀中顏楷" pitchFamily="2" charset="-120"/>
              </a:rPr>
              <a:t/>
            </a:r>
            <a:br>
              <a:rPr lang="en-US" altLang="zh-TW" dirty="0">
                <a:latin typeface="超世紀中顏楷" pitchFamily="2" charset="-120"/>
                <a:ea typeface="超世紀中顏楷" pitchFamily="2" charset="-120"/>
              </a:rPr>
            </a:br>
            <a:r>
              <a:rPr lang="zh-TW" altLang="en-US" dirty="0">
                <a:latin typeface="超世紀中顏楷" pitchFamily="2" charset="-120"/>
                <a:ea typeface="超世紀中顏楷" pitchFamily="2" charset="-120"/>
              </a:rPr>
              <a:t>   經消失了，我們憑什麼不認宿命？</a:t>
            </a:r>
            <a:endParaRPr lang="zh-TW" altLang="en-US" dirty="0">
              <a:ea typeface="新細明體" pitchFamily="18" charset="-12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63352" y="116632"/>
            <a:ext cx="472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l" eaLnBrk="1" hangingPunct="1"/>
            <a:r>
              <a:rPr lang="zh-TW" altLang="en-US" sz="4400" dirty="0">
                <a:solidFill>
                  <a:srgbClr val="FF9900"/>
                </a:solidFill>
                <a:latin typeface="超世紀粗仿圓" pitchFamily="2" charset="-120"/>
                <a:ea typeface="超世紀粗仿圓" pitchFamily="2" charset="-120"/>
              </a:rPr>
              <a:t>結論</a:t>
            </a:r>
            <a:r>
              <a:rPr lang="zh-TW" altLang="en-US" sz="4400" b="1" dirty="0">
                <a:solidFill>
                  <a:srgbClr val="FF9900"/>
                </a:solidFill>
                <a:latin typeface="標楷體" pitchFamily="65" charset="-120"/>
                <a:ea typeface="標楷體" pitchFamily="65" charset="-120"/>
              </a:rPr>
              <a:t> ────</a:t>
            </a:r>
          </a:p>
        </p:txBody>
      </p:sp>
      <p:sp>
        <p:nvSpPr>
          <p:cNvPr id="4" name="矩形 3"/>
          <p:cNvSpPr/>
          <p:nvPr/>
        </p:nvSpPr>
        <p:spPr>
          <a:xfrm>
            <a:off x="191344" y="4725144"/>
            <a:ext cx="116652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TW" altLang="en-US" sz="3200" dirty="0" smtClean="0">
                <a:solidFill>
                  <a:srgbClr val="00B9B9">
                    <a:lumMod val="60000"/>
                    <a:lumOff val="40000"/>
                  </a:srgbClr>
                </a:solidFill>
                <a:latin typeface="超世紀粗仿宋" pitchFamily="2" charset="-120"/>
                <a:ea typeface="超世紀粗仿宋" pitchFamily="2" charset="-120"/>
              </a:rPr>
              <a:t>憑著 </a:t>
            </a:r>
            <a:r>
              <a:rPr lang="en-US" altLang="zh-TW" sz="3200" dirty="0" smtClean="0">
                <a:solidFill>
                  <a:srgbClr val="00B9B9">
                    <a:lumMod val="60000"/>
                    <a:lumOff val="40000"/>
                  </a:srgbClr>
                </a:solidFill>
                <a:latin typeface="超世紀粗仿宋" pitchFamily="2" charset="-120"/>
                <a:ea typeface="超世紀粗仿宋" pitchFamily="2" charset="-120"/>
              </a:rPr>
              <a:t>… </a:t>
            </a:r>
            <a:r>
              <a:rPr lang="zh-TW" altLang="en-US" sz="3200" dirty="0" smtClean="0">
                <a:solidFill>
                  <a:srgbClr val="00B9B9">
                    <a:lumMod val="60000"/>
                    <a:lumOff val="40000"/>
                  </a:srgbClr>
                </a:solidFill>
                <a:latin typeface="超世紀粗仿宋" pitchFamily="2" charset="-120"/>
                <a:ea typeface="超世紀粗仿宋" pitchFamily="2" charset="-120"/>
              </a:rPr>
              <a:t>生物</a:t>
            </a:r>
            <a:r>
              <a:rPr lang="zh-TW" altLang="en-US" sz="3200" dirty="0">
                <a:solidFill>
                  <a:srgbClr val="00B9B9">
                    <a:lumMod val="60000"/>
                    <a:lumOff val="40000"/>
                  </a:srgbClr>
                </a:solidFill>
                <a:latin typeface="超世紀粗仿宋" pitchFamily="2" charset="-120"/>
                <a:ea typeface="超世紀粗仿宋" pitchFamily="2" charset="-120"/>
              </a:rPr>
              <a:t>史上人類是首先（唯一）擔心這</a:t>
            </a:r>
            <a:r>
              <a:rPr lang="zh-TW" altLang="en-US" sz="3200" dirty="0" smtClean="0">
                <a:solidFill>
                  <a:srgbClr val="00B9B9">
                    <a:lumMod val="60000"/>
                    <a:lumOff val="40000"/>
                  </a:srgbClr>
                </a:solidFill>
                <a:latin typeface="超世紀粗仿宋" pitchFamily="2" charset="-120"/>
                <a:ea typeface="超世紀粗仿宋" pitchFamily="2" charset="-120"/>
              </a:rPr>
              <a:t>種事，而且</a:t>
            </a:r>
            <a:r>
              <a:rPr lang="zh-TW" altLang="en-US" sz="3200" dirty="0">
                <a:solidFill>
                  <a:srgbClr val="00B9B9">
                    <a:lumMod val="60000"/>
                    <a:lumOff val="40000"/>
                  </a:srgbClr>
                </a:solidFill>
                <a:latin typeface="超世紀粗仿宋" pitchFamily="2" charset="-120"/>
                <a:ea typeface="超世紀粗仿宋" pitchFamily="2" charset="-120"/>
              </a:rPr>
              <a:t>有機會排除災難的物種 </a:t>
            </a:r>
            <a:r>
              <a:rPr lang="en-US" altLang="zh-TW" sz="3200" dirty="0">
                <a:solidFill>
                  <a:srgbClr val="00B9B9">
                    <a:lumMod val="60000"/>
                    <a:lumOff val="40000"/>
                  </a:srgbClr>
                </a:solidFill>
                <a:latin typeface="超世紀粗仿宋" pitchFamily="2" charset="-120"/>
                <a:ea typeface="超世紀粗仿宋" pitchFamily="2" charset="-120"/>
              </a:rPr>
              <a:t>… </a:t>
            </a:r>
            <a:r>
              <a:rPr lang="zh-TW" altLang="en-US" sz="3200" dirty="0" smtClean="0">
                <a:solidFill>
                  <a:srgbClr val="00B9B9">
                    <a:lumMod val="60000"/>
                    <a:lumOff val="40000"/>
                  </a:srgbClr>
                </a:solidFill>
                <a:latin typeface="超世紀粗仿宋" pitchFamily="2" charset="-120"/>
                <a:ea typeface="超世紀粗仿宋" pitchFamily="2" charset="-120"/>
              </a:rPr>
              <a:t>但</a:t>
            </a:r>
            <a:r>
              <a:rPr lang="zh-TW" altLang="en-US" sz="3200" dirty="0">
                <a:solidFill>
                  <a:srgbClr val="00B9B9">
                    <a:lumMod val="60000"/>
                    <a:lumOff val="40000"/>
                  </a:srgbClr>
                </a:solidFill>
                <a:latin typeface="超世紀粗仿宋" pitchFamily="2" charset="-120"/>
                <a:ea typeface="超世紀粗仿宋" pitchFamily="2" charset="-120"/>
              </a:rPr>
              <a:t>同時也只有我們有足夠</a:t>
            </a:r>
            <a:r>
              <a:rPr lang="zh-TW" altLang="en-US" sz="3200" dirty="0" smtClean="0">
                <a:solidFill>
                  <a:srgbClr val="00B9B9">
                    <a:lumMod val="60000"/>
                    <a:lumOff val="40000"/>
                  </a:srgbClr>
                </a:solidFill>
                <a:latin typeface="超世紀粗仿宋" pitchFamily="2" charset="-120"/>
                <a:ea typeface="超世紀粗仿宋" pitchFamily="2" charset="-120"/>
              </a:rPr>
              <a:t>科技導致</a:t>
            </a:r>
            <a:r>
              <a:rPr lang="zh-TW" altLang="en-US" sz="3200" dirty="0">
                <a:solidFill>
                  <a:srgbClr val="00B9B9">
                    <a:lumMod val="60000"/>
                    <a:lumOff val="40000"/>
                  </a:srgbClr>
                </a:solidFill>
                <a:latin typeface="超世紀粗仿宋" pitchFamily="2" charset="-120"/>
                <a:ea typeface="超世紀粗仿宋" pitchFamily="2" charset="-120"/>
              </a:rPr>
              <a:t>大滅絕</a:t>
            </a:r>
            <a:r>
              <a:rPr lang="en-US" altLang="zh-TW" sz="3200" dirty="0">
                <a:solidFill>
                  <a:srgbClr val="00B9B9">
                    <a:lumMod val="60000"/>
                    <a:lumOff val="40000"/>
                  </a:srgbClr>
                </a:solidFill>
                <a:latin typeface="超世紀粗仿宋" pitchFamily="2" charset="-120"/>
                <a:ea typeface="超世紀粗仿宋" pitchFamily="2" charset="-120"/>
              </a:rPr>
              <a:t>!</a:t>
            </a:r>
          </a:p>
        </p:txBody>
      </p:sp>
      <p:sp>
        <p:nvSpPr>
          <p:cNvPr id="3" name="矩形 2"/>
          <p:cNvSpPr/>
          <p:nvPr/>
        </p:nvSpPr>
        <p:spPr>
          <a:xfrm>
            <a:off x="839416" y="5949280"/>
            <a:ext cx="49824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l">
              <a:spcBef>
                <a:spcPts val="600"/>
              </a:spcBef>
              <a:spcAft>
                <a:spcPts val="1200"/>
              </a:spcAft>
              <a:buClr>
                <a:schemeClr val="tx2"/>
              </a:buClr>
              <a:buFont typeface="Wingdings" pitchFamily="2" charset="2"/>
              <a:buChar char="v"/>
            </a:pPr>
            <a:r>
              <a:rPr lang="zh-TW" altLang="en-US" dirty="0" smtClean="0">
                <a:latin typeface="超世紀中顏楷" pitchFamily="2" charset="-120"/>
                <a:ea typeface="超世紀中顏楷" pitchFamily="2" charset="-120"/>
              </a:rPr>
              <a:t> 人類</a:t>
            </a:r>
            <a:r>
              <a:rPr lang="zh-TW" altLang="en-US" dirty="0">
                <a:latin typeface="超世紀中顏楷" pitchFamily="2" charset="-120"/>
                <a:ea typeface="超世紀中顏楷" pitchFamily="2" charset="-120"/>
              </a:rPr>
              <a:t>總該比恐龍高明</a:t>
            </a:r>
            <a:endParaRPr lang="zh-TW" altLang="en-US" dirty="0">
              <a:ea typeface="新細明體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07968" y="5949279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FFFF"/>
                </a:solidFill>
                <a:latin typeface="超世紀中顏楷" pitchFamily="2" charset="-120"/>
                <a:ea typeface="超世紀中顏楷" pitchFamily="2" charset="-120"/>
              </a:rPr>
              <a:t>～～吧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xray_binar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378" y="1582031"/>
            <a:ext cx="7669807" cy="50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1957785" y="620689"/>
            <a:ext cx="8280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dirty="0">
                <a:solidFill>
                  <a:srgbClr val="99FFCC"/>
                </a:solidFill>
                <a:latin typeface="超世紀粗仿宋" pitchFamily="2" charset="-120"/>
                <a:ea typeface="超世紀粗仿宋" pitchFamily="2" charset="-120"/>
              </a:rPr>
              <a:t>雙胞誕生或環境擁擠 </a:t>
            </a:r>
            <a:r>
              <a:rPr lang="en-US" altLang="zh-TW" dirty="0">
                <a:solidFill>
                  <a:srgbClr val="99FFCC"/>
                </a:solidFill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 </a:t>
            </a:r>
            <a:r>
              <a:rPr lang="zh-TW" altLang="en-US" dirty="0">
                <a:solidFill>
                  <a:srgbClr val="99FFCC"/>
                </a:solidFill>
                <a:latin typeface="超世紀粗仿宋" pitchFamily="2" charset="-120"/>
                <a:ea typeface="超世紀粗仿宋" pitchFamily="2" charset="-120"/>
              </a:rPr>
              <a:t>緊密雙星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528" y="263056"/>
            <a:ext cx="7772400" cy="852487"/>
          </a:xfrm>
        </p:spPr>
        <p:txBody>
          <a:bodyPr/>
          <a:lstStyle/>
          <a:p>
            <a:pPr eaLnBrk="1" hangingPunct="1"/>
            <a:r>
              <a:rPr lang="zh-TW" altLang="en-US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超世紀粗仿宋" pitchFamily="2" charset="-120"/>
                <a:ea typeface="超世紀粗仿宋" pitchFamily="2" charset="-120"/>
              </a:rPr>
              <a:t>藍色掉隊星 </a:t>
            </a:r>
            <a:r>
              <a:rPr lang="en-US" altLang="zh-TW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超世紀粗仿宋" pitchFamily="2" charset="-120"/>
                <a:ea typeface="超世紀粗仿宋" pitchFamily="2" charset="-120"/>
              </a:rPr>
              <a:t>(blue stragglers)</a:t>
            </a:r>
          </a:p>
        </p:txBody>
      </p:sp>
      <p:pic>
        <p:nvPicPr>
          <p:cNvPr id="31747" name="Picture 5" descr="M80h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2636839"/>
            <a:ext cx="3544887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7" descr="m55cmd_mochejs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2492375"/>
            <a:ext cx="3709987" cy="37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7" name="AutoShape 9"/>
          <p:cNvSpPr>
            <a:spLocks noChangeArrowheads="1"/>
          </p:cNvSpPr>
          <p:nvPr/>
        </p:nvSpPr>
        <p:spPr bwMode="auto">
          <a:xfrm>
            <a:off x="7680324" y="1196975"/>
            <a:ext cx="359891" cy="2952750"/>
          </a:xfrm>
          <a:prstGeom prst="downArrow">
            <a:avLst>
              <a:gd name="adj1" fmla="val 50000"/>
              <a:gd name="adj2" fmla="val 113528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31750" name="Text Box 10"/>
          <p:cNvSpPr txBox="1">
            <a:spLocks noChangeArrowheads="1"/>
          </p:cNvSpPr>
          <p:nvPr/>
        </p:nvSpPr>
        <p:spPr bwMode="auto">
          <a:xfrm>
            <a:off x="6272536" y="3356993"/>
            <a:ext cx="61555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eaVert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 dirty="0">
                <a:solidFill>
                  <a:schemeClr val="folHlink"/>
                </a:solidFill>
                <a:ea typeface="標楷體" pitchFamily="65" charset="-120"/>
                <a:sym typeface="Wingdings" pitchFamily="2" charset="2"/>
              </a:rPr>
              <a:t> </a:t>
            </a:r>
            <a:r>
              <a:rPr lang="zh-TW" altLang="en-US" sz="2800" dirty="0">
                <a:solidFill>
                  <a:schemeClr val="folHlink"/>
                </a:solidFill>
                <a:ea typeface="標楷體" pitchFamily="65" charset="-120"/>
              </a:rPr>
              <a:t>恆星亮度</a:t>
            </a:r>
          </a:p>
        </p:txBody>
      </p:sp>
      <p:sp>
        <p:nvSpPr>
          <p:cNvPr id="31751" name="Text Box 11"/>
          <p:cNvSpPr txBox="1">
            <a:spLocks noChangeArrowheads="1"/>
          </p:cNvSpPr>
          <p:nvPr/>
        </p:nvSpPr>
        <p:spPr bwMode="auto">
          <a:xfrm>
            <a:off x="7104064" y="6237288"/>
            <a:ext cx="30241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800">
                <a:solidFill>
                  <a:schemeClr val="folHlink"/>
                </a:solidFill>
                <a:ea typeface="標楷體" pitchFamily="65" charset="-120"/>
                <a:sym typeface="Wingdings" pitchFamily="2" charset="2"/>
              </a:rPr>
              <a:t> </a:t>
            </a:r>
            <a:r>
              <a:rPr lang="zh-TW" altLang="en-US" sz="2800">
                <a:solidFill>
                  <a:schemeClr val="folHlink"/>
                </a:solidFill>
                <a:ea typeface="標楷體" pitchFamily="65" charset="-120"/>
              </a:rPr>
              <a:t>恆星表面溫度</a:t>
            </a:r>
          </a:p>
        </p:txBody>
      </p:sp>
      <p:sp>
        <p:nvSpPr>
          <p:cNvPr id="31752" name="Text Box 12"/>
          <p:cNvSpPr txBox="1">
            <a:spLocks noChangeArrowheads="1"/>
          </p:cNvSpPr>
          <p:nvPr/>
        </p:nvSpPr>
        <p:spPr bwMode="auto">
          <a:xfrm>
            <a:off x="8629748" y="1846061"/>
            <a:ext cx="24348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3200" dirty="0">
                <a:latin typeface="超世紀粗古印" panose="02000000000000000000" pitchFamily="2" charset="-120"/>
                <a:ea typeface="超世紀粗古印" panose="02000000000000000000" pitchFamily="2" charset="-120"/>
              </a:rPr>
              <a:t>恆星赫羅圖</a:t>
            </a:r>
          </a:p>
        </p:txBody>
      </p:sp>
      <p:sp>
        <p:nvSpPr>
          <p:cNvPr id="31753" name="Text Box 13"/>
          <p:cNvSpPr txBox="1">
            <a:spLocks noChangeArrowheads="1"/>
          </p:cNvSpPr>
          <p:nvPr/>
        </p:nvSpPr>
        <p:spPr bwMode="auto">
          <a:xfrm>
            <a:off x="190502" y="1858399"/>
            <a:ext cx="19446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3200" dirty="0">
                <a:latin typeface="超世紀粗古印" panose="02000000000000000000" pitchFamily="2" charset="-120"/>
                <a:ea typeface="超世紀粗古印" panose="02000000000000000000" pitchFamily="2" charset="-120"/>
              </a:rPr>
              <a:t>星團</a:t>
            </a:r>
          </a:p>
        </p:txBody>
      </p:sp>
      <p:pic>
        <p:nvPicPr>
          <p:cNvPr id="15362" name="Picture 2" descr="See Explanation.  Clicking on the picture will download &#10; the highest resolution version available.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3330" y="2636839"/>
            <a:ext cx="4608512" cy="361871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/>
      <p:bldP spid="1198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arm5.staticflickr.com/4047/4538255799_2af04c53f1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484784"/>
            <a:ext cx="7488832" cy="506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957785" y="260648"/>
            <a:ext cx="8280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dirty="0">
                <a:solidFill>
                  <a:srgbClr val="99FFCC"/>
                </a:solidFill>
                <a:latin typeface="超世紀粗仿宋" pitchFamily="2" charset="-120"/>
                <a:ea typeface="超世紀粗仿宋" pitchFamily="2" charset="-120"/>
              </a:rPr>
              <a:t>兩顆中子星互繞、合併 </a:t>
            </a:r>
            <a:r>
              <a:rPr lang="en-US" altLang="zh-TW" dirty="0">
                <a:solidFill>
                  <a:srgbClr val="99FFCC"/>
                </a:solidFill>
                <a:latin typeface="超世紀粗仿宋" pitchFamily="2" charset="-120"/>
                <a:ea typeface="超世紀粗仿宋" pitchFamily="2" charset="-120"/>
              </a:rPr>
              <a:t/>
            </a:r>
            <a:br>
              <a:rPr lang="en-US" altLang="zh-TW" dirty="0">
                <a:solidFill>
                  <a:srgbClr val="99FFCC"/>
                </a:solidFill>
                <a:latin typeface="超世紀粗仿宋" pitchFamily="2" charset="-120"/>
                <a:ea typeface="超世紀粗仿宋" pitchFamily="2" charset="-120"/>
              </a:rPr>
            </a:br>
            <a:r>
              <a:rPr lang="en-US" altLang="zh-TW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 </a:t>
            </a:r>
            <a:r>
              <a:rPr lang="zh-TW" alt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超世紀粗仿宋" pitchFamily="2" charset="-120"/>
                <a:ea typeface="超世紀粗仿宋" pitchFamily="2" charset="-120"/>
                <a:sym typeface="Wingdings" pitchFamily="2" charset="2"/>
              </a:rPr>
              <a:t>加碼射線爆發、重力波</a:t>
            </a:r>
            <a:endParaRPr lang="zh-TW" altLang="en-US" sz="2800" dirty="0">
              <a:solidFill>
                <a:schemeClr val="accent2">
                  <a:lumMod val="60000"/>
                  <a:lumOff val="40000"/>
                </a:schemeClr>
              </a:solidFill>
              <a:latin typeface="超世紀粗仿宋" pitchFamily="2" charset="-120"/>
              <a:ea typeface="超世紀粗仿宋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269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voices.nationalgeographic.com/files/2013/01/2012-06-08_0000066-as-Smart-Object-1-950x6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-3151"/>
            <a:ext cx="10297144" cy="686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343472" y="404664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00FF99"/>
                </a:solidFill>
                <a:latin typeface="超世紀中仿圓" pitchFamily="2" charset="-120"/>
                <a:ea typeface="超世紀中仿圓" pitchFamily="2" charset="-120"/>
              </a:rPr>
              <a:t>銀河</a:t>
            </a:r>
            <a:endParaRPr lang="zh-TW" altLang="en-US" dirty="0">
              <a:solidFill>
                <a:srgbClr val="00FF99"/>
              </a:solidFill>
              <a:latin typeface="超世紀中仿圓" pitchFamily="2" charset="-120"/>
              <a:ea typeface="超世紀中仿圓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1966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et">
  <a:themeElements>
    <a:clrScheme name="Comet 1">
      <a:dk1>
        <a:srgbClr val="000080"/>
      </a:dk1>
      <a:lt1>
        <a:srgbClr val="FFFFFF"/>
      </a:lt1>
      <a:dk2>
        <a:srgbClr val="000000"/>
      </a:dk2>
      <a:lt2>
        <a:srgbClr val="FFCC66"/>
      </a:lt2>
      <a:accent1>
        <a:srgbClr val="3366FF"/>
      </a:accent1>
      <a:accent2>
        <a:srgbClr val="00CCCC"/>
      </a:accent2>
      <a:accent3>
        <a:srgbClr val="AAAAAA"/>
      </a:accent3>
      <a:accent4>
        <a:srgbClr val="DADADA"/>
      </a:accent4>
      <a:accent5>
        <a:srgbClr val="ADB8FF"/>
      </a:accent5>
      <a:accent6>
        <a:srgbClr val="00B9B9"/>
      </a:accent6>
      <a:hlink>
        <a:srgbClr val="FF0033"/>
      </a:hlink>
      <a:folHlink>
        <a:srgbClr val="CCECFF"/>
      </a:folHlink>
    </a:clrScheme>
    <a:fontScheme name="Comet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SimHei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SimHei" pitchFamily="2" charset="-122"/>
          </a:defRPr>
        </a:defPPr>
      </a:lstStyle>
    </a:lnDef>
  </a:objectDefaults>
  <a:extraClrSchemeLst>
    <a:extraClrScheme>
      <a:clrScheme name="Comet 1">
        <a:dk1>
          <a:srgbClr val="000080"/>
        </a:dk1>
        <a:lt1>
          <a:srgbClr val="FFFFFF"/>
        </a:lt1>
        <a:dk2>
          <a:srgbClr val="000000"/>
        </a:dk2>
        <a:lt2>
          <a:srgbClr val="FFCC66"/>
        </a:lt2>
        <a:accent1>
          <a:srgbClr val="3366FF"/>
        </a:accent1>
        <a:accent2>
          <a:srgbClr val="00CCCC"/>
        </a:accent2>
        <a:accent3>
          <a:srgbClr val="AAAAAA"/>
        </a:accent3>
        <a:accent4>
          <a:srgbClr val="DADADA"/>
        </a:accent4>
        <a:accent5>
          <a:srgbClr val="ADB8FF"/>
        </a:accent5>
        <a:accent6>
          <a:srgbClr val="00B9B9"/>
        </a:accent6>
        <a:hlink>
          <a:srgbClr val="FF0033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et 2">
        <a:dk1>
          <a:srgbClr val="000066"/>
        </a:dk1>
        <a:lt1>
          <a:srgbClr val="99CCFF"/>
        </a:lt1>
        <a:dk2>
          <a:srgbClr val="3366CC"/>
        </a:dk2>
        <a:lt2>
          <a:srgbClr val="000080"/>
        </a:lt2>
        <a:accent1>
          <a:srgbClr val="CCECFF"/>
        </a:accent1>
        <a:accent2>
          <a:srgbClr val="CCFFCC"/>
        </a:accent2>
        <a:accent3>
          <a:srgbClr val="CAE2FF"/>
        </a:accent3>
        <a:accent4>
          <a:srgbClr val="000056"/>
        </a:accent4>
        <a:accent5>
          <a:srgbClr val="E2F4FF"/>
        </a:accent5>
        <a:accent6>
          <a:srgbClr val="B9E7B9"/>
        </a:accent6>
        <a:hlink>
          <a:srgbClr val="FFCC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3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EAEAEA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B8B8B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4">
        <a:dk1>
          <a:srgbClr val="000000"/>
        </a:dk1>
        <a:lt1>
          <a:srgbClr val="FFFFFF"/>
        </a:lt1>
        <a:dk2>
          <a:srgbClr val="003366"/>
        </a:dk2>
        <a:lt2>
          <a:srgbClr val="FF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et 5">
        <a:dk1>
          <a:srgbClr val="000000"/>
        </a:dk1>
        <a:lt1>
          <a:srgbClr val="0099FF"/>
        </a:lt1>
        <a:dk2>
          <a:srgbClr val="000099"/>
        </a:dk2>
        <a:lt2>
          <a:srgbClr val="000066"/>
        </a:lt2>
        <a:accent1>
          <a:srgbClr val="99CCFF"/>
        </a:accent1>
        <a:accent2>
          <a:srgbClr val="FFFFCC"/>
        </a:accent2>
        <a:accent3>
          <a:srgbClr val="AACAFF"/>
        </a:accent3>
        <a:accent4>
          <a:srgbClr val="000000"/>
        </a:accent4>
        <a:accent5>
          <a:srgbClr val="CAE2FF"/>
        </a:accent5>
        <a:accent6>
          <a:srgbClr val="E7E7B9"/>
        </a:accent6>
        <a:hlink>
          <a:srgbClr val="00CCCC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6">
        <a:dk1>
          <a:srgbClr val="000000"/>
        </a:dk1>
        <a:lt1>
          <a:srgbClr val="FFFFFF"/>
        </a:lt1>
        <a:dk2>
          <a:srgbClr val="660066"/>
        </a:dk2>
        <a:lt2>
          <a:srgbClr val="FFCC66"/>
        </a:lt2>
        <a:accent1>
          <a:srgbClr val="6600CC"/>
        </a:accent1>
        <a:accent2>
          <a:srgbClr val="0099CC"/>
        </a:accent2>
        <a:accent3>
          <a:srgbClr val="B8AAB8"/>
        </a:accent3>
        <a:accent4>
          <a:srgbClr val="DADADA"/>
        </a:accent4>
        <a:accent5>
          <a:srgbClr val="B8AAE2"/>
        </a:accent5>
        <a:accent6>
          <a:srgbClr val="008AB9"/>
        </a:accent6>
        <a:hlink>
          <a:srgbClr val="CC66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met">
  <a:themeElements>
    <a:clrScheme name="Comet 1">
      <a:dk1>
        <a:srgbClr val="000080"/>
      </a:dk1>
      <a:lt1>
        <a:srgbClr val="FFFFFF"/>
      </a:lt1>
      <a:dk2>
        <a:srgbClr val="000000"/>
      </a:dk2>
      <a:lt2>
        <a:srgbClr val="FFCC66"/>
      </a:lt2>
      <a:accent1>
        <a:srgbClr val="3366FF"/>
      </a:accent1>
      <a:accent2>
        <a:srgbClr val="00CCCC"/>
      </a:accent2>
      <a:accent3>
        <a:srgbClr val="AAAAAA"/>
      </a:accent3>
      <a:accent4>
        <a:srgbClr val="DADADA"/>
      </a:accent4>
      <a:accent5>
        <a:srgbClr val="ADB8FF"/>
      </a:accent5>
      <a:accent6>
        <a:srgbClr val="00B9B9"/>
      </a:accent6>
      <a:hlink>
        <a:srgbClr val="FF0033"/>
      </a:hlink>
      <a:folHlink>
        <a:srgbClr val="CCECFF"/>
      </a:folHlink>
    </a:clrScheme>
    <a:fontScheme name="Comet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SimHei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SimHei" pitchFamily="49" charset="-122"/>
          </a:defRPr>
        </a:defPPr>
      </a:lstStyle>
    </a:lnDef>
  </a:objectDefaults>
  <a:extraClrSchemeLst>
    <a:extraClrScheme>
      <a:clrScheme name="Comet 1">
        <a:dk1>
          <a:srgbClr val="000080"/>
        </a:dk1>
        <a:lt1>
          <a:srgbClr val="FFFFFF"/>
        </a:lt1>
        <a:dk2>
          <a:srgbClr val="000000"/>
        </a:dk2>
        <a:lt2>
          <a:srgbClr val="FFCC66"/>
        </a:lt2>
        <a:accent1>
          <a:srgbClr val="3366FF"/>
        </a:accent1>
        <a:accent2>
          <a:srgbClr val="00CCCC"/>
        </a:accent2>
        <a:accent3>
          <a:srgbClr val="AAAAAA"/>
        </a:accent3>
        <a:accent4>
          <a:srgbClr val="DADADA"/>
        </a:accent4>
        <a:accent5>
          <a:srgbClr val="ADB8FF"/>
        </a:accent5>
        <a:accent6>
          <a:srgbClr val="00B9B9"/>
        </a:accent6>
        <a:hlink>
          <a:srgbClr val="FF0033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et 2">
        <a:dk1>
          <a:srgbClr val="000066"/>
        </a:dk1>
        <a:lt1>
          <a:srgbClr val="99CCFF"/>
        </a:lt1>
        <a:dk2>
          <a:srgbClr val="3366CC"/>
        </a:dk2>
        <a:lt2>
          <a:srgbClr val="000080"/>
        </a:lt2>
        <a:accent1>
          <a:srgbClr val="CCECFF"/>
        </a:accent1>
        <a:accent2>
          <a:srgbClr val="CCFFCC"/>
        </a:accent2>
        <a:accent3>
          <a:srgbClr val="CAE2FF"/>
        </a:accent3>
        <a:accent4>
          <a:srgbClr val="000056"/>
        </a:accent4>
        <a:accent5>
          <a:srgbClr val="E2F4FF"/>
        </a:accent5>
        <a:accent6>
          <a:srgbClr val="B9E7B9"/>
        </a:accent6>
        <a:hlink>
          <a:srgbClr val="FFCC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3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EAEAEA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B8B8B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4">
        <a:dk1>
          <a:srgbClr val="000000"/>
        </a:dk1>
        <a:lt1>
          <a:srgbClr val="FFFFFF"/>
        </a:lt1>
        <a:dk2>
          <a:srgbClr val="003366"/>
        </a:dk2>
        <a:lt2>
          <a:srgbClr val="FF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et 5">
        <a:dk1>
          <a:srgbClr val="000000"/>
        </a:dk1>
        <a:lt1>
          <a:srgbClr val="0099FF"/>
        </a:lt1>
        <a:dk2>
          <a:srgbClr val="000099"/>
        </a:dk2>
        <a:lt2>
          <a:srgbClr val="000066"/>
        </a:lt2>
        <a:accent1>
          <a:srgbClr val="99CCFF"/>
        </a:accent1>
        <a:accent2>
          <a:srgbClr val="FFFFCC"/>
        </a:accent2>
        <a:accent3>
          <a:srgbClr val="AACAFF"/>
        </a:accent3>
        <a:accent4>
          <a:srgbClr val="000000"/>
        </a:accent4>
        <a:accent5>
          <a:srgbClr val="CAE2FF"/>
        </a:accent5>
        <a:accent6>
          <a:srgbClr val="E7E7B9"/>
        </a:accent6>
        <a:hlink>
          <a:srgbClr val="00CCCC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6">
        <a:dk1>
          <a:srgbClr val="000000"/>
        </a:dk1>
        <a:lt1>
          <a:srgbClr val="FFFFFF"/>
        </a:lt1>
        <a:dk2>
          <a:srgbClr val="660066"/>
        </a:dk2>
        <a:lt2>
          <a:srgbClr val="FFCC66"/>
        </a:lt2>
        <a:accent1>
          <a:srgbClr val="6600CC"/>
        </a:accent1>
        <a:accent2>
          <a:srgbClr val="0099CC"/>
        </a:accent2>
        <a:accent3>
          <a:srgbClr val="B8AAB8"/>
        </a:accent3>
        <a:accent4>
          <a:srgbClr val="DADADA"/>
        </a:accent4>
        <a:accent5>
          <a:srgbClr val="B8AAE2"/>
        </a:accent5>
        <a:accent6>
          <a:srgbClr val="008AB9"/>
        </a:accent6>
        <a:hlink>
          <a:srgbClr val="CC66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omet">
  <a:themeElements>
    <a:clrScheme name="Comet 1">
      <a:dk1>
        <a:srgbClr val="000080"/>
      </a:dk1>
      <a:lt1>
        <a:srgbClr val="FFFFFF"/>
      </a:lt1>
      <a:dk2>
        <a:srgbClr val="000000"/>
      </a:dk2>
      <a:lt2>
        <a:srgbClr val="FFCC66"/>
      </a:lt2>
      <a:accent1>
        <a:srgbClr val="3366FF"/>
      </a:accent1>
      <a:accent2>
        <a:srgbClr val="00CCCC"/>
      </a:accent2>
      <a:accent3>
        <a:srgbClr val="AAAAAA"/>
      </a:accent3>
      <a:accent4>
        <a:srgbClr val="DADADA"/>
      </a:accent4>
      <a:accent5>
        <a:srgbClr val="ADB8FF"/>
      </a:accent5>
      <a:accent6>
        <a:srgbClr val="00B9B9"/>
      </a:accent6>
      <a:hlink>
        <a:srgbClr val="FF0033"/>
      </a:hlink>
      <a:folHlink>
        <a:srgbClr val="CCECFF"/>
      </a:folHlink>
    </a:clrScheme>
    <a:fontScheme name="Comet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SimHei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SimHei" pitchFamily="2" charset="-122"/>
          </a:defRPr>
        </a:defPPr>
      </a:lstStyle>
    </a:lnDef>
  </a:objectDefaults>
  <a:extraClrSchemeLst>
    <a:extraClrScheme>
      <a:clrScheme name="Comet 1">
        <a:dk1>
          <a:srgbClr val="000080"/>
        </a:dk1>
        <a:lt1>
          <a:srgbClr val="FFFFFF"/>
        </a:lt1>
        <a:dk2>
          <a:srgbClr val="000000"/>
        </a:dk2>
        <a:lt2>
          <a:srgbClr val="FFCC66"/>
        </a:lt2>
        <a:accent1>
          <a:srgbClr val="3366FF"/>
        </a:accent1>
        <a:accent2>
          <a:srgbClr val="00CCCC"/>
        </a:accent2>
        <a:accent3>
          <a:srgbClr val="AAAAAA"/>
        </a:accent3>
        <a:accent4>
          <a:srgbClr val="DADADA"/>
        </a:accent4>
        <a:accent5>
          <a:srgbClr val="ADB8FF"/>
        </a:accent5>
        <a:accent6>
          <a:srgbClr val="00B9B9"/>
        </a:accent6>
        <a:hlink>
          <a:srgbClr val="FF0033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et 2">
        <a:dk1>
          <a:srgbClr val="000066"/>
        </a:dk1>
        <a:lt1>
          <a:srgbClr val="99CCFF"/>
        </a:lt1>
        <a:dk2>
          <a:srgbClr val="3366CC"/>
        </a:dk2>
        <a:lt2>
          <a:srgbClr val="000080"/>
        </a:lt2>
        <a:accent1>
          <a:srgbClr val="CCECFF"/>
        </a:accent1>
        <a:accent2>
          <a:srgbClr val="CCFFCC"/>
        </a:accent2>
        <a:accent3>
          <a:srgbClr val="CAE2FF"/>
        </a:accent3>
        <a:accent4>
          <a:srgbClr val="000056"/>
        </a:accent4>
        <a:accent5>
          <a:srgbClr val="E2F4FF"/>
        </a:accent5>
        <a:accent6>
          <a:srgbClr val="B9E7B9"/>
        </a:accent6>
        <a:hlink>
          <a:srgbClr val="FFCC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3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EAEAEA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B8B8B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4">
        <a:dk1>
          <a:srgbClr val="000000"/>
        </a:dk1>
        <a:lt1>
          <a:srgbClr val="FFFFFF"/>
        </a:lt1>
        <a:dk2>
          <a:srgbClr val="003366"/>
        </a:dk2>
        <a:lt2>
          <a:srgbClr val="FF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et 5">
        <a:dk1>
          <a:srgbClr val="000000"/>
        </a:dk1>
        <a:lt1>
          <a:srgbClr val="0099FF"/>
        </a:lt1>
        <a:dk2>
          <a:srgbClr val="000099"/>
        </a:dk2>
        <a:lt2>
          <a:srgbClr val="000066"/>
        </a:lt2>
        <a:accent1>
          <a:srgbClr val="99CCFF"/>
        </a:accent1>
        <a:accent2>
          <a:srgbClr val="FFFFCC"/>
        </a:accent2>
        <a:accent3>
          <a:srgbClr val="AACAFF"/>
        </a:accent3>
        <a:accent4>
          <a:srgbClr val="000000"/>
        </a:accent4>
        <a:accent5>
          <a:srgbClr val="CAE2FF"/>
        </a:accent5>
        <a:accent6>
          <a:srgbClr val="E7E7B9"/>
        </a:accent6>
        <a:hlink>
          <a:srgbClr val="00CCCC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6">
        <a:dk1>
          <a:srgbClr val="000000"/>
        </a:dk1>
        <a:lt1>
          <a:srgbClr val="FFFFFF"/>
        </a:lt1>
        <a:dk2>
          <a:srgbClr val="660066"/>
        </a:dk2>
        <a:lt2>
          <a:srgbClr val="FFCC66"/>
        </a:lt2>
        <a:accent1>
          <a:srgbClr val="6600CC"/>
        </a:accent1>
        <a:accent2>
          <a:srgbClr val="0099CC"/>
        </a:accent2>
        <a:accent3>
          <a:srgbClr val="B8AAB8"/>
        </a:accent3>
        <a:accent4>
          <a:srgbClr val="DADADA"/>
        </a:accent4>
        <a:accent5>
          <a:srgbClr val="B8AAE2"/>
        </a:accent5>
        <a:accent6>
          <a:srgbClr val="008AB9"/>
        </a:accent6>
        <a:hlink>
          <a:srgbClr val="CC66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C:\MSOffice\Template\簡報設計範本\Comet.pot</Template>
  <TotalTime>9046</TotalTime>
  <Words>1895</Words>
  <Application>Microsoft Office PowerPoint</Application>
  <PresentationFormat>寬螢幕</PresentationFormat>
  <Paragraphs>281</Paragraphs>
  <Slides>54</Slides>
  <Notes>2</Notes>
  <HiddenSlides>0</HiddenSlides>
  <MMClips>1</MMClips>
  <ScaleCrop>false</ScaleCrop>
  <HeadingPairs>
    <vt:vector size="8" baseType="variant">
      <vt:variant>
        <vt:lpstr>使用字型</vt:lpstr>
      </vt:variant>
      <vt:variant>
        <vt:i4>34</vt:i4>
      </vt:variant>
      <vt:variant>
        <vt:lpstr>佈景主題</vt:lpstr>
      </vt:variant>
      <vt:variant>
        <vt:i4>7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54</vt:i4>
      </vt:variant>
    </vt:vector>
  </HeadingPairs>
  <TitlesOfParts>
    <vt:vector size="97" baseType="lpstr">
      <vt:lpstr>SimHei</vt:lpstr>
      <vt:lpstr>細明體</vt:lpstr>
      <vt:lpstr>華康正顏楷體W5</vt:lpstr>
      <vt:lpstr>華康仿宋體</vt:lpstr>
      <vt:lpstr>華康仿宋體W6</vt:lpstr>
      <vt:lpstr>華康行書體</vt:lpstr>
      <vt:lpstr>華康勘亭流</vt:lpstr>
      <vt:lpstr>超世紀中古印</vt:lpstr>
      <vt:lpstr>超世紀中仿宋</vt:lpstr>
      <vt:lpstr>超世紀中仿圓</vt:lpstr>
      <vt:lpstr>超世紀中顏楷</vt:lpstr>
      <vt:lpstr>超世紀特明體一標準</vt:lpstr>
      <vt:lpstr>超世紀粗毛楷</vt:lpstr>
      <vt:lpstr>超世紀粗古印</vt:lpstr>
      <vt:lpstr>超世紀粗仿宋</vt:lpstr>
      <vt:lpstr>超世紀粗仿圓</vt:lpstr>
      <vt:lpstr>超世紀粗行書</vt:lpstr>
      <vt:lpstr>超世紀粗顏楷</vt:lpstr>
      <vt:lpstr>超世紀細毛楷</vt:lpstr>
      <vt:lpstr>超世紀細行書</vt:lpstr>
      <vt:lpstr>新細明體</vt:lpstr>
      <vt:lpstr>標楷體</vt:lpstr>
      <vt:lpstr>Arial</vt:lpstr>
      <vt:lpstr>Arial Black</vt:lpstr>
      <vt:lpstr>Broadway</vt:lpstr>
      <vt:lpstr>Calibri</vt:lpstr>
      <vt:lpstr>Calibri Light</vt:lpstr>
      <vt:lpstr>Cambria Math</vt:lpstr>
      <vt:lpstr>Cooper Black</vt:lpstr>
      <vt:lpstr>Impact</vt:lpstr>
      <vt:lpstr>LM Roman Demi 10</vt:lpstr>
      <vt:lpstr>Symbol</vt:lpstr>
      <vt:lpstr>Times New Roman</vt:lpstr>
      <vt:lpstr>Wingdings</vt:lpstr>
      <vt:lpstr>Comet</vt:lpstr>
      <vt:lpstr>Office 佈景主題</vt:lpstr>
      <vt:lpstr>1_Comet</vt:lpstr>
      <vt:lpstr>2_Comet</vt:lpstr>
      <vt:lpstr>Radar</vt:lpstr>
      <vt:lpstr>1_Radar</vt:lpstr>
      <vt:lpstr>1_Office 佈景主題</vt:lpstr>
      <vt:lpstr>Photo Editor 影像</vt:lpstr>
      <vt:lpstr>美工圖案</vt:lpstr>
      <vt:lpstr>PowerPoint 簡報</vt:lpstr>
      <vt:lpstr>PowerPoint 簡報</vt:lpstr>
      <vt:lpstr>PowerPoint 簡報</vt:lpstr>
      <vt:lpstr>PowerPoint 簡報</vt:lpstr>
      <vt:lpstr>一些天文數據</vt:lpstr>
      <vt:lpstr>PowerPoint 簡報</vt:lpstr>
      <vt:lpstr>藍色掉隊星 (blue stragglers)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沒有投影片標題</dc:title>
  <dc:creator>.</dc:creator>
  <cp:lastModifiedBy>wchen</cp:lastModifiedBy>
  <cp:revision>422</cp:revision>
  <cp:lastPrinted>2016-12-21T03:51:38Z</cp:lastPrinted>
  <dcterms:created xsi:type="dcterms:W3CDTF">1995-05-27T20:07:50Z</dcterms:created>
  <dcterms:modified xsi:type="dcterms:W3CDTF">2016-12-27T02:07:53Z</dcterms:modified>
</cp:coreProperties>
</file>