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799" r:id="rId2"/>
  </p:sldMasterIdLst>
  <p:notesMasterIdLst>
    <p:notesMasterId r:id="rId62"/>
  </p:notesMasterIdLst>
  <p:handoutMasterIdLst>
    <p:handoutMasterId r:id="rId63"/>
  </p:handoutMasterIdLst>
  <p:sldIdLst>
    <p:sldId id="256" r:id="rId3"/>
    <p:sldId id="406" r:id="rId4"/>
    <p:sldId id="346" r:id="rId5"/>
    <p:sldId id="400" r:id="rId6"/>
    <p:sldId id="460" r:id="rId7"/>
    <p:sldId id="407" r:id="rId8"/>
    <p:sldId id="433" r:id="rId9"/>
    <p:sldId id="434" r:id="rId10"/>
    <p:sldId id="484" r:id="rId11"/>
    <p:sldId id="435" r:id="rId12"/>
    <p:sldId id="347" r:id="rId13"/>
    <p:sldId id="324" r:id="rId14"/>
    <p:sldId id="397" r:id="rId15"/>
    <p:sldId id="413" r:id="rId16"/>
    <p:sldId id="414" r:id="rId17"/>
    <p:sldId id="415" r:id="rId18"/>
    <p:sldId id="452" r:id="rId19"/>
    <p:sldId id="457" r:id="rId20"/>
    <p:sldId id="458" r:id="rId21"/>
    <p:sldId id="353" r:id="rId22"/>
    <p:sldId id="355" r:id="rId23"/>
    <p:sldId id="455" r:id="rId24"/>
    <p:sldId id="461" r:id="rId25"/>
    <p:sldId id="371" r:id="rId26"/>
    <p:sldId id="437" r:id="rId27"/>
    <p:sldId id="438" r:id="rId28"/>
    <p:sldId id="462" r:id="rId29"/>
    <p:sldId id="463" r:id="rId30"/>
    <p:sldId id="465" r:id="rId31"/>
    <p:sldId id="318" r:id="rId32"/>
    <p:sldId id="466" r:id="rId33"/>
    <p:sldId id="467" r:id="rId34"/>
    <p:sldId id="471" r:id="rId35"/>
    <p:sldId id="483" r:id="rId36"/>
    <p:sldId id="475" r:id="rId37"/>
    <p:sldId id="479" r:id="rId38"/>
    <p:sldId id="480" r:id="rId39"/>
    <p:sldId id="481" r:id="rId40"/>
    <p:sldId id="482" r:id="rId41"/>
    <p:sldId id="478" r:id="rId42"/>
    <p:sldId id="417" r:id="rId43"/>
    <p:sldId id="418" r:id="rId44"/>
    <p:sldId id="420" r:id="rId45"/>
    <p:sldId id="421" r:id="rId46"/>
    <p:sldId id="422" r:id="rId47"/>
    <p:sldId id="423" r:id="rId48"/>
    <p:sldId id="424" r:id="rId49"/>
    <p:sldId id="426" r:id="rId50"/>
    <p:sldId id="446" r:id="rId51"/>
    <p:sldId id="278" r:id="rId52"/>
    <p:sldId id="391" r:id="rId53"/>
    <p:sldId id="393" r:id="rId54"/>
    <p:sldId id="431" r:id="rId55"/>
    <p:sldId id="447" r:id="rId56"/>
    <p:sldId id="365" r:id="rId57"/>
    <p:sldId id="366" r:id="rId58"/>
    <p:sldId id="270" r:id="rId59"/>
    <p:sldId id="302" r:id="rId60"/>
    <p:sldId id="408" r:id="rId61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FF"/>
    <a:srgbClr val="FF9900"/>
    <a:srgbClr val="66FF33"/>
    <a:srgbClr val="CCFF33"/>
    <a:srgbClr val="FFFF66"/>
    <a:srgbClr val="808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7" autoAdjust="0"/>
    <p:restoredTop sz="94619" autoAdjust="0"/>
  </p:normalViewPr>
  <p:slideViewPr>
    <p:cSldViewPr>
      <p:cViewPr varScale="1">
        <p:scale>
          <a:sx n="85" d="100"/>
          <a:sy n="85" d="100"/>
        </p:scale>
        <p:origin x="63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5862" cy="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defTabSz="930992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6" y="0"/>
            <a:ext cx="2945862" cy="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algn="r" defTabSz="930992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9307"/>
            <a:ext cx="2945862" cy="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defTabSz="930992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6" y="9429307"/>
            <a:ext cx="2945862" cy="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algn="r" defTabSz="930992">
              <a:defRPr sz="1300"/>
            </a:lvl1pPr>
          </a:lstStyle>
          <a:p>
            <a:pPr>
              <a:defRPr/>
            </a:pPr>
            <a:fld id="{FEDAACAA-C100-40D6-A5F6-8E4D8B284E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0501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862" cy="495794"/>
          </a:xfrm>
          <a:prstGeom prst="rect">
            <a:avLst/>
          </a:prstGeom>
        </p:spPr>
        <p:txBody>
          <a:bodyPr vert="horz" lIns="88199" tIns="44100" rIns="88199" bIns="4410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296" y="0"/>
            <a:ext cx="2945862" cy="495794"/>
          </a:xfrm>
          <a:prstGeom prst="rect">
            <a:avLst/>
          </a:prstGeom>
        </p:spPr>
        <p:txBody>
          <a:bodyPr vert="horz" lIns="88199" tIns="44100" rIns="88199" bIns="44100" rtlCol="0"/>
          <a:lstStyle>
            <a:lvl1pPr algn="r">
              <a:defRPr sz="1200"/>
            </a:lvl1pPr>
          </a:lstStyle>
          <a:p>
            <a:pPr>
              <a:defRPr/>
            </a:pPr>
            <a:fld id="{77632076-8E55-4480-A056-E160AB3AF119}" type="datetimeFigureOut">
              <a:rPr lang="zh-TW" altLang="en-US"/>
              <a:pPr>
                <a:defRPr/>
              </a:pPr>
              <a:t>2016/12/12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9" tIns="44100" rIns="88199" bIns="4410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199" tIns="44100" rIns="88199" bIns="4410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429307"/>
            <a:ext cx="2945862" cy="495794"/>
          </a:xfrm>
          <a:prstGeom prst="rect">
            <a:avLst/>
          </a:prstGeom>
        </p:spPr>
        <p:txBody>
          <a:bodyPr vert="horz" lIns="88199" tIns="44100" rIns="88199" bIns="4410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296" y="9429307"/>
            <a:ext cx="2945862" cy="495794"/>
          </a:xfrm>
          <a:prstGeom prst="rect">
            <a:avLst/>
          </a:prstGeom>
        </p:spPr>
        <p:txBody>
          <a:bodyPr vert="horz" lIns="88199" tIns="44100" rIns="88199" bIns="44100" rtlCol="0" anchor="b"/>
          <a:lstStyle>
            <a:lvl1pPr algn="r">
              <a:defRPr sz="1200"/>
            </a:lvl1pPr>
          </a:lstStyle>
          <a:p>
            <a:pPr>
              <a:defRPr/>
            </a:pPr>
            <a:fld id="{15C6764F-1DBC-4C88-91DD-4BD6E1BC8C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315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955DC2-000F-424A-9DAC-7E49884A8AA4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168090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88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023D7-01FB-4AD3-A036-7E2A55753D74}" type="slidenum">
              <a:rPr lang="zh-TW" altLang="en-US" smtClean="0"/>
              <a:pPr/>
              <a:t>15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95482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D9BD4D-5BC4-4F57-A45B-32BE7926BDE2}" type="slidenum">
              <a:rPr lang="zh-TW" altLang="en-US" smtClean="0"/>
              <a:pPr/>
              <a:t>16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0898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CBA0CD-5497-416A-901A-C85113AFD5E0}" type="slidenum">
              <a:rPr lang="zh-TW" altLang="en-US" smtClean="0"/>
              <a:pPr/>
              <a:t>20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2393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60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37A379-21B2-47AE-BE62-F75CAE9F6639}" type="slidenum">
              <a:rPr lang="zh-TW" altLang="en-US" smtClean="0"/>
              <a:pPr/>
              <a:t>21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8976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63313F-48E5-4987-B968-D87B5A5326CF}" type="slidenum">
              <a:rPr lang="zh-TW" altLang="en-US" smtClean="0"/>
              <a:pPr/>
              <a:t>24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44453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01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44EFE0-0E9B-4B17-93B7-C909EB7834E8}" type="slidenum">
              <a:rPr lang="zh-TW" altLang="en-US" smtClean="0"/>
              <a:pPr/>
              <a:t>27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81530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78E589-B339-48D5-976A-21E92E270DD9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4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5C0E22-C71A-4ACC-A7DB-F5EB7182F848}" type="slidenum">
              <a:rPr lang="zh-TW" altLang="en-US" smtClean="0"/>
              <a:pPr/>
              <a:t>30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971857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21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8282D6-2556-4D3F-A4B9-650FF8E5A2D3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6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6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EEFECE-C76D-4D4F-B328-A4EC8B41E75D}" type="slidenum">
              <a:rPr lang="zh-TW" altLang="en-US" smtClean="0"/>
              <a:pPr/>
              <a:t>32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18199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1E4A24-E4E0-4EC2-98B5-D01A124A0D90}" type="slidenum">
              <a:rPr lang="zh-TW" altLang="en-US" smtClean="0"/>
              <a:pPr/>
              <a:t>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4475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FA3BE9-EB64-478F-AF1D-D64A12FC0346}" type="slidenum">
              <a:rPr lang="zh-TW" altLang="en-US" smtClean="0"/>
              <a:pPr/>
              <a:t>41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04612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06832F-AD14-4184-B3B6-C597FA75CB6B}" type="slidenum">
              <a:rPr lang="zh-TW" altLang="en-US" smtClean="0"/>
              <a:pPr/>
              <a:t>42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82949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DEB31-933C-43E7-8482-13A39B5BC8A1}" type="slidenum">
              <a:rPr lang="zh-TW" altLang="en-US" smtClean="0"/>
              <a:pPr/>
              <a:t>43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35055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13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5AFEA9-F1DF-4972-963F-6B54FFE58E11}" type="slidenum">
              <a:rPr lang="zh-TW" altLang="en-US" smtClean="0"/>
              <a:pPr/>
              <a:t>44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14093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3844E2-C88E-44C7-A3D5-F700EF1C2FE1}" type="slidenum">
              <a:rPr lang="zh-TW" altLang="en-US" smtClean="0"/>
              <a:pPr/>
              <a:t>45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16375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34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6F1B07-6BEF-41EE-9525-CD9644BF116E}" type="slidenum">
              <a:rPr lang="zh-TW" altLang="en-US" smtClean="0"/>
              <a:pPr/>
              <a:t>46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079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44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6A844-8C54-4108-AD5E-2CA41D8BC48C}" type="slidenum">
              <a:rPr lang="zh-TW" altLang="en-US" smtClean="0"/>
              <a:pPr/>
              <a:t>47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35864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65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CDD65A-48E9-43C7-8F9D-F0EC03B867FD}" type="slidenum">
              <a:rPr lang="zh-TW" altLang="en-US" smtClean="0"/>
              <a:pPr/>
              <a:t>48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979188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36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D631FA-A071-4726-96F1-2C276A21AEB8}" type="slidenum">
              <a:rPr lang="zh-TW" altLang="en-US" smtClean="0"/>
              <a:pPr/>
              <a:t>50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54889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46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1FD717-7B71-47EA-9292-0A1D6679CA33}" type="slidenum">
              <a:rPr lang="zh-TW" altLang="en-US" smtClean="0"/>
              <a:pPr/>
              <a:t>51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7563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1E9D3-717B-4F7D-8E57-2C807BED80F1}" type="slidenum">
              <a:rPr lang="zh-TW" altLang="en-US" smtClean="0"/>
              <a:pPr/>
              <a:t>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220500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67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8E9EAC-55E9-4BB1-81A4-D8C0901CFCF4}" type="slidenum">
              <a:rPr lang="zh-TW" altLang="en-US" smtClean="0"/>
              <a:pPr/>
              <a:t>52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78139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77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64BAD4-A937-4307-8519-948E1462CFC6}" type="slidenum">
              <a:rPr lang="zh-TW" altLang="en-US" smtClean="0"/>
              <a:pPr/>
              <a:t>53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70271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87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922C8C-F028-4D69-AC32-CB802595E50C}" type="slidenum">
              <a:rPr lang="zh-TW" altLang="en-US" smtClean="0"/>
              <a:pPr/>
              <a:t>55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540432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98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C00B2-BED3-483A-AE42-8ED35B8609A2}" type="slidenum">
              <a:rPr lang="zh-TW" altLang="en-US" smtClean="0"/>
              <a:pPr/>
              <a:t>56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82781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08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7393DF-1319-489D-B280-A71584B4518D}" type="slidenum">
              <a:rPr lang="zh-TW" altLang="en-US" smtClean="0"/>
              <a:pPr/>
              <a:t>57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000709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18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B4572-84C6-47B5-8784-54C5282E0A49}" type="slidenum">
              <a:rPr lang="zh-TW" altLang="en-US" smtClean="0"/>
              <a:pPr/>
              <a:t>58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568582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28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8852E1-C1C2-4F4E-B28B-0045BEE3472C}" type="slidenum">
              <a:rPr lang="zh-TW" altLang="en-US" smtClean="0"/>
              <a:pPr/>
              <a:t>59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68965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9DDC28-5E5E-412A-B383-CB99F2F27943}" type="slidenum">
              <a:rPr lang="zh-TW" altLang="en-US" smtClean="0"/>
              <a:pPr/>
              <a:t>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1183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C8C753-D496-49E6-BD3C-F1D378AB73C3}" type="slidenum">
              <a:rPr lang="zh-TW" altLang="en-US" smtClean="0"/>
              <a:pPr/>
              <a:t>6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06574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560C01-69E1-4DB6-BA86-9C573910473B}" type="slidenum">
              <a:rPr lang="zh-TW" altLang="en-US" smtClean="0"/>
              <a:pPr/>
              <a:t>11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2989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07CB25-ABD5-41B2-A0B5-9A4ED94C15FD}" type="slidenum">
              <a:rPr lang="zh-TW" altLang="en-US" smtClean="0"/>
              <a:pPr/>
              <a:t>12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831248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C8BD21-D41E-41B7-9085-0B5C26F653CB}" type="slidenum">
              <a:rPr lang="zh-TW" altLang="en-US" smtClean="0"/>
              <a:pPr/>
              <a:t>13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0450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9DFA8C-E189-42E1-A6CF-AB7B58247BF1}" type="slidenum">
              <a:rPr lang="zh-TW" altLang="en-US" smtClean="0"/>
              <a:pPr/>
              <a:t>14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9801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4303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303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3129AB9-F3E7-44D8-9456-722C882FA0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5E78-C283-4B33-B526-3A1513D958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6EA4-7077-4D6A-BF19-785D4069590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4303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303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3129AB9-F3E7-44D8-9456-722C882FA0F7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5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6B68-A6EB-4082-B613-1B1A3DC78B6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3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6154-009E-4C5E-8CF7-8BAD24D25334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9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2430-80C6-494F-8FE6-0B4BC7814F4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8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FE5F-DF3D-496E-94AD-0006D3FFB2DE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55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95AC-9B95-4389-B3AA-3EC2B5DC20D8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8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F347-07FA-4AB5-A0D7-E2D5651AC0CD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24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9A2C-019D-4C80-BA69-C177EEE999C3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2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6B68-A6EB-4082-B613-1B1A3DC78B6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C80F-85B0-41B7-9320-7C93233BE56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9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5E78-C283-4B33-B526-3A1513D9583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6EA4-7077-4D6A-BF19-785D4069590F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89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3FE4-89C9-4C8E-8990-96243CA197FD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8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6154-009E-4C5E-8CF7-8BAD24D253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2430-80C6-494F-8FE6-0B4BC7814F4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FE5F-DF3D-496E-94AD-0006D3FFB2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95AC-9B95-4389-B3AA-3EC2B5DC20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F347-07FA-4AB5-A0D7-E2D5651AC0C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9A2C-019D-4C80-BA69-C177EEE999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C80F-85B0-41B7-9320-7C93233BE56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1785600" cy="6858000"/>
            <a:chOff x="0" y="0"/>
            <a:chExt cx="5568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41988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89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</p:grpSp>
        <p:grpSp>
          <p:nvGrpSpPr>
            <p:cNvPr id="3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4199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199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</p:grpSp>
        <p:grpSp>
          <p:nvGrpSpPr>
            <p:cNvPr id="3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42000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2001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</p:grpSp>
      </p:grpSp>
      <p:sp>
        <p:nvSpPr>
          <p:cNvPr id="307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0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50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00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50"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00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50" b="1"/>
            </a:lvl1pPr>
          </a:lstStyle>
          <a:p>
            <a:pPr>
              <a:defRPr/>
            </a:pPr>
            <a:fld id="{5051244F-16B8-46DA-9118-6E9ABEB2D0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1785600" cy="6858000"/>
            <a:chOff x="0" y="0"/>
            <a:chExt cx="5568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41988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89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3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4199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99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3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42000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001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307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0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788" b="1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200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788" b="1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200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788" b="1"/>
            </a:lvl1pPr>
          </a:lstStyle>
          <a:p>
            <a:pPr>
              <a:defRPr/>
            </a:pPr>
            <a:fld id="{5051244F-16B8-46DA-9118-6E9ABEB2D08F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07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257175" algn="ctr" rtl="0" fontAlgn="base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514350" algn="ctr" rtl="0" fontAlgn="base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771525" algn="ctr" rtl="0" fontAlgn="base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028700" algn="ctr" rtl="0" fontAlgn="base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kumimoji="1"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kumimoji="1" sz="1575">
          <a:solidFill>
            <a:schemeClr val="tx1"/>
          </a:solidFill>
          <a:latin typeface="+mn-lt"/>
          <a:ea typeface="+mn-ea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kumimoji="1" sz="1350">
          <a:solidFill>
            <a:schemeClr val="tx1"/>
          </a:solidFill>
          <a:latin typeface="+mn-lt"/>
          <a:ea typeface="+mn-ea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kumimoji="1" sz="1125">
          <a:solidFill>
            <a:schemeClr val="tx1"/>
          </a:solidFill>
          <a:latin typeface="+mn-lt"/>
          <a:ea typeface="+mn-ea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125">
          <a:solidFill>
            <a:schemeClr val="tx1"/>
          </a:solidFill>
          <a:latin typeface="+mn-lt"/>
          <a:ea typeface="+mn-ea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125">
          <a:solidFill>
            <a:schemeClr val="tx1"/>
          </a:solidFill>
          <a:latin typeface="+mn-lt"/>
          <a:ea typeface="+mn-ea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125">
          <a:solidFill>
            <a:schemeClr val="tx1"/>
          </a:solidFill>
          <a:latin typeface="+mn-lt"/>
          <a:ea typeface="+mn-ea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125">
          <a:solidFill>
            <a:schemeClr val="tx1"/>
          </a:solidFill>
          <a:latin typeface="+mn-lt"/>
          <a:ea typeface="+mn-ea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12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piff.rit.edu/classes/phys230/lectures/ism_dust/ngc6726_wide_tanfull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astrooptik.com/Bildergalerie/Lulin1m/Jupiter.htm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CoursesTex\Tex\Talks\disk.mpg" TargetMode="External"/><Relationship Id="rId1" Type="http://schemas.microsoft.com/office/2007/relationships/media" Target="file:///E:\CoursesTex\Tex\Talks\disk.mpg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ilbert.physast.uga.edu/~derek/ASTR1020/images/Barnard68_vis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hyperlink" Target="http://dilbert.physast.uga.edu/~derek/ASTR1020/images/Barnard68_IR.jpg" TargetMode="Externa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2.jpe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nfinity-imagined.tumblr.com/post/54065841977/the-gravitational-orbit-of-any-moon-planet-star" TargetMode="Externa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8.gif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space.com/scienceastronomy/leonids_update_011115.html" TargetMode="External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7.jpeg"/><Relationship Id="rId10" Type="http://schemas.openxmlformats.org/officeDocument/2006/relationships/image" Target="../media/image71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hyperlink" Target="http://upload.wikimedia.org/wikipedia/commons/0/00/Animation_showing_movement_of_2003_UB313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ranscoded/8/8e/Pluto-FlyoverAnimation-20150918.webm/Pluto-FlyoverAnimation-20150918.webm.480p.webm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fourmilab.ch/earthview/nopan.map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ammerthrow.as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hyperlink" Target="http://www.berkeley.edu/news/berkeleyan/2003/09/10_stars.shtml" TargetMode="Externa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w.wrs.yahoo.com/_ylt=A3eg8_kMdXJMx5EA5clt1gt.;_ylu=X3oDMTBpcWpidGtpBHBvcwM4BHNlYwNzcgR2dGlkAw--/SIG=1galrmj1b/EXP=1282655884/**http:/tw.image.search.yahoo.com/images/view?back=http://tw.image.search.yahoo.com/search/images?p=pulsar+planet&amp;ei=UTF-8&amp;fr=yfp&amp;fr2=tab-web&amp;w=563&amp;h=720&amp;imgurl=colinshew.com/art/pulsar_planet.jpg&amp;rurl=http://hubpages.com/forum/topic/11013&amp;size=33k&amp;name=pulsar+planet+jp...&amp;p=pulsar+planet&amp;oid=70ad2bea5429d056&amp;fr2=tab-web&amp;no=8&amp;tt=453&amp;sigr=115i0pnna&amp;sigi=113iv1kim&amp;sigb=12qth5bg2&amp;type=JPG" TargetMode="Externa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hyperlink" Target="http://kepler.nasa.gov/images/LostInGlare-full.jpg" TargetMode="Externa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hyperlink" Target="http://origins.jpl.nasa.gov/technology/images/tech-mirrors-br.jpg" TargetMode="External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e/LombergA1024.jpg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hyperlink" Target="http://contact-themovie.warnerbros.com/cmp/photos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urmilab.ch/earthview/learth.ma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pload.wikimedia.org/wikipedia/commons/1/14/Ridolfo_Ghirlandaio_Columbu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upload.wikimedia.org/wikipedia/commons/0/05/Hernando_de_Magallanes_del_museo_Madrid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://upload.wikimedia.org/wikipedia/commons/d/d4/Johannes_Kepler_1610.jpg" TargetMode="External"/><Relationship Id="rId7" Type="http://schemas.openxmlformats.org/officeDocument/2006/relationships/hyperlink" Target="http://upload.wikimedia.org/wikipedia/commons/c/cc/Galileo.arp.300pix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3/39/GodfreyKneller-IsaacNewton-1689.jpg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ngc6726_wide_tanc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2192000" cy="685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400" y="404664"/>
            <a:ext cx="6912768" cy="1674596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TW" altLang="en-US" sz="60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開展宇宙     視野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23792" y="4365104"/>
            <a:ext cx="6984776" cy="2075417"/>
          </a:xfrm>
          <a:noFill/>
        </p:spPr>
        <p:txBody>
          <a:bodyPr/>
          <a:lstStyle/>
          <a:p>
            <a:pPr algn="r" eaLnBrk="1" hangingPunct="1"/>
            <a:r>
              <a:rPr lang="zh-TW" altLang="en-US" sz="3600" b="1" dirty="0">
                <a:solidFill>
                  <a:srgbClr val="CCFF33"/>
                </a:solidFill>
                <a:latin typeface="超世紀粗仿宋" pitchFamily="2" charset="-120"/>
                <a:ea typeface="超世紀粗仿宋" pitchFamily="2" charset="-120"/>
              </a:rPr>
              <a:t>陳文屏</a:t>
            </a:r>
          </a:p>
          <a:p>
            <a:pPr algn="r" eaLnBrk="1" hangingPunct="1"/>
            <a:r>
              <a:rPr lang="zh-TW" altLang="en-US" sz="3600" dirty="0">
                <a:solidFill>
                  <a:srgbClr val="CCFF33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中央大學  天文所、物理系</a:t>
            </a:r>
            <a:endParaRPr lang="en-US" altLang="zh-TW" sz="3600" dirty="0">
              <a:solidFill>
                <a:srgbClr val="CCFF33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  <a:p>
            <a:pPr algn="r" eaLnBrk="1" hangingPunct="1"/>
            <a:r>
              <a:rPr lang="en-US" altLang="zh-TW" sz="2800" b="1" dirty="0" smtClean="0">
                <a:solidFill>
                  <a:srgbClr val="00CCFF"/>
                </a:solidFill>
                <a:latin typeface="超世紀粗仿宋" pitchFamily="2" charset="-120"/>
                <a:ea typeface="超世紀粗仿宋" pitchFamily="2" charset="-120"/>
              </a:rPr>
              <a:t>2016.12.16</a:t>
            </a:r>
            <a:r>
              <a:rPr lang="zh-TW" altLang="en-US" sz="2800" b="1" dirty="0" smtClean="0">
                <a:solidFill>
                  <a:srgbClr val="00CCFF"/>
                </a:solidFill>
                <a:latin typeface="超世紀粗仿宋" pitchFamily="2" charset="-120"/>
                <a:ea typeface="超世紀粗仿宋" pitchFamily="2" charset="-120"/>
              </a:rPr>
              <a:t> ＠</a:t>
            </a:r>
            <a:r>
              <a:rPr lang="zh-TW" altLang="en-US" sz="2800" b="1" dirty="0">
                <a:solidFill>
                  <a:srgbClr val="00CCFF"/>
                </a:solidFill>
                <a:latin typeface="超世紀粗仿宋" pitchFamily="2" charset="-120"/>
                <a:ea typeface="超世紀粗仿宋" pitchFamily="2" charset="-120"/>
              </a:rPr>
              <a:t>松山</a:t>
            </a:r>
            <a:r>
              <a:rPr lang="zh-TW" altLang="en-US" sz="2800" b="1" dirty="0" smtClean="0">
                <a:solidFill>
                  <a:srgbClr val="00CCFF"/>
                </a:solidFill>
                <a:latin typeface="超世紀粗仿宋" pitchFamily="2" charset="-120"/>
                <a:ea typeface="超世紀粗仿宋" pitchFamily="2" charset="-120"/>
              </a:rPr>
              <a:t>高中</a:t>
            </a:r>
            <a:endParaRPr lang="en-US" altLang="zh-TW" sz="3200" b="1" dirty="0">
              <a:solidFill>
                <a:srgbClr val="00CCFF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5125" name="WordArt 12"/>
          <p:cNvSpPr>
            <a:spLocks noChangeArrowheads="1" noChangeShapeType="1" noTextEdit="1"/>
          </p:cNvSpPr>
          <p:nvPr/>
        </p:nvSpPr>
        <p:spPr bwMode="auto">
          <a:xfrm>
            <a:off x="4079776" y="805011"/>
            <a:ext cx="1440160" cy="87390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TW" alt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新細明體"/>
                <a:ea typeface="新細明體"/>
              </a:rPr>
              <a:t>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oodcut of crystal spheres with man breaking throu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88640"/>
            <a:ext cx="7776864" cy="650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513657" y="430412"/>
            <a:ext cx="315227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69056" tIns="34529" rIns="69056" bIns="34529" anchor="ctr"/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浩瀚的宇宙</a:t>
            </a:r>
          </a:p>
        </p:txBody>
      </p:sp>
      <p:graphicFrame>
        <p:nvGraphicFramePr>
          <p:cNvPr id="139312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143989"/>
              </p:ext>
            </p:extLst>
          </p:nvPr>
        </p:nvGraphicFramePr>
        <p:xfrm>
          <a:off x="551384" y="1196752"/>
          <a:ext cx="11054950" cy="4069862"/>
        </p:xfrm>
        <a:graphic>
          <a:graphicData uri="http://schemas.openxmlformats.org/drawingml/2006/table">
            <a:tbl>
              <a:tblPr/>
              <a:tblGrid>
                <a:gridCol w="5328592"/>
                <a:gridCol w="5726358"/>
              </a:tblGrid>
              <a:tr h="526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天體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相對距離尺度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地球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桌上的一粒鹽；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0.3 mm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月球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一指外的胡椒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太陽 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門口 （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4 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公尺）的番茄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0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木星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>─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太陽系最大</a:t>
                      </a:r>
                      <a:b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</a:b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                的行星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大樓口（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20 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公尺外）的木瓜子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0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冥王星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>─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曾經是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/>
                      </a:r>
                      <a:b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</a:b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>                  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最遠的行星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隔棟大樓（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150 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公尺外）的細沙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9293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7271"/>
              </p:ext>
            </p:extLst>
          </p:nvPr>
        </p:nvGraphicFramePr>
        <p:xfrm>
          <a:off x="551384" y="5270897"/>
          <a:ext cx="5357738" cy="923640"/>
        </p:xfrm>
        <a:graphic>
          <a:graphicData uri="http://schemas.openxmlformats.org/drawingml/2006/table">
            <a:tbl>
              <a:tblPr/>
              <a:tblGrid>
                <a:gridCol w="5357738"/>
              </a:tblGrid>
              <a:tr h="710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半人馬座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α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星</a:t>
                      </a: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>─</a:t>
                      </a:r>
                      <a:b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</a:b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細明體" pitchFamily="49" charset="-120"/>
                        </a:rPr>
                        <a:t>             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最近的恆星</a:t>
                      </a:r>
                    </a:p>
                  </a:txBody>
                  <a:tcPr marL="67500" marR="67500" marT="35100" marB="3510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9313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7399"/>
              </p:ext>
            </p:extLst>
          </p:nvPr>
        </p:nvGraphicFramePr>
        <p:xfrm>
          <a:off x="5898555" y="5229200"/>
          <a:ext cx="5714325" cy="936104"/>
        </p:xfrm>
        <a:graphic>
          <a:graphicData uri="http://schemas.openxmlformats.org/drawingml/2006/table">
            <a:tbl>
              <a:tblPr/>
              <a:tblGrid>
                <a:gridCol w="5714325"/>
              </a:tblGrid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超世紀粗仿宋" panose="02000000000000000000" pitchFamily="2" charset="-120"/>
                          <a:ea typeface="超世紀粗仿宋" panose="02000000000000000000" pitchFamily="2" charset="-120"/>
                        </a:rPr>
                        <a:t>馬尼拉的番茄！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細明體" pitchFamily="49" charset="-120"/>
                      </a:endParaRPr>
                    </a:p>
                  </a:txBody>
                  <a:tcPr marL="67500" marR="67500" marT="35100" marB="3510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23" name="Picture 41" descr="Jupiter_s.jpg (13469 Byte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864" y="3501008"/>
            <a:ext cx="642938" cy="5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4" name="Picture 42" descr="moon_fu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1624" y="2146247"/>
            <a:ext cx="875425" cy="6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Picture 43" descr="EAR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544" y="1700808"/>
            <a:ext cx="594122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7" name="Picture 45" descr="thesu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3752" y="2475286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310" name="Picture 46" descr="alpha-centaur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9648" y="5454413"/>
            <a:ext cx="552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9" name="Picture 47" descr="Earth-Moon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9816" y="477177"/>
            <a:ext cx="6697266" cy="33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Nh-pluto-in-true-color 2x JPEG-edi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65" y="4474650"/>
            <a:ext cx="571667" cy="5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207568" y="332656"/>
            <a:ext cx="86409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69056" tIns="34529" rIns="69056" bIns="34529" anchor="ctr"/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什麼叫做「浩瀚」？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07368" y="1268760"/>
            <a:ext cx="1144927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光速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為 300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,000公里/秒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卅萬公里相當於地球圓周七圈半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這樣的速度到月球只需一秒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多</a:t>
            </a:r>
            <a:r>
              <a:rPr lang="zh-TW" altLang="en-US" sz="2800" dirty="0" smtClean="0">
                <a:solidFill>
                  <a:srgbClr val="FF9900"/>
                </a:solidFill>
                <a:ea typeface="標楷體" pitchFamily="65" charset="-120"/>
              </a:rPr>
              <a:t>（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眨眼的時間）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到太陽需約五百秒</a:t>
            </a:r>
            <a:r>
              <a:rPr lang="zh-TW" altLang="en-US" sz="2800" dirty="0" smtClean="0">
                <a:solidFill>
                  <a:srgbClr val="FF9900"/>
                </a:solidFill>
                <a:ea typeface="標楷體" pitchFamily="65" charset="-120"/>
              </a:rPr>
              <a:t>（下課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的時間）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到半人馬座</a:t>
            </a:r>
            <a:r>
              <a:rPr lang="en-US" altLang="zh-TW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α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毗鄰星須 4.3 年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（～讀大學的時間）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跨越銀河系約需 5～10 萬年</a:t>
            </a:r>
            <a:r>
              <a:rPr lang="zh-TW" altLang="en-US" sz="3600" dirty="0">
                <a:solidFill>
                  <a:schemeClr val="tx2"/>
                </a:solidFill>
                <a:ea typeface="細明體" pitchFamily="49" charset="-120"/>
              </a:rPr>
              <a:t> 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（人類演化的時間）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到最近的星系費時數百萬年 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（大地演化的時間）</a:t>
            </a:r>
            <a:endParaRPr lang="zh-TW" altLang="en-US" sz="3600" dirty="0">
              <a:solidFill>
                <a:srgbClr val="FF9900"/>
              </a:solidFill>
              <a:ea typeface="細明體" pitchFamily="49" charset="-120"/>
            </a:endParaRP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目前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已知的星系超過數千億個 …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st02270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88640"/>
            <a:ext cx="8352928" cy="65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199455" y="282096"/>
            <a:ext cx="10180363" cy="68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銀河系（＝我們所在的星系</a:t>
            </a:r>
            <a:r>
              <a:rPr lang="zh-TW" altLang="en-US" sz="4000" dirty="0" smtClean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）外觀也如此</a:t>
            </a:r>
            <a:r>
              <a:rPr lang="en-US" altLang="zh-TW" sz="4000" dirty="0" smtClean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endParaRPr lang="en-US" altLang="zh-TW" sz="4000" dirty="0">
              <a:solidFill>
                <a:srgbClr val="FFFF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5360" y="6237312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NASA/HST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9354631" y="1412776"/>
            <a:ext cx="253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accent2"/>
                </a:solidFill>
              </a:rPr>
              <a:t>The Grand Design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23772" y="6151864"/>
            <a:ext cx="756047" cy="4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66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cs typeface="華康仿宋體"/>
              </a:rPr>
              <a:t>恆星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2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260648"/>
            <a:ext cx="9937104" cy="396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dirsum_a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696" y="1432373"/>
            <a:ext cx="708685" cy="70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0" descr="dirwin_a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8852" y="2492897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1" descr="sezn_a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672" y="4077072"/>
            <a:ext cx="708023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YGN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72666"/>
            <a:ext cx="8784976" cy="604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6672065" y="241723"/>
            <a:ext cx="3960440" cy="705884"/>
          </a:xfrm>
          <a:prstGeom prst="wedgeRectCallout">
            <a:avLst>
              <a:gd name="adj1" fmla="val -79850"/>
              <a:gd name="adj2" fmla="val 715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r>
              <a:rPr lang="zh-TW" altLang="en-US" sz="3200" dirty="0" smtClean="0">
                <a:solidFill>
                  <a:srgbClr val="FFFF00"/>
                </a:solidFill>
                <a:ea typeface="標楷體" pitchFamily="65" charset="-120"/>
              </a:rPr>
              <a:t>織女星 </a:t>
            </a:r>
            <a:r>
              <a:rPr lang="zh-TW" altLang="en-US" sz="24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距離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地球 </a:t>
            </a:r>
            <a:r>
              <a:rPr lang="en-US" altLang="zh-TW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25 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光年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7680176" y="5445224"/>
            <a:ext cx="4032448" cy="611841"/>
          </a:xfrm>
          <a:prstGeom prst="wedgeRectCallout">
            <a:avLst>
              <a:gd name="adj1" fmla="val 19371"/>
              <a:gd name="adj2" fmla="val -25050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r>
              <a:rPr lang="zh-TW" altLang="en-US" sz="3200" dirty="0">
                <a:solidFill>
                  <a:srgbClr val="FFFF00"/>
                </a:solidFill>
                <a:ea typeface="標楷體" pitchFamily="65" charset="-120"/>
              </a:rPr>
              <a:t>牛郎</a:t>
            </a:r>
            <a:r>
              <a:rPr lang="zh-TW" altLang="en-US" sz="3200" dirty="0" smtClean="0">
                <a:solidFill>
                  <a:srgbClr val="FFFF00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星 </a:t>
            </a:r>
            <a:r>
              <a:rPr lang="zh-TW" altLang="en-US" sz="24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距離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地球 </a:t>
            </a:r>
            <a:r>
              <a:rPr lang="en-US" altLang="zh-TW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16 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光年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63352" y="6131790"/>
            <a:ext cx="4600303" cy="609578"/>
          </a:xfrm>
          <a:prstGeom prst="wedgeRectCallout">
            <a:avLst>
              <a:gd name="adj1" fmla="val 26910"/>
              <a:gd name="adj2" fmla="val -264848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r>
              <a:rPr lang="zh-TW" altLang="en-US" sz="3200" dirty="0">
                <a:solidFill>
                  <a:srgbClr val="FFFF00"/>
                </a:solidFill>
                <a:ea typeface="標楷體" pitchFamily="65" charset="-120"/>
              </a:rPr>
              <a:t>天津</a:t>
            </a:r>
            <a:r>
              <a:rPr lang="zh-TW" altLang="en-US" sz="3200" dirty="0" smtClean="0">
                <a:solidFill>
                  <a:srgbClr val="FFFF00"/>
                </a:solidFill>
                <a:ea typeface="標楷體" pitchFamily="65" charset="-120"/>
              </a:rPr>
              <a:t>四 </a:t>
            </a:r>
            <a:r>
              <a:rPr lang="zh-TW" altLang="en-US" sz="24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距離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地球約 </a:t>
            </a:r>
            <a:r>
              <a:rPr lang="en-US" altLang="zh-TW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1500 </a:t>
            </a:r>
            <a:r>
              <a:rPr lang="zh-TW" altLang="en-US" sz="24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光年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4044967" y="4238224"/>
            <a:ext cx="6304434" cy="797598"/>
          </a:xfrm>
          <a:prstGeom prst="line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3855246" y="1272623"/>
            <a:ext cx="1376658" cy="3622650"/>
          </a:xfrm>
          <a:prstGeom prst="line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 flipV="1">
            <a:off x="5393533" y="1259409"/>
            <a:ext cx="4950938" cy="2889670"/>
          </a:xfrm>
          <a:prstGeom prst="line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3392" y="374556"/>
            <a:ext cx="3421575" cy="74799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夏季大三角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983432" y="404664"/>
            <a:ext cx="10081120" cy="173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今晚走出戶外，一眼望去，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16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年前、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25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年前、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1500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年前發出的光線，同時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映入眼簾 ── 我們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看到了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16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年前、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25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年前、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1500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年前天體的樣子！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95400" y="5157192"/>
            <a:ext cx="9937104" cy="11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利用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望遠鏡收集光線，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配備靈敏的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儀器來紀錄光線，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我們甚至可以看到</a:t>
            </a:r>
            <a:r>
              <a:rPr lang="en-US" altLang="zh-TW" sz="3600" dirty="0">
                <a:latin typeface="超世紀粗仿宋" pitchFamily="2" charset="-120"/>
                <a:ea typeface="超世紀粗仿宋" pitchFamily="2" charset="-120"/>
              </a:rPr>
              <a:t>100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億年前的宇宙！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799856" y="2714707"/>
            <a:ext cx="6451864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r>
              <a:rPr lang="zh-TW" altLang="en-US" sz="28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但是我們看不到它們「現在」的</a:t>
            </a:r>
            <a:r>
              <a:rPr lang="zh-TW" altLang="en-US" sz="28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樣子 </a:t>
            </a:r>
            <a:r>
              <a:rPr lang="en-US" altLang="zh-TW" sz="28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…</a:t>
            </a:r>
            <a:r>
              <a:rPr lang="zh-TW" altLang="en-US" sz="28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咳</a:t>
            </a:r>
            <a:r>
              <a:rPr lang="zh-TW" altLang="en-US" sz="28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，咳</a:t>
            </a:r>
            <a:r>
              <a:rPr lang="zh-TW" altLang="en-US" sz="28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，何謂「</a:t>
            </a:r>
            <a:r>
              <a:rPr lang="zh-TW" altLang="en-US" sz="28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現在</a:t>
            </a:r>
            <a:r>
              <a:rPr lang="zh-TW" altLang="en-US" sz="28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」？</a:t>
            </a:r>
            <a:endParaRPr lang="zh-TW" altLang="en-US" sz="2800" dirty="0">
              <a:solidFill>
                <a:schemeClr val="accent2"/>
              </a:solidFill>
              <a:latin typeface="超世紀粗仿宋" pitchFamily="2" charset="-120"/>
              <a:ea typeface="超世紀粗仿宋" pitchFamily="2" charset="-120"/>
              <a:cs typeface="華康仿宋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pacetelescope.org/static/archives/images/screen/heic14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57" y="260648"/>
            <a:ext cx="685954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312712" y="301020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哈伯極深星場 </a:t>
            </a:r>
            <a:r>
              <a:rPr lang="en-US" altLang="zh-TW" sz="24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/>
            </a:r>
            <a:br>
              <a:rPr lang="en-US" altLang="zh-TW" sz="24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en-US" altLang="zh-TW" sz="24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(Hubble</a:t>
            </a:r>
            <a:r>
              <a:rPr lang="zh-TW" altLang="en-US" sz="24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r>
              <a:rPr lang="en-US" altLang="zh-TW" sz="2400" b="1" dirty="0">
                <a:solidFill>
                  <a:srgbClr val="FF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Ultra-Deep Field)</a:t>
            </a:r>
          </a:p>
        </p:txBody>
      </p:sp>
      <p:sp>
        <p:nvSpPr>
          <p:cNvPr id="4" name="矩形 3"/>
          <p:cNvSpPr/>
          <p:nvPr/>
        </p:nvSpPr>
        <p:spPr>
          <a:xfrm>
            <a:off x="191343" y="1502649"/>
            <a:ext cx="48177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38"/>
              </a:spcBef>
            </a:pPr>
            <a:r>
              <a:rPr lang="pt-BR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3h 32m 39.0s, −27°47′29.1”</a:t>
            </a:r>
            <a:br>
              <a:rPr lang="pt-BR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</a:b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 （天爐座）</a:t>
            </a:r>
            <a:endParaRPr lang="pt-BR" altLang="zh-TW" sz="2000" dirty="0">
              <a:latin typeface="超世紀中古印" panose="02000000000000000000" pitchFamily="2" charset="-120"/>
              <a:ea typeface="超世紀中古印" panose="02000000000000000000" pitchFamily="2" charset="-120"/>
            </a:endParaRPr>
          </a:p>
          <a:p>
            <a:pPr>
              <a:spcBef>
                <a:spcPts val="338"/>
              </a:spcBef>
            </a:pPr>
            <a:r>
              <a:rPr lang="pt-BR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2003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～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2004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觀測 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2009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加入紅外波段資料</a:t>
            </a:r>
            <a:endParaRPr lang="en-US" altLang="zh-TW" sz="2000" dirty="0">
              <a:latin typeface="超世紀中古印" panose="02000000000000000000" pitchFamily="2" charset="-120"/>
              <a:ea typeface="超世紀中古印" panose="02000000000000000000" pitchFamily="2" charset="-120"/>
            </a:endParaRPr>
          </a:p>
          <a:p>
            <a:pPr>
              <a:spcBef>
                <a:spcPts val="338"/>
              </a:spcBef>
            </a:pP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2012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</a:t>
            </a:r>
            <a:r>
              <a:rPr lang="en-US" altLang="zh-TW" sz="2000" dirty="0" err="1">
                <a:latin typeface="超世紀中古印" panose="02000000000000000000" pitchFamily="2" charset="-120"/>
                <a:ea typeface="超世紀中古印" panose="02000000000000000000" pitchFamily="2" charset="-120"/>
              </a:rPr>
              <a:t>eXtreme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Deep Field (XDF)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</a:t>
            </a:r>
          </a:p>
          <a:p>
            <a:pPr>
              <a:spcBef>
                <a:spcPts val="338"/>
              </a:spcBef>
            </a:pP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2014 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公布最後處理數據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/>
            </a:r>
            <a:b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</a:b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    從紫外到紅外，最遠達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132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億光年</a:t>
            </a:r>
            <a:endParaRPr lang="en-US" altLang="zh-TW" sz="2000" dirty="0">
              <a:latin typeface="超世紀中古印" panose="02000000000000000000" pitchFamily="2" charset="-120"/>
              <a:ea typeface="超世紀中古印" panose="02000000000000000000" pitchFamily="2" charset="-120"/>
            </a:endParaRPr>
          </a:p>
          <a:p>
            <a:pPr>
              <a:spcBef>
                <a:spcPts val="338"/>
              </a:spcBef>
            </a:pP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總曝光時間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23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天  包含～</a:t>
            </a:r>
            <a:r>
              <a:rPr lang="en-US" altLang="zh-TW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10,000 </a:t>
            </a:r>
            <a:r>
              <a:rPr lang="zh-TW" altLang="en-US" sz="2000" dirty="0">
                <a:latin typeface="超世紀中古印" panose="02000000000000000000" pitchFamily="2" charset="-120"/>
                <a:ea typeface="超世紀中古印" panose="02000000000000000000" pitchFamily="2" charset="-120"/>
              </a:rPr>
              <a:t>個星系</a:t>
            </a:r>
            <a:endParaRPr lang="en-US" altLang="zh-TW" sz="2000" dirty="0">
              <a:latin typeface="超世紀中古印" panose="02000000000000000000" pitchFamily="2" charset="-120"/>
              <a:ea typeface="超世紀中古印" panose="02000000000000000000" pitchFamily="2" charset="-120"/>
            </a:endParaRPr>
          </a:p>
        </p:txBody>
      </p:sp>
      <p:pic>
        <p:nvPicPr>
          <p:cNvPr id="1026" name="Picture 2" descr="https://upload.wikimedia.org/wikipedia/commons/thumb/3/33/Hudf-illustration.jpg/800px-Hudf-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457965"/>
            <a:ext cx="1575973" cy="22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b/b4/Hubble_Ultra_Deep_Field_diagr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351111"/>
            <a:ext cx="3089545" cy="23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91343" y="2102494"/>
            <a:ext cx="4752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我們目前看到</a:t>
            </a:r>
            <a:r>
              <a:rPr lang="en-US" altLang="zh-TW" sz="3600" dirty="0">
                <a:solidFill>
                  <a:srgbClr val="FFFF00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/>
            </a:r>
            <a:br>
              <a:rPr lang="en-US" altLang="zh-TW" sz="3600" dirty="0">
                <a:solidFill>
                  <a:srgbClr val="FFFF00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最遠（最早）的宇宙</a:t>
            </a:r>
            <a:endParaRPr lang="en-US" altLang="zh-TW" sz="3600" dirty="0">
              <a:solidFill>
                <a:srgbClr val="FFFF00"/>
              </a:solidFill>
              <a:latin typeface="超世紀粗顏楷" panose="02000000000000000000" pitchFamily="2" charset="-120"/>
              <a:ea typeface="超世紀粗顏楷" panose="02000000000000000000" pitchFamily="2" charset="-12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056" y="6493774"/>
            <a:ext cx="3600400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TW" dirty="0"/>
              <a:t>To Infinity and Beyond ...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091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03512" y="5085184"/>
            <a:ext cx="194416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3600" b="1" dirty="0">
                <a:solidFill>
                  <a:srgbClr val="FFFF00"/>
                </a:solidFill>
                <a:ea typeface="標楷體" pitchFamily="65" charset="-120"/>
              </a:rPr>
              <a:t>Orion  </a:t>
            </a:r>
            <a:r>
              <a:rPr lang="zh-TW" altLang="en-US" sz="3600" b="1" dirty="0">
                <a:solidFill>
                  <a:srgbClr val="FFFF00"/>
                </a:solidFill>
                <a:ea typeface="標楷體" pitchFamily="65" charset="-120"/>
              </a:rPr>
              <a:t>獵戶座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71464" y="155679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超世紀粗顏楷" pitchFamily="2" charset="-120"/>
                <a:ea typeface="超世紀粗顏楷" pitchFamily="2" charset="-120"/>
              </a:rPr>
              <a:t>臺灣冬天入夜後抬頭可見</a:t>
            </a:r>
          </a:p>
        </p:txBody>
      </p:sp>
      <p:pic>
        <p:nvPicPr>
          <p:cNvPr id="4" name="Picture 6" descr="Orion_s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188640"/>
            <a:ext cx="5173762" cy="65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onst%20or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260648"/>
            <a:ext cx="576140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175199"/>
            <a:ext cx="5711344" cy="652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fbcdn-sphotos-a.akamaihd.net/hphotos-ak-ash3/557126_420687041290430_100000474139990_1678064_144945212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6" y="123464"/>
            <a:ext cx="5163889" cy="66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710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sei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448" y="5524"/>
            <a:ext cx="9793088" cy="685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98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135561" y="476672"/>
            <a:ext cx="75774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大綱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79785" y="1923679"/>
            <a:ext cx="9289032" cy="41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宇宙的</a:t>
            </a:r>
            <a:r>
              <a:rPr lang="zh-TW" altLang="en-US" sz="3600" dirty="0">
                <a:solidFill>
                  <a:srgbClr val="66FF33"/>
                </a:solidFill>
                <a:latin typeface="標楷體" pitchFamily="65" charset="-120"/>
                <a:ea typeface="標楷體" pitchFamily="65" charset="-120"/>
              </a:rPr>
              <a:t>歷史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3600" dirty="0">
                <a:solidFill>
                  <a:srgbClr val="66FF33"/>
                </a:solidFill>
                <a:latin typeface="標楷體" pitchFamily="65" charset="-120"/>
                <a:ea typeface="標楷體" pitchFamily="65" charset="-120"/>
              </a:rPr>
              <a:t>地理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</a:pPr>
            <a:endParaRPr lang="zh-TW" altLang="en-US" sz="3600" dirty="0"/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發現新世界 </a:t>
            </a:r>
            <a:r>
              <a:rPr lang="zh-TW" altLang="en-US" sz="3600" dirty="0"/>
              <a:t>── </a:t>
            </a:r>
            <a: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  <a:t>太陽系家族的人口普查</a:t>
            </a:r>
            <a:b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</a:br>
            <a: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  <a:t>               太陽系以外的行星系統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endParaRPr lang="zh-TW" altLang="en-US" sz="3600" dirty="0"/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宇宙新面貌 </a:t>
            </a:r>
            <a:r>
              <a:rPr lang="zh-TW" altLang="en-US" sz="3600" dirty="0"/>
              <a:t>── </a:t>
            </a:r>
            <a: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  <a:t>上下古今的來龍去脈</a:t>
            </a:r>
            <a:b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</a:br>
            <a:r>
              <a:rPr lang="zh-TW" altLang="en-US" sz="3600" dirty="0">
                <a:solidFill>
                  <a:srgbClr val="00CCFF"/>
                </a:solidFill>
                <a:latin typeface="超世紀中顏楷" pitchFamily="2" charset="-120"/>
                <a:ea typeface="超世紀中顏楷" pitchFamily="2" charset="-120"/>
                <a:cs typeface="華康行書體"/>
              </a:rPr>
              <a:t>               未知的宇宙力量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27448" y="1628800"/>
            <a:ext cx="9793088" cy="0"/>
          </a:xfrm>
          <a:prstGeom prst="line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 sz="240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55440" y="6453336"/>
            <a:ext cx="9721080" cy="0"/>
          </a:xfrm>
          <a:prstGeom prst="line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 sz="240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456" y="116631"/>
            <a:ext cx="10009112" cy="666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415480" y="188640"/>
            <a:ext cx="334803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北半球夏季銀河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WinterMilkWay2003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44624"/>
            <a:ext cx="7992888" cy="666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67408" y="260648"/>
            <a:ext cx="334803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北半球冬季銀河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0056440" y="6309320"/>
            <a:ext cx="187220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dirty="0"/>
              <a:t>Wang Wei-</a:t>
            </a:r>
            <a:r>
              <a:rPr lang="en-US" altLang="zh-TW" dirty="0" err="1"/>
              <a:t>Hao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robgendlerastropics.com/B72J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638" y="19294"/>
            <a:ext cx="10314255" cy="683299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7032104" y="6436786"/>
            <a:ext cx="4086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solidFill>
                  <a:srgbClr val="00B0F0"/>
                </a:solidFill>
              </a:rPr>
              <a:t>http://www.robgendlerastropics.com/B72JMM.jpg</a:t>
            </a:r>
            <a:endParaRPr lang="zh-TW" altLang="en-US" sz="1400" dirty="0">
              <a:solidFill>
                <a:srgbClr val="00B0F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23592" y="188640"/>
            <a:ext cx="7272808" cy="54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0625" tIns="26325" rIns="50625" bIns="263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dirty="0">
                <a:solidFill>
                  <a:srgbClr val="EAEAEA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濃密的太空塵埃雲氣遮檔了背後的光線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83432" y="6021288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FF00"/>
                </a:solidFill>
              </a:rPr>
              <a:t>Barnard 72 in </a:t>
            </a:r>
            <a:r>
              <a:rPr lang="en-US" altLang="zh-TW" sz="2400" dirty="0" err="1">
                <a:solidFill>
                  <a:srgbClr val="FFFF00"/>
                </a:solidFill>
              </a:rPr>
              <a:t>Ophiuchus</a:t>
            </a:r>
            <a:r>
              <a:rPr lang="en-US" altLang="zh-TW" sz="2400" dirty="0">
                <a:solidFill>
                  <a:srgbClr val="FFFF00"/>
                </a:solidFill>
              </a:rPr>
              <a:t> </a:t>
            </a:r>
            <a:r>
              <a:rPr lang="zh-TW" altLang="en-US" sz="2400" dirty="0">
                <a:solidFill>
                  <a:srgbClr val="FFFF00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（蛇夫座）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>
                <a:solidFill>
                  <a:srgbClr val="EAEAEA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75677" y="337290"/>
            <a:ext cx="8386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600" dirty="0">
                <a:solidFill>
                  <a:srgbClr val="FFFF66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星星也有生、老、病、死 ──</a:t>
            </a:r>
            <a:br>
              <a:rPr lang="zh-TW" altLang="en-US" sz="3600" dirty="0">
                <a:solidFill>
                  <a:srgbClr val="FFFF66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</a:br>
            <a:r>
              <a:rPr lang="zh-TW" altLang="en-US" sz="3600" dirty="0">
                <a:solidFill>
                  <a:srgbClr val="FFFF66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         </a:t>
            </a:r>
            <a:r>
              <a:rPr lang="zh-TW" altLang="en-US" sz="3600" dirty="0" smtClean="0">
                <a:solidFill>
                  <a:srgbClr val="FFFF66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  源於</a:t>
            </a:r>
            <a:r>
              <a:rPr lang="zh-TW" altLang="en-US" sz="3600" dirty="0">
                <a:solidFill>
                  <a:srgbClr val="FFFF66"/>
                </a:solidFill>
                <a:latin typeface="超世紀粗顏楷" panose="02000000000000000000" pitchFamily="2" charset="-120"/>
                <a:ea typeface="超世紀粗顏楷" panose="02000000000000000000" pitchFamily="2" charset="-120"/>
              </a:rPr>
              <a:t>塵土、歸於塵土</a:t>
            </a:r>
            <a:endParaRPr lang="zh-TW" altLang="en-US" sz="4400" dirty="0">
              <a:solidFill>
                <a:srgbClr val="FFFF66"/>
              </a:solidFill>
              <a:latin typeface="超世紀粗顏楷" panose="02000000000000000000" pitchFamily="2" charset="-120"/>
              <a:ea typeface="超世紀粗顏楷" panose="02000000000000000000" pitchFamily="2" charset="-12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39416" y="1628800"/>
            <a:ext cx="1036915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zh-TW" alt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星星之間有極寬廣的空間，但是 太空≠真空</a:t>
            </a:r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/>
            </a:r>
            <a:b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</a:br>
            <a:r>
              <a:rPr lang="zh-TW" altLang="en-US" sz="3600" dirty="0"/>
              <a:t>           </a:t>
            </a:r>
            <a:r>
              <a:rPr lang="zh-TW" altLang="en-US" sz="3600" dirty="0" smtClean="0"/>
              <a:t>    </a:t>
            </a:r>
            <a:r>
              <a:rPr lang="zh-TW" altLang="en-US" sz="3600" dirty="0">
                <a:latin typeface="華康POP1體W7" pitchFamily="49" charset="-120"/>
                <a:ea typeface="華康POP1體W7" pitchFamily="49" charset="-120"/>
              </a:rPr>
              <a:t/>
            </a:r>
            <a:br>
              <a:rPr lang="zh-TW" altLang="en-US" sz="3600" dirty="0">
                <a:latin typeface="華康POP1體W7" pitchFamily="49" charset="-120"/>
                <a:ea typeface="華康POP1體W7" pitchFamily="49" charset="-120"/>
              </a:rPr>
            </a:b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星際暗</a:t>
            </a:r>
            <a:r>
              <a:rPr lang="zh-TW" altLang="en-US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雲     </a:t>
            </a: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初生星球 </a:t>
            </a:r>
            <a:r>
              <a:rPr lang="zh-TW" altLang="en-US" sz="3200" dirty="0">
                <a:solidFill>
                  <a:srgbClr val="66FF33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＋</a:t>
            </a: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扁盤 </a:t>
            </a:r>
            <a:r>
              <a:rPr lang="zh-TW" altLang="en-US" sz="3200" dirty="0">
                <a:solidFill>
                  <a:srgbClr val="66FF33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＋</a:t>
            </a: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剩下的環繞塵氣 </a:t>
            </a:r>
            <a:b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    </a:t>
            </a:r>
            <a:r>
              <a:rPr lang="zh-TW" altLang="en-US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</a:t>
            </a:r>
            <a:r>
              <a:rPr lang="zh-TW" altLang="en-US" sz="28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旋轉 </a:t>
            </a: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</a:t>
            </a:r>
            <a:b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/>
            </a:r>
            <a:b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             </a:t>
            </a:r>
          </a:p>
          <a:p>
            <a:pPr>
              <a:spcBef>
                <a:spcPct val="20000"/>
              </a:spcBef>
            </a:pP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         </a:t>
            </a:r>
            <a:r>
              <a:rPr lang="zh-TW" altLang="en-US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年輕太陽 </a:t>
            </a:r>
            <a:r>
              <a:rPr lang="zh-TW" altLang="en-US" sz="3200" dirty="0">
                <a:solidFill>
                  <a:srgbClr val="66FF33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＋</a:t>
            </a:r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 盤狀物質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2800" dirty="0">
                <a:ea typeface="華康POP1體W7" pitchFamily="49" charset="-120"/>
              </a:rPr>
              <a:t>					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935760" y="3352428"/>
            <a:ext cx="533400" cy="1372715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016885" y="3609754"/>
            <a:ext cx="3543611" cy="653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溫度上升、塵消氣散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5058207" y="5537314"/>
            <a:ext cx="6510736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星際塵埃 → 塵塊 → 小行星 → 行星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5953235" y="3376880"/>
            <a:ext cx="685800" cy="120424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7182" name="Picture 14" descr="solsysfr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32656"/>
            <a:ext cx="252095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disk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" y="4581127"/>
            <a:ext cx="3081951" cy="19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95600" y="231715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超世紀細毛楷" panose="02000000000000000000" pitchFamily="2" charset="-120"/>
                <a:ea typeface="超世紀細毛楷" panose="02000000000000000000" pitchFamily="2" charset="-120"/>
              </a:rPr>
              <a:t>收縮</a:t>
            </a:r>
            <a:endParaRPr lang="zh-TW" altLang="en-US" sz="2800" dirty="0"/>
          </a:p>
        </p:txBody>
      </p:sp>
      <p:cxnSp>
        <p:nvCxnSpPr>
          <p:cNvPr id="4" name="直線單箭頭接點 3"/>
          <p:cNvCxnSpPr/>
          <p:nvPr/>
        </p:nvCxnSpPr>
        <p:spPr>
          <a:xfrm>
            <a:off x="2624950" y="2996952"/>
            <a:ext cx="830803" cy="0"/>
          </a:xfrm>
          <a:prstGeom prst="straightConnector1">
            <a:avLst/>
          </a:prstGeom>
          <a:ln w="38100">
            <a:solidFill>
              <a:srgbClr val="CC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34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7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ark Cloud Barnard 68 (V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3378" y="990738"/>
            <a:ext cx="4706561" cy="566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Dark Cloud Barnard 68 (V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957539"/>
            <a:ext cx="4752528" cy="570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991544" y="260648"/>
            <a:ext cx="8712968" cy="6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dirty="0">
                <a:solidFill>
                  <a:srgbClr val="00CC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濃密的太空塵埃雲氣遮檔了背後的光線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oy st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511805"/>
            <a:ext cx="9361040" cy="60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1018385" y="980728"/>
            <a:ext cx="738664" cy="4822031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恆星誕生</a:t>
            </a:r>
            <a:r>
              <a:rPr lang="en-US" altLang="zh-TW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dirty="0" err="1">
                <a:solidFill>
                  <a:srgbClr val="FFC000"/>
                </a:solidFill>
                <a:latin typeface="+mj-lt"/>
                <a:ea typeface="標楷體" pitchFamily="65" charset="-120"/>
              </a:rPr>
              <a:t>Kagaya</a:t>
            </a:r>
            <a:r>
              <a:rPr lang="en-US" altLang="zh-TW" sz="2800" dirty="0">
                <a:solidFill>
                  <a:srgbClr val="FFC0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FFC000"/>
                </a:solidFill>
                <a:latin typeface="+mj-lt"/>
                <a:ea typeface="標楷體" pitchFamily="65" charset="-120"/>
              </a:rPr>
              <a:t>先生</a:t>
            </a:r>
            <a:endParaRPr lang="en-US" altLang="zh-TW" sz="2800" dirty="0">
              <a:solidFill>
                <a:srgbClr val="FFC0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767408" y="724446"/>
            <a:ext cx="57606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畫得跟真的一樣美！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pic.stardusts.net/images/2008/11/20081127_Aug-Image2007-CFHT-Coel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188640"/>
            <a:ext cx="7001788" cy="633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0575304" y="475817"/>
            <a:ext cx="1107996" cy="590551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恆星誕生 </a:t>
            </a:r>
            <a:r>
              <a:rPr lang="zh-TW" altLang="en-US" sz="24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2400" dirty="0">
                <a:solidFill>
                  <a:srgbClr val="FFC000"/>
                </a:solidFill>
                <a:latin typeface="+mj-lt"/>
                <a:ea typeface="標楷體" pitchFamily="65" charset="-120"/>
              </a:rPr>
              <a:t>CFHT  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J.-C. </a:t>
            </a:r>
            <a:r>
              <a:rPr lang="en-US" sz="2400" dirty="0" err="1">
                <a:solidFill>
                  <a:srgbClr val="FFC000"/>
                </a:solidFill>
                <a:latin typeface="+mj-lt"/>
              </a:rPr>
              <a:t>Cuillandre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&amp; G. </a:t>
            </a:r>
            <a:r>
              <a:rPr lang="en-US" sz="2400" dirty="0" err="1">
                <a:solidFill>
                  <a:srgbClr val="FFC000"/>
                </a:solidFill>
                <a:latin typeface="+mj-lt"/>
              </a:rPr>
              <a:t>Anselmi</a:t>
            </a:r>
            <a:endParaRPr lang="en-US" altLang="zh-TW" sz="2400" dirty="0">
              <a:solidFill>
                <a:srgbClr val="FFC0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983432" y="692696"/>
            <a:ext cx="52146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真得跟畫的一樣美！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407368" y="1419225"/>
            <a:ext cx="10945216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太空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雲氣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收縮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、溫度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升高、點燃核子反應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太陽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雲氣縮成扁盤狀、盤中灰塵凝集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小行星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</a:p>
          <a:p>
            <a:pPr marL="2286000" lvl="4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繼續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凝集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行星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</a:p>
          <a:p>
            <a:pPr marL="3086100" lvl="6" indent="-342900" eaLnBrk="0" hangingPunct="0"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旁邊扁盤中的灰塵凝集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b="1" dirty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衛星</a:t>
            </a:r>
            <a:endParaRPr lang="zh-TW" altLang="en-US" sz="3200" dirty="0">
              <a:solidFill>
                <a:srgbClr val="CCFF33"/>
              </a:solidFill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  <a:p>
            <a:pPr marL="3086100" lvl="6" indent="-342900" eaLnBrk="0" hangingPunct="0"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不成形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外行星的</a:t>
            </a:r>
            <a:r>
              <a:rPr lang="zh-TW" altLang="en-US" sz="3200" dirty="0" smtClean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環</a:t>
            </a:r>
            <a:r>
              <a:rPr lang="en-US" altLang="zh-TW" sz="3200" dirty="0" smtClean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/>
            </a:r>
            <a:br>
              <a:rPr lang="en-US" altLang="zh-TW" sz="3200" dirty="0" smtClean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</a:br>
            <a:endParaRPr lang="zh-TW" altLang="en-US" sz="3200" dirty="0">
              <a:solidFill>
                <a:srgbClr val="CCFF33"/>
              </a:solidFill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  <a:p>
            <a:pPr marL="2286000" lvl="4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不成形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留在原地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</a:t>
            </a:r>
            <a:r>
              <a:rPr lang="zh-TW" altLang="en-US" sz="3200" dirty="0" smtClean="0">
                <a:solidFill>
                  <a:srgbClr val="CCFF33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小行星帶、古伯帶</a:t>
            </a:r>
            <a:endParaRPr lang="zh-TW" altLang="en-US" sz="3200" dirty="0">
              <a:solidFill>
                <a:srgbClr val="CCFF33"/>
              </a:solidFill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     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   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被拋到遠方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歐特雲中的彗星核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		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     進入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太陽系內圍 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200" b="1" dirty="0">
                <a:solidFill>
                  <a:schemeClr val="hlink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彗星</a:t>
            </a:r>
            <a:endParaRPr lang="zh-TW" altLang="en-US" sz="32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42904" y="332656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超世紀中顏楷" pitchFamily="2" charset="-120"/>
                <a:ea typeface="超世紀中顏楷" pitchFamily="2" charset="-120"/>
              </a:rPr>
              <a:t>太陽系</a:t>
            </a:r>
            <a:r>
              <a:rPr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超世紀中顏楷" pitchFamily="2" charset="-120"/>
                <a:ea typeface="超世紀中顏楷" pitchFamily="2" charset="-120"/>
              </a:rPr>
              <a:t>中各式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超世紀中顏楷" pitchFamily="2" charset="-120"/>
                <a:ea typeface="超世紀中顏楷" pitchFamily="2" charset="-120"/>
              </a:rPr>
              <a:t>天體</a:t>
            </a:r>
          </a:p>
        </p:txBody>
      </p:sp>
      <p:pic>
        <p:nvPicPr>
          <p:cNvPr id="33797" name="Picture 8" descr="FII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612" y="2066368"/>
            <a:ext cx="898723" cy="70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0" descr="M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40801" y="2298970"/>
            <a:ext cx="1739466" cy="173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904" y="5244321"/>
            <a:ext cx="1888788" cy="14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38" descr="saturn_r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9" y="3564132"/>
            <a:ext cx="1871663" cy="144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40" descr="solsysfr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104" y="116632"/>
            <a:ext cx="2069701" cy="194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36" descr="aster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655" y="4782610"/>
            <a:ext cx="1204216" cy="120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olar-center.stanford.edu/helio-ed-mirror/suntur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12" y="112622"/>
            <a:ext cx="1306603" cy="13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15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44" descr="planets_iau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95439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1027"/>
          <p:cNvSpPr>
            <a:spLocks noChangeArrowheads="1"/>
          </p:cNvSpPr>
          <p:nvPr/>
        </p:nvSpPr>
        <p:spPr bwMode="auto">
          <a:xfrm>
            <a:off x="2809875" y="214313"/>
            <a:ext cx="695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太陽系家族之「戶口名簿」</a:t>
            </a:r>
          </a:p>
        </p:txBody>
      </p:sp>
      <p:pic>
        <p:nvPicPr>
          <p:cNvPr id="32772" name="Picture 4" descr="http://w1.820.telia.com/~u82002652/Galaxies/Comets/Hale-Bopp_970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1" y="5857875"/>
            <a:ext cx="10715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://lpmpjogja.diknas.go.id/kc/a/asteroid/asteroid-nasa-gaspr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9848" y="6107113"/>
            <a:ext cx="7191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文字方塊 6"/>
          <p:cNvSpPr txBox="1">
            <a:spLocks noChangeArrowheads="1"/>
          </p:cNvSpPr>
          <p:nvPr/>
        </p:nvSpPr>
        <p:spPr bwMode="auto">
          <a:xfrm>
            <a:off x="9596438" y="3487738"/>
            <a:ext cx="8572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行星</a:t>
            </a:r>
          </a:p>
        </p:txBody>
      </p:sp>
      <p:sp>
        <p:nvSpPr>
          <p:cNvPr id="32775" name="文字方塊 8"/>
          <p:cNvSpPr txBox="1">
            <a:spLocks noChangeArrowheads="1"/>
          </p:cNvSpPr>
          <p:nvPr/>
        </p:nvSpPr>
        <p:spPr bwMode="auto">
          <a:xfrm>
            <a:off x="9596439" y="4630738"/>
            <a:ext cx="9286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矮行星</a:t>
            </a:r>
          </a:p>
        </p:txBody>
      </p:sp>
      <p:sp>
        <p:nvSpPr>
          <p:cNvPr id="32776" name="文字方塊 9"/>
          <p:cNvSpPr txBox="1">
            <a:spLocks noChangeArrowheads="1"/>
          </p:cNvSpPr>
          <p:nvPr/>
        </p:nvSpPr>
        <p:spPr bwMode="auto">
          <a:xfrm>
            <a:off x="9517858" y="6240766"/>
            <a:ext cx="9286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小行星</a:t>
            </a:r>
          </a:p>
        </p:txBody>
      </p:sp>
      <p:sp>
        <p:nvSpPr>
          <p:cNvPr id="32777" name="文字方塊 10"/>
          <p:cNvSpPr txBox="1">
            <a:spLocks noChangeArrowheads="1"/>
          </p:cNvSpPr>
          <p:nvPr/>
        </p:nvSpPr>
        <p:spPr bwMode="auto">
          <a:xfrm>
            <a:off x="5091115" y="6257302"/>
            <a:ext cx="691337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彗星</a:t>
            </a:r>
          </a:p>
        </p:txBody>
      </p:sp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2309786" y="1857364"/>
            <a:ext cx="142876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恆星─太陽</a:t>
            </a:r>
            <a:endParaRPr kumimoji="1" lang="zh-TW" altLang="en-US" dirty="0">
              <a:solidFill>
                <a:srgbClr val="EAEAEA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" name="直線接點 12"/>
          <p:cNvCxnSpPr/>
          <p:nvPr/>
        </p:nvCxnSpPr>
        <p:spPr bwMode="auto">
          <a:xfrm>
            <a:off x="1952596" y="2071678"/>
            <a:ext cx="285752" cy="1588"/>
          </a:xfrm>
          <a:prstGeom prst="line">
            <a:avLst/>
          </a:prstGeom>
          <a:ln>
            <a:solidFill>
              <a:schemeClr val="bg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024063" y="1000125"/>
            <a:ext cx="3143250" cy="1384300"/>
          </a:xfrm>
          <a:prstGeom prst="rect">
            <a:avLst/>
          </a:prstGeom>
          <a:solidFill>
            <a:schemeClr val="accent2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靠內部的行星</a:t>
            </a:r>
            <a:endParaRPr kumimoji="1"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（水、金、地、火）</a:t>
            </a:r>
            <a:endParaRPr kumimoji="1"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體積小、岩石質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167438" y="1000125"/>
            <a:ext cx="4286250" cy="1384300"/>
          </a:xfrm>
          <a:prstGeom prst="rect">
            <a:avLst/>
          </a:prstGeom>
          <a:solidFill>
            <a:schemeClr val="accent2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靠外部的行星</a:t>
            </a:r>
            <a:r>
              <a:rPr kumimoji="1" lang="en-US" altLang="zh-TW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1" lang="en-US" altLang="zh-TW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（木、土、天王、海王）</a:t>
            </a:r>
            <a:endParaRPr kumimoji="1"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體積大、氣體、冰體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74358" y="636746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srgbClr val="EAEAEA"/>
                </a:solidFill>
              </a:rPr>
              <a:t>修改自</a:t>
            </a:r>
            <a:r>
              <a:rPr kumimoji="1" lang="en-US" altLang="zh-TW" sz="1200" dirty="0">
                <a:solidFill>
                  <a:srgbClr val="EAEAEA"/>
                </a:solidFill>
              </a:rPr>
              <a:t>IAU</a:t>
            </a:r>
            <a:r>
              <a:rPr kumimoji="1" lang="zh-TW" altLang="en-US" sz="1200" dirty="0">
                <a:solidFill>
                  <a:srgbClr val="EAEAEA"/>
                </a:solidFill>
              </a:rPr>
              <a:t>原圖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0668000" y="3487738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八顆</a:t>
            </a:r>
            <a:endParaRPr kumimoji="1"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436882" y="4514726"/>
            <a:ext cx="1284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五</a:t>
            </a:r>
            <a:r>
              <a:rPr kumimoji="1"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顆</a:t>
            </a:r>
            <a:endParaRPr kumimoji="1" lang="en-US" altLang="zh-TW" sz="2400" dirty="0" smtClean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srgbClr val="66FF33"/>
                </a:solidFill>
                <a:latin typeface="超世紀細行書" panose="02000000000000000000" pitchFamily="2" charset="-120"/>
                <a:ea typeface="超世紀細行書" panose="02000000000000000000" pitchFamily="2" charset="-120"/>
              </a:rPr>
              <a:t>（</a:t>
            </a:r>
            <a:r>
              <a:rPr kumimoji="1" lang="en-US" altLang="zh-TW" sz="1600" dirty="0" smtClean="0">
                <a:solidFill>
                  <a:srgbClr val="66FF33"/>
                </a:solidFill>
                <a:latin typeface="超世紀細行書" panose="02000000000000000000" pitchFamily="2" charset="-120"/>
                <a:ea typeface="超世紀細行書" panose="02000000000000000000" pitchFamily="2" charset="-120"/>
              </a:rPr>
              <a:t>IAU</a:t>
            </a:r>
            <a:r>
              <a:rPr kumimoji="1" lang="zh-TW" altLang="en-US" sz="1600" dirty="0" smtClean="0">
                <a:solidFill>
                  <a:srgbClr val="66FF33"/>
                </a:solidFill>
                <a:latin typeface="超世紀細行書" panose="02000000000000000000" pitchFamily="2" charset="-120"/>
                <a:ea typeface="超世紀細行書" panose="02000000000000000000" pitchFamily="2" charset="-120"/>
              </a:rPr>
              <a:t>認可）</a:t>
            </a:r>
            <a:endParaRPr kumimoji="1" lang="zh-TW" altLang="en-US" sz="1600" dirty="0">
              <a:solidFill>
                <a:srgbClr val="66FF33"/>
              </a:solidFill>
              <a:latin typeface="超世紀細行書" panose="02000000000000000000" pitchFamily="2" charset="-120"/>
              <a:ea typeface="超世紀細行書" panose="02000000000000000000" pitchFamily="2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499924" y="6175316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百萬</a:t>
            </a:r>
            <a:r>
              <a:rPr kumimoji="1"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顆</a:t>
            </a:r>
            <a:endParaRPr kumimoji="1"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 rot="-3000000">
            <a:off x="5133418" y="4977399"/>
            <a:ext cx="115212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err="1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Haumea</a:t>
            </a: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kumimoji="1"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妊神星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 rot="-3000000">
            <a:off x="8569249" y="4930225"/>
            <a:ext cx="80391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Pluto</a:t>
            </a:r>
            <a:b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kumimoji="1"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-3000000">
            <a:off x="4077818" y="4899456"/>
            <a:ext cx="94863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Ceres</a:t>
            </a:r>
            <a:b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kumimoji="1"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穀神星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 rot="-3000000">
            <a:off x="7445144" y="5115037"/>
            <a:ext cx="120247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err="1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Makemake</a:t>
            </a: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kumimoji="1"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鳥神星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 rot="-3000000">
            <a:off x="6491334" y="4855111"/>
            <a:ext cx="858481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Eris</a:t>
            </a:r>
            <a:b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kumimoji="1"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鬩神星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967715" y="6154820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數</a:t>
            </a:r>
            <a:r>
              <a:rPr kumimoji="1"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億顆</a:t>
            </a:r>
            <a:endParaRPr kumimoji="1"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pic>
        <p:nvPicPr>
          <p:cNvPr id="4098" name="Picture 2" descr="https://upload.wikimedia.org/wikipedia/commons/d/dd/Full_Moon_Luc_Viato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88" y="5762575"/>
            <a:ext cx="236003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helivingmoon.com/43ancients/04images/Moon8/IO/galileo_io_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60" y="5760001"/>
            <a:ext cx="243323" cy="2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5/5a/Titan_multi_spectral_overla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22" y="5691915"/>
            <a:ext cx="315503" cy="3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8"/>
          <p:cNvSpPr txBox="1">
            <a:spLocks noChangeArrowheads="1"/>
          </p:cNvSpPr>
          <p:nvPr/>
        </p:nvSpPr>
        <p:spPr bwMode="auto">
          <a:xfrm>
            <a:off x="9619368" y="5687755"/>
            <a:ext cx="9286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衛星</a:t>
            </a:r>
            <a:endParaRPr kumimoji="1" lang="zh-TW" altLang="en-US" dirty="0">
              <a:solidFill>
                <a:srgbClr val="EAEAEA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5" name="直線接點 4"/>
          <p:cNvCxnSpPr>
            <a:endCxn id="27" idx="1"/>
          </p:cNvCxnSpPr>
          <p:nvPr/>
        </p:nvCxnSpPr>
        <p:spPr bwMode="auto">
          <a:xfrm flipV="1">
            <a:off x="9198070" y="5871111"/>
            <a:ext cx="421298" cy="1055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3" name="文字方塊 32"/>
          <p:cNvSpPr txBox="1"/>
          <p:nvPr/>
        </p:nvSpPr>
        <p:spPr>
          <a:xfrm>
            <a:off x="10499924" y="5638816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百來顆</a:t>
            </a:r>
            <a:endParaRPr kumimoji="1"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 rot="-3000000">
            <a:off x="4243563" y="5549198"/>
            <a:ext cx="94863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Moon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 rot="-3000000">
            <a:off x="5496033" y="5650881"/>
            <a:ext cx="67070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Io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 rot="-3000000">
            <a:off x="6962840" y="5683675"/>
            <a:ext cx="67070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Titan</a:t>
            </a:r>
            <a:endParaRPr kumimoji="1"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66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272685"/>
            <a:ext cx="6552728" cy="64740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26858" y="6494367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3"/>
              </a:rPr>
              <a:t>http://infinity-imagined.tumblr.com/post/54065841977/the-gravitational-orbit-of-any-moon-planet-sta</a:t>
            </a:r>
            <a:r>
              <a:rPr lang="zh-TW" altLang="en-US" sz="1200" dirty="0" smtClean="0">
                <a:hlinkClick r:id="rId3"/>
              </a:rPr>
              <a:t>r</a:t>
            </a:r>
            <a:r>
              <a:rPr lang="zh-TW" altLang="en-US" sz="1200" dirty="0" smtClean="0"/>
              <a:t> </a:t>
            </a:r>
            <a:endParaRPr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29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ain_c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0" y="310429"/>
            <a:ext cx="10766880" cy="201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859" y="2399263"/>
            <a:ext cx="5729068" cy="429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Lulin Obs and Milky 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281" y="2386140"/>
            <a:ext cx="5206327" cy="430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053698" y="1763024"/>
            <a:ext cx="40502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放眼望去，一半是天！</a:t>
            </a:r>
            <a:endParaRPr lang="zh-TW" altLang="en-US" sz="2400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4341613" y="6165305"/>
            <a:ext cx="39866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天地輪遞，一半是夜！</a:t>
            </a:r>
            <a:endParaRPr lang="zh-TW" altLang="en-US" sz="2400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8199" name="Picture 9" descr="telesco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72912" y="5313604"/>
            <a:ext cx="8001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1" descr="Eclips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6040" y="2462821"/>
            <a:ext cx="1273238" cy="12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479376" y="364334"/>
            <a:ext cx="410445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槍林彈雨的太空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38365" y="1394027"/>
            <a:ext cx="9894496" cy="486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剩下的大小碎渣在太空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中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遊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走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，萬一撞到地球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600" b="1" dirty="0">
                <a:solidFill>
                  <a:schemeClr val="hlink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流星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257175" indent="-257175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0000"/>
            </a:pP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彗星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留在軌道上的殘渣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600" b="1" dirty="0">
                <a:solidFill>
                  <a:schemeClr val="hlink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流星雨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257175" indent="-257175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0000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大一點的如小石，燃燒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剩餘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  部分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落到地面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→ </a:t>
            </a:r>
            <a:r>
              <a:rPr lang="zh-TW" altLang="en-US" sz="3600" b="1" dirty="0">
                <a:solidFill>
                  <a:schemeClr val="hlink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隕石</a:t>
            </a:r>
          </a:p>
          <a:p>
            <a:pPr marL="257175" indent="-257175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再大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一點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 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36868" name="Picture 6" descr="F08-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0407" y="4907685"/>
            <a:ext cx="2382454" cy="18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F08-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8724" y="3429000"/>
            <a:ext cx="1994415" cy="133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0" descr="animation of meteors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5001" y="200390"/>
            <a:ext cx="2275335" cy="215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" descr="http://www.lulin.ncu.edu.tw/lulinnews/files/100812_skyc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4234" y="172643"/>
            <a:ext cx="2878430" cy="21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9264351" y="2387835"/>
            <a:ext cx="2793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4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2010</a:t>
            </a:r>
            <a:r>
              <a:rPr lang="zh-TW" altLang="en-US" sz="24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年</a:t>
            </a:r>
            <a:r>
              <a:rPr lang="en-US" altLang="zh-TW" sz="24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8</a:t>
            </a:r>
            <a:r>
              <a:rPr lang="zh-TW" altLang="en-US" sz="24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月英仙座流星雨＠鹿林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363449" y="6183590"/>
            <a:ext cx="2540000" cy="457200"/>
          </a:xfrm>
        </p:spPr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16" name="Picture 9" descr="Image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368" y="4884652"/>
            <a:ext cx="2394802" cy="18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://images.stanzapub.com/readers/scienceray/2008/07/07/208441_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8972" y="4878746"/>
            <a:ext cx="2034900" cy="1688213"/>
          </a:xfrm>
          <a:prstGeom prst="rect">
            <a:avLst/>
          </a:prstGeom>
          <a:noFill/>
        </p:spPr>
      </p:pic>
      <p:graphicFrame>
        <p:nvGraphicFramePr>
          <p:cNvPr id="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430732"/>
              </p:ext>
            </p:extLst>
          </p:nvPr>
        </p:nvGraphicFramePr>
        <p:xfrm>
          <a:off x="7651272" y="4878746"/>
          <a:ext cx="3399062" cy="182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hoto Editor 影像" r:id="rId11" imgW="6020640" imgH="3238952" progId="">
                  <p:embed/>
                </p:oleObj>
              </mc:Choice>
              <mc:Fallback>
                <p:oleObj name="Photo Editor 影像" r:id="rId11" imgW="6020640" imgH="3238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272" y="4878746"/>
                        <a:ext cx="3399062" cy="1827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li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480" y="260648"/>
            <a:ext cx="9589379" cy="63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7752184" y="6165304"/>
            <a:ext cx="3346568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r>
              <a:rPr lang="en-US" altLang="zh-TW" dirty="0">
                <a:solidFill>
                  <a:srgbClr val="EAEAEA"/>
                </a:solidFill>
              </a:rPr>
              <a:t>http://www.ccdargo.com/lulin.gif</a:t>
            </a:r>
            <a:endParaRPr lang="zh-TW" altLang="en-US" dirty="0">
              <a:solidFill>
                <a:srgbClr val="EAEAEA"/>
              </a:solidFill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775520" y="404664"/>
            <a:ext cx="2152996" cy="64633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99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鹿林彗星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19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olar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4358" y="188914"/>
            <a:ext cx="475773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 descr="plutoorbi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358" y="3007179"/>
            <a:ext cx="479425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275883" y="2924175"/>
            <a:ext cx="1785937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solidFill>
                  <a:srgbClr val="FFFF00"/>
                </a:solidFill>
                <a:ea typeface="標楷體" pitchFamily="65" charset="-120"/>
              </a:rPr>
              <a:t>冥王星軌道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9711250" y="2714620"/>
            <a:ext cx="172878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ea typeface="標楷體" pitchFamily="65" charset="-120"/>
              </a:rPr>
              <a:t>海王星軌道</a:t>
            </a:r>
          </a:p>
        </p:txBody>
      </p:sp>
      <p:sp>
        <p:nvSpPr>
          <p:cNvPr id="38918" name="Line 8"/>
          <p:cNvSpPr>
            <a:spLocks noChangeShapeType="1"/>
          </p:cNvSpPr>
          <p:nvPr/>
        </p:nvSpPr>
        <p:spPr bwMode="auto">
          <a:xfrm flipH="1">
            <a:off x="9782688" y="3143248"/>
            <a:ext cx="642942" cy="64294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>
            <a:off x="7211292" y="3429000"/>
            <a:ext cx="504825" cy="936625"/>
          </a:xfrm>
          <a:prstGeom prst="line">
            <a:avLst/>
          </a:prstGeom>
          <a:noFill/>
          <a:ln w="9525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301439" y="238273"/>
            <a:ext cx="633670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冥王星的</a:t>
            </a:r>
            <a:r>
              <a:rPr lang="zh-TW" altLang="en-US" sz="3600" dirty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橢圓軌道比其他行星狹長，且與黃道面傾角也較大</a:t>
            </a:r>
            <a:r>
              <a:rPr lang="en-US" altLang="zh-TW" sz="36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</a:rPr>
              <a:t>(17</a:t>
            </a:r>
            <a:r>
              <a:rPr lang="zh-TW" altLang="en-US" sz="3600" dirty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度</a:t>
            </a:r>
            <a:r>
              <a:rPr lang="en-US" altLang="zh-TW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離</a:t>
            </a:r>
            <a:r>
              <a:rPr lang="zh-TW" altLang="en-US" sz="3600" dirty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太陽遠</a:t>
            </a: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</a:t>
            </a:r>
            <a:r>
              <a:rPr lang="zh-TW" altLang="en-US" sz="36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</a:rPr>
              <a:t>但體積比月亮還小，不像其他同樣距離遠的大型</a:t>
            </a:r>
            <a:r>
              <a:rPr lang="zh-TW" altLang="en-US" sz="3600" dirty="0" smtClean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</a:rPr>
              <a:t>行星</a:t>
            </a:r>
            <a:r>
              <a:rPr lang="zh-TW" altLang="en-US" sz="3600" dirty="0">
                <a:solidFill>
                  <a:schemeClr val="accent2"/>
                </a:solidFill>
                <a:latin typeface="超世紀粗仿宋" pitchFamily="2" charset="-120"/>
                <a:ea typeface="超世紀粗仿宋" pitchFamily="2" charset="-120"/>
              </a:rPr>
              <a:t>，</a:t>
            </a: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眾多</a:t>
            </a:r>
            <a:r>
              <a:rPr lang="zh-TW" altLang="en-US" sz="3600" dirty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性質與行星</a:t>
            </a: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格格不入</a:t>
            </a:r>
            <a:endParaRPr lang="en-US" altLang="zh-TW" sz="3600" dirty="0" smtClean="0">
              <a:solidFill>
                <a:schemeClr val="accent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7144042" y="1857364"/>
            <a:ext cx="500066" cy="1071570"/>
          </a:xfrm>
          <a:prstGeom prst="line">
            <a:avLst/>
          </a:prstGeom>
          <a:noFill/>
          <a:ln w="9525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 flipV="1">
            <a:off x="9139746" y="2708920"/>
            <a:ext cx="642942" cy="21431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TW" altLang="en-US"/>
          </a:p>
        </p:txBody>
      </p:sp>
      <p:pic>
        <p:nvPicPr>
          <p:cNvPr id="11" name="Picture 2" descr="https://upload.wikimedia.org/wikipedia/commons/0/0a/Plutoorbit1.5sidevie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86" y="4149080"/>
            <a:ext cx="2475255" cy="24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43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Kuiper belt is located at the outer edge of the Solar system, comprising comets and icy objects that hold key to the formation of our Solar system. Image: The Johns Hopkins University Applied Physics Laboratory L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836712"/>
            <a:ext cx="7272808" cy="541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3353" y="242442"/>
            <a:ext cx="1162156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絕大多數小行星</a:t>
            </a:r>
            <a:r>
              <a:rPr lang="zh-TW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分佈在小行星帶</a:t>
            </a:r>
            <a:r>
              <a:rPr lang="zh-TW" alt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中，位於火星與木星之間</a:t>
            </a:r>
            <a:endParaRPr lang="zh-TW" alt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5380" y="6060336"/>
            <a:ext cx="1108923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海王星外也有個帶狀區域，稱為「古伯帶」</a:t>
            </a:r>
            <a:endParaRPr lang="zh-TW" alt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840416" y="1037454"/>
            <a:ext cx="20444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Kuiper belt objects (KBOs) </a:t>
            </a:r>
          </a:p>
          <a:p>
            <a:endParaRPr lang="en-US" altLang="zh-TW" sz="3200" dirty="0" smtClean="0"/>
          </a:p>
          <a:p>
            <a:pPr algn="ctr"/>
            <a:r>
              <a:rPr lang="zh-TW" alt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也叫做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en-US" altLang="zh-TW" sz="3200" dirty="0" smtClean="0"/>
          </a:p>
          <a:p>
            <a:r>
              <a:rPr lang="en-US" altLang="zh-TW" sz="3200" dirty="0" smtClean="0"/>
              <a:t>trans-Neptunian objects (TNOs)</a:t>
            </a:r>
            <a:endParaRPr lang="zh-TW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263352" y="2660037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有些古伯帶天體比</a:t>
            </a:r>
            <a:r>
              <a:rPr lang="zh-TW" altLang="en-US" sz="3600" dirty="0">
                <a:solidFill>
                  <a:srgbClr val="FFFF00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冥王星大</a:t>
            </a:r>
            <a:endParaRPr lang="zh-TW" altLang="en-US" sz="2000" dirty="0">
              <a:solidFill>
                <a:srgbClr val="FFFF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20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6"/>
          <p:cNvSpPr txBox="1">
            <a:spLocks noChangeArrowheads="1"/>
          </p:cNvSpPr>
          <p:nvPr/>
        </p:nvSpPr>
        <p:spPr bwMode="auto">
          <a:xfrm>
            <a:off x="263352" y="260648"/>
            <a:ext cx="5112568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2003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年</a:t>
            </a: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10/21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所拍攝 </a:t>
            </a: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2003 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UB</a:t>
            </a:r>
            <a:r>
              <a:rPr lang="en-US" altLang="zh-TW" sz="3200" baseline="-250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313</a:t>
            </a:r>
            <a:r>
              <a:rPr lang="en-US" altLang="zh-TW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（</a:t>
            </a:r>
            <a:r>
              <a:rPr lang="zh-TW" altLang="en-US" sz="3200" b="1" dirty="0">
                <a:solidFill>
                  <a:srgbClr val="00FF00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鬩神星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）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的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影像；三幅影像間隔 </a:t>
            </a: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1.5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小時</a:t>
            </a:r>
            <a:endParaRPr lang="en-US" altLang="zh-TW" sz="3200" dirty="0" smtClean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2005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年才發現，確定矮行星性質</a:t>
            </a:r>
            <a:endParaRPr lang="en-US" altLang="zh-TW" sz="3200" dirty="0" smtClean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矮行星當中，質量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最大，比冥王星重了</a:t>
            </a:r>
            <a:r>
              <a:rPr lang="en-US" altLang="zh-TW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27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％，但</a:t>
            </a:r>
            <a:r>
              <a:rPr lang="zh-TW" altLang="en-US" sz="32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</a:t>
            </a:r>
            <a:r>
              <a:rPr lang="zh-TW" altLang="en-US" sz="32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體積最大</a:t>
            </a:r>
            <a:endParaRPr lang="zh-TW" altLang="en-US" sz="32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86019" name="Picture 8" descr="Image:Animation showing movement of 2003 UB313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21432"/>
            <a:ext cx="619268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10"/>
          <p:cNvSpPr>
            <a:spLocks noChangeArrowheads="1"/>
          </p:cNvSpPr>
          <p:nvPr/>
        </p:nvSpPr>
        <p:spPr bwMode="auto">
          <a:xfrm>
            <a:off x="1055440" y="5042278"/>
            <a:ext cx="2028417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zh-TW" altLang="en-US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鬩神星 </a:t>
            </a:r>
            <a: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/>
            </a:r>
            <a:b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zh-TW" altLang="en-US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＝</a:t>
            </a:r>
            <a: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r>
              <a:rPr lang="en-US" altLang="zh-TW" sz="32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136199 </a:t>
            </a:r>
            <a: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/>
            </a:r>
            <a:b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lang="zh-TW" altLang="en-US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＝ </a:t>
            </a:r>
            <a:r>
              <a:rPr lang="en-US" altLang="zh-TW" sz="3200" b="1" dirty="0" smtClean="0">
                <a:solidFill>
                  <a:srgbClr val="00FF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Eris</a:t>
            </a:r>
            <a:r>
              <a:rPr lang="en-US" altLang="zh-TW" sz="32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endParaRPr lang="zh-TW" altLang="en-US" sz="3200" dirty="0"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098" name="Picture 2" descr="Eris (center) and Dysnomia (left of center), taken by the Hubble Space Tele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581874"/>
            <a:ext cx="2058938" cy="20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694410" y="5983813"/>
            <a:ext cx="196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Eris and </a:t>
            </a:r>
            <a:r>
              <a:rPr lang="en-US" altLang="zh-TW" dirty="0" err="1" smtClean="0"/>
              <a:t>Dysnomia</a:t>
            </a:r>
            <a:r>
              <a:rPr lang="en-US" altLang="zh-TW" dirty="0" smtClean="0"/>
              <a:t> by the HST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64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5360" y="188640"/>
            <a:ext cx="110892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600" dirty="0" smtClean="0">
                <a:solidFill>
                  <a:srgbClr val="FFC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這下冥王星怎麼辦 </a:t>
            </a:r>
            <a:r>
              <a:rPr lang="en-US" altLang="zh-TW" sz="3600" dirty="0" smtClean="0">
                <a:solidFill>
                  <a:srgbClr val="FFC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… </a:t>
            </a:r>
          </a:p>
          <a:p>
            <a:pPr>
              <a:spcBef>
                <a:spcPts val="1200"/>
              </a:spcBef>
            </a:pP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把冥王星「降級」？  或其他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都升級成「行星」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？</a:t>
            </a:r>
            <a:endParaRPr lang="en-US" altLang="zh-TW" sz="3600" dirty="0" smtClean="0">
              <a:solidFill>
                <a:schemeClr val="tx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發現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鬩神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星及其他類似天體的 </a:t>
            </a:r>
            <a: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Mike Brown 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贊成將冥王星除名</a:t>
            </a:r>
            <a:endParaRPr lang="en-US" altLang="zh-TW" sz="3600" dirty="0" smtClean="0">
              <a:solidFill>
                <a:schemeClr val="tx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行星科學家 </a:t>
            </a:r>
            <a: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Alan Stern 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不贊成除名 </a:t>
            </a:r>
            <a: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 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想出</a:t>
            </a:r>
            <a: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矮行星 </a:t>
            </a:r>
            <a:r>
              <a:rPr lang="en-US" altLang="zh-TW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(dwarf planet) 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這個名詞</a:t>
            </a:r>
            <a:endParaRPr lang="zh-TW" altLang="en-US" sz="3600" dirty="0">
              <a:solidFill>
                <a:schemeClr val="tx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35360" y="4293096"/>
            <a:ext cx="11593288" cy="246221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600" dirty="0" smtClean="0">
                <a:solidFill>
                  <a:srgbClr val="CCFF33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矮行星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：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非行星，也非衛星；繞日運行，質量夠大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anose="05000000000000000000" pitchFamily="2" charset="2"/>
              </a:rPr>
              <a:t>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anose="05000000000000000000" pitchFamily="2" charset="2"/>
              </a:rPr>
              <a:t>引力把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自己拉成球體，但未能清除軌道中其他物質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(D &gt; 838 km)</a:t>
            </a:r>
          </a:p>
          <a:p>
            <a:pPr>
              <a:spcBef>
                <a:spcPts val="1200"/>
              </a:spcBef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太陽系中可能有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上百，甚至上千個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矮行星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23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0.vox-cdn.com/thumbor/w9gEOHIukBp2sX9mr6Kv4vuHDCM=/cdn0.vox-cdn.com/uploads/chorus_asset/file/2520292/NH_pluto.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7778" cy="68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933862" y="386705"/>
            <a:ext cx="3096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66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新視野號 </a:t>
            </a:r>
            <a:r>
              <a:rPr lang="en-US" altLang="zh-TW" sz="3200" dirty="0" smtClean="0">
                <a:solidFill>
                  <a:srgbClr val="FFFF66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/>
            </a:r>
            <a:br>
              <a:rPr lang="en-US" altLang="zh-TW" sz="3200" dirty="0" smtClean="0">
                <a:solidFill>
                  <a:srgbClr val="FFFF66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</a:br>
            <a:r>
              <a:rPr lang="en-US" altLang="zh-TW" sz="3200" dirty="0" smtClean="0">
                <a:solidFill>
                  <a:srgbClr val="FFFF66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New Horizons</a:t>
            </a:r>
          </a:p>
        </p:txBody>
      </p:sp>
      <p:sp>
        <p:nvSpPr>
          <p:cNvPr id="3" name="矩形 2"/>
          <p:cNvSpPr/>
          <p:nvPr/>
        </p:nvSpPr>
        <p:spPr>
          <a:xfrm>
            <a:off x="7421694" y="4005064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2006.01.19 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地球 </a:t>
            </a: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/>
            </a:r>
            <a:b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</a:b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</a:rPr>
              <a:t> </a:t>
            </a: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 2006.01.20 </a:t>
            </a:r>
            <a:r>
              <a:rPr lang="zh-TW" altLang="en-US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月球 </a:t>
            </a: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/>
            </a:r>
            <a:b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</a:b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 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2006.06 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小行星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APL </a:t>
            </a:r>
            <a:b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</a:b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 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2007.02 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木星 </a:t>
            </a: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/>
            </a:r>
            <a:b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</a:b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 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2015.07.14 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冥王星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/>
            </a:r>
            <a:b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</a:br>
            <a:r>
              <a:rPr lang="en-US" altLang="zh-TW" sz="2800" dirty="0" smtClean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 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(2019.01 2014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MU</a:t>
            </a:r>
            <a:r>
              <a:rPr lang="en-US" altLang="zh-TW" sz="2800" baseline="-250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69</a:t>
            </a:r>
            <a:r>
              <a:rPr lang="zh-TW" altLang="en-US" sz="2800" dirty="0">
                <a:solidFill>
                  <a:srgbClr val="FFFFFF"/>
                </a:solidFill>
                <a:latin typeface="超世紀粗古印" panose="02000000000000000000" pitchFamily="2" charset="-120"/>
                <a:ea typeface="超世紀粗古印" panose="02000000000000000000" pitchFamily="2" charset="-120"/>
                <a:sym typeface="Wingdings" panose="05000000000000000000" pitchFamily="2" charset="2"/>
              </a:rPr>
              <a:t>）</a:t>
            </a:r>
            <a:endParaRPr lang="zh-TW" altLang="en-US" sz="2800" dirty="0">
              <a:solidFill>
                <a:srgbClr val="FFFFFF"/>
              </a:solidFill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2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-pluto-in-true-color 2x JPEG-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63320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61628" y="60554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2800" dirty="0" smtClean="0"/>
              <a:t>July 11, 2015</a:t>
            </a:r>
            <a:endParaRPr lang="zh-TW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6456040" y="59799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2800" dirty="0" smtClean="0"/>
              <a:t>July 13, 2015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4871864" y="63178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hlinkClick r:id="rId3"/>
              </a:rPr>
              <a:t>Animation video</a:t>
            </a:r>
            <a:endParaRPr lang="zh-TW" altLang="en-US" dirty="0"/>
          </a:p>
        </p:txBody>
      </p:sp>
      <p:pic>
        <p:nvPicPr>
          <p:cNvPr id="8194" name="Picture 2" descr="https://upload.wikimedia.org/wikipedia/commons/2/26/Pluto-11jul-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" y="363320"/>
            <a:ext cx="5646376" cy="56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7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416" y="341784"/>
            <a:ext cx="10363200" cy="1143000"/>
          </a:xfrm>
        </p:spPr>
        <p:txBody>
          <a:bodyPr/>
          <a:lstStyle/>
          <a:p>
            <a:r>
              <a:rPr lang="zh-TW" altLang="en-US" sz="4400" b="1" dirty="0" smtClean="0">
                <a:solidFill>
                  <a:srgbClr val="00CCFF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第九顆行星？</a:t>
            </a:r>
            <a:endParaRPr lang="zh-TW" altLang="en-US" sz="4400" b="1" dirty="0">
              <a:solidFill>
                <a:srgbClr val="00CCFF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345" y="1635572"/>
            <a:ext cx="11669388" cy="5033788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太陽系外圍天體的軌道群聚＋電腦模擬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(2016/02) Konstantin </a:t>
            </a:r>
            <a:r>
              <a:rPr lang="en-US" altLang="zh-TW" sz="36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Batygin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&amp; Mike Brown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　　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　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(Caltech)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anose="05000000000000000000" pitchFamily="2" charset="2"/>
              </a:rPr>
              <a:t> </a:t>
            </a:r>
            <a:r>
              <a:rPr lang="zh-TW" altLang="en-US" sz="3600" b="1" u="sng" dirty="0" smtClean="0">
                <a:solidFill>
                  <a:srgbClr val="CCFF33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  <a:sym typeface="Wingdings" panose="05000000000000000000" pitchFamily="2" charset="2"/>
              </a:rPr>
              <a:t>推論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冥王星之外有顆海王星大小的行星</a:t>
            </a:r>
            <a:endParaRPr lang="en-US" altLang="zh-TW" sz="3600" dirty="0" smtClean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繞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日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週期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15,000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年，最近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200 au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，最遠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600~1200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au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偵測這樣的天體亮度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不是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問題，很多望遠鏡（哈伯、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　　凱克）都做得到，問題是天空很大，要往哪裡找？</a:t>
            </a:r>
            <a:endParaRPr lang="en-US" altLang="zh-TW" sz="3600" dirty="0" smtClean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速霸陸的視野夠大（凱克的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75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倍）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anose="05000000000000000000" pitchFamily="2" charset="2"/>
              </a:rPr>
              <a:t>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正在搜尋，預計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5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年內有結果 </a:t>
            </a:r>
            <a:endParaRPr lang="zh-TW" altLang="en-US" sz="3600" dirty="0">
              <a:solidFill>
                <a:srgbClr val="CCFF33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23554" name="Picture 2" descr="Mike Brown (left) and Konstantin Batyg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262856"/>
            <a:ext cx="2164333" cy="162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E6B68-A6EB-4082-B613-1B1A3DC78B6C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sciencemag.org/sites/default/files/styles/inline_colwidth__4_3/public/images/Orbits_1280_PlanetX2.jpg?itok=1wE6ahlP&amp;timestamp=145323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04664"/>
            <a:ext cx="809625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456040" y="5733256"/>
            <a:ext cx="3384376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X </a:t>
            </a:r>
            <a:r>
              <a:rPr lang="zh-TW" altLang="en-US" sz="2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行星可能的軌道</a:t>
            </a:r>
            <a:endParaRPr lang="zh-TW" altLang="en-US" sz="2800" dirty="0">
              <a:solidFill>
                <a:schemeClr val="bg1">
                  <a:lumMod val="60000"/>
                  <a:lumOff val="40000"/>
                </a:schemeClr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91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EarthNight-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16632"/>
            <a:ext cx="8784976" cy="439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7" descr="Earth?di=154E23F2567AB877DC2A57B641CB2B9CA74C597E043A2211DA10A1538DE1CEF7F794117D531170FFC997F91741FCE7C4415895D874D8EC42C4DE2AB250C9ABF2748A5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0336" y="4581128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Earth?di=F5AEC312B69A58973CCAB756A12BCB7C47ACB99EE4DAC2F13AF041B36D012E171774F19DB3F1901F297719F7A11B0025A1B97B369A3601AC2A30C355B72E4C15936D80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400" y="4613518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9" descr="Rotating_Earth_Animation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9856" y="4541510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3203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79376" y="403623"/>
            <a:ext cx="424847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  <a:cs typeface="華康仿宋體" pitchFamily="49" charset="-120"/>
              </a:rPr>
              <a:t>尋找其他的世界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18754" y="1574423"/>
            <a:ext cx="8630889" cy="1713479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如何知道恆星周圍有行星？</a:t>
            </a:r>
            <a:b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b="1" dirty="0" smtClean="0">
                <a:solidFill>
                  <a:srgbClr val="FF9900"/>
                </a:solidFill>
                <a:ea typeface="標楷體" pitchFamily="65" charset="-120"/>
              </a:rPr>
              <a:t>困難</a:t>
            </a:r>
            <a:r>
              <a:rPr lang="zh-TW" altLang="en-US" sz="3600" b="1" dirty="0" smtClean="0"/>
              <a:t>：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行星不發光！ </a:t>
            </a:r>
            <a:r>
              <a:rPr lang="zh-TW" altLang="en-US" sz="3600" dirty="0" smtClean="0"/>
              <a:t/>
            </a:r>
            <a:br>
              <a:rPr lang="zh-TW" altLang="en-US" sz="3600" dirty="0" smtClean="0"/>
            </a:br>
            <a:r>
              <a:rPr lang="en-US" altLang="zh-TW" sz="3600" dirty="0" smtClean="0">
                <a:sym typeface="Wingdings" pitchFamily="2" charset="2"/>
              </a:rPr>
              <a:t> </a:t>
            </a:r>
            <a:r>
              <a:rPr lang="zh-TW" altLang="en-US" sz="36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擋光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或</a:t>
            </a:r>
            <a:r>
              <a:rPr lang="zh-TW" altLang="en-US" sz="3600" dirty="0" smtClean="0">
                <a:sym typeface="Wingdings" pitchFamily="2" charset="2"/>
              </a:rPr>
              <a:t> </a:t>
            </a:r>
            <a:r>
              <a:rPr lang="zh-TW" altLang="en-US" sz="36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反光</a:t>
            </a:r>
            <a:r>
              <a:rPr lang="zh-TW" altLang="en-US" sz="3600" dirty="0" smtClean="0">
                <a:sym typeface="Wingdings" pitchFamily="2" charset="2"/>
              </a:rPr>
              <a:t> 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或者 </a:t>
            </a:r>
            <a:r>
              <a:rPr lang="zh-TW" altLang="en-US" sz="3600" dirty="0" smtClean="0">
                <a:sym typeface="Wingdings" pitchFamily="2" charset="2"/>
              </a:rPr>
              <a:t>  </a:t>
            </a:r>
            <a:r>
              <a:rPr lang="zh-TW" altLang="en-US" sz="36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對恆星的影響</a:t>
            </a:r>
            <a:endParaRPr lang="en-US" altLang="zh-TW" sz="3600" b="1" dirty="0" smtClean="0">
              <a:solidFill>
                <a:srgbClr val="FFC000"/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886750"/>
              </p:ext>
            </p:extLst>
          </p:nvPr>
        </p:nvGraphicFramePr>
        <p:xfrm>
          <a:off x="542145" y="4696107"/>
          <a:ext cx="1245394" cy="178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Photo Editor 影像 " r:id="rId4" imgW="4761905" imgH="6819048" progId="">
                  <p:embed/>
                </p:oleObj>
              </mc:Choice>
              <mc:Fallback>
                <p:oleObj name="Photo Editor 影像 " r:id="rId4" imgW="4761905" imgH="6819048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45" y="4696107"/>
                        <a:ext cx="1245394" cy="1782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8"/>
          <p:cNvSpPr>
            <a:spLocks noChangeShapeType="1"/>
          </p:cNvSpPr>
          <p:nvPr/>
        </p:nvSpPr>
        <p:spPr bwMode="auto">
          <a:xfrm flipH="1">
            <a:off x="1487488" y="3455790"/>
            <a:ext cx="504056" cy="1125338"/>
          </a:xfrm>
          <a:prstGeom prst="line">
            <a:avLst/>
          </a:prstGeom>
          <a:noFill/>
          <a:ln w="38100">
            <a:solidFill>
              <a:srgbClr val="66FF33"/>
            </a:solidFill>
            <a:miter lim="800000"/>
            <a:headEnd/>
            <a:tailEnd type="triangle" w="med" len="med"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827773" y="4299464"/>
            <a:ext cx="3009491" cy="56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>
                <a:latin typeface="超世紀粗行書" panose="02000000000000000000" pitchFamily="2" charset="-120"/>
                <a:ea typeface="超世紀粗行書" panose="02000000000000000000" pitchFamily="2" charset="-120"/>
              </a:rPr>
              <a:t>恆星太亮、太近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4025974" y="5508907"/>
            <a:ext cx="2016450" cy="624883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solidFill>
                  <a:schemeClr val="accent6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亮度變化</a:t>
            </a:r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9192345" y="4603675"/>
            <a:ext cx="2160240" cy="624883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solidFill>
                  <a:schemeClr val="accent6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位置變化</a:t>
            </a:r>
          </a:p>
        </p:txBody>
      </p:sp>
      <p:sp>
        <p:nvSpPr>
          <p:cNvPr id="2061" name="Text Box 16"/>
          <p:cNvSpPr txBox="1">
            <a:spLocks noChangeArrowheads="1"/>
          </p:cNvSpPr>
          <p:nvPr/>
        </p:nvSpPr>
        <p:spPr bwMode="auto">
          <a:xfrm>
            <a:off x="7392144" y="281027"/>
            <a:ext cx="1667192" cy="624883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 smtClean="0">
                <a:solidFill>
                  <a:schemeClr val="accent6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直接</a:t>
            </a:r>
            <a:r>
              <a:rPr lang="zh-TW" altLang="en-US" sz="3600" dirty="0">
                <a:solidFill>
                  <a:schemeClr val="accent6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看</a:t>
            </a:r>
          </a:p>
        </p:txBody>
      </p:sp>
      <p:pic>
        <p:nvPicPr>
          <p:cNvPr id="206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84432" y="260648"/>
            <a:ext cx="191571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3914982" y="3310129"/>
            <a:ext cx="380818" cy="989335"/>
          </a:xfrm>
          <a:prstGeom prst="line">
            <a:avLst/>
          </a:prstGeom>
          <a:noFill/>
          <a:ln w="38100">
            <a:solidFill>
              <a:srgbClr val="66FF33"/>
            </a:solidFill>
            <a:miter lim="800000"/>
            <a:headEnd/>
            <a:tailEnd type="triangle" w="med" len="med"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1890065" y="5729016"/>
            <a:ext cx="1875415" cy="0"/>
          </a:xfrm>
          <a:prstGeom prst="line">
            <a:avLst/>
          </a:prstGeom>
          <a:noFill/>
          <a:ln w="38100">
            <a:solidFill>
              <a:srgbClr val="66FF33"/>
            </a:solidFill>
            <a:miter lim="800000"/>
            <a:headEnd/>
            <a:tailEnd type="triangle" w="med" len="med"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7726729" y="3355946"/>
            <a:ext cx="2257703" cy="1159256"/>
          </a:xfrm>
          <a:prstGeom prst="line">
            <a:avLst/>
          </a:prstGeom>
          <a:noFill/>
          <a:ln w="38100">
            <a:solidFill>
              <a:srgbClr val="66FF33"/>
            </a:solidFill>
            <a:miter lim="800000"/>
            <a:headEnd/>
            <a:tailEnd type="triangle" w="med" len="med"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6384032" y="973954"/>
            <a:ext cx="1728192" cy="915469"/>
          </a:xfrm>
          <a:prstGeom prst="line">
            <a:avLst/>
          </a:prstGeom>
          <a:noFill/>
          <a:ln w="38100">
            <a:solidFill>
              <a:srgbClr val="66FF33"/>
            </a:solidFill>
            <a:prstDash val="dash"/>
            <a:miter lim="800000"/>
            <a:headEnd/>
            <a:tailEnd type="triangle" w="med" len="med"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E6B68-A6EB-4082-B613-1B1A3DC78B6C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551384" y="476672"/>
            <a:ext cx="7472960" cy="130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accent2">
                    <a:lumMod val="90000"/>
                  </a:schemeClr>
                </a:solidFill>
                <a:latin typeface="超世紀中顏楷" pitchFamily="2" charset="-120"/>
                <a:ea typeface="超世紀中顏楷" pitchFamily="2" charset="-120"/>
              </a:rPr>
              <a:t>偵測行星存在的方法     </a:t>
            </a:r>
            <a: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  <a:t/>
            </a:r>
            <a:b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  <a:t>                 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1 ─</a:t>
            </a:r>
            <a:r>
              <a:rPr lang="zh-TW" altLang="en-US" sz="4000" b="1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凡走過必留下痕跡</a:t>
            </a:r>
            <a:endParaRPr lang="en-US" altLang="zh-TW" sz="4000" b="1" dirty="0">
              <a:solidFill>
                <a:srgbClr val="FF99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479376" y="2187180"/>
            <a:ext cx="10801200" cy="11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若行星繞恆星時，恰巧擋住恆星的光（像日食般）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，恆星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的</a:t>
            </a:r>
            <a:r>
              <a:rPr lang="zh-TW" altLang="en-US" sz="36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亮度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會以特別的方式變化</a:t>
            </a:r>
          </a:p>
        </p:txBody>
      </p:sp>
      <p:pic>
        <p:nvPicPr>
          <p:cNvPr id="5" name="Picture 7" descr="trans_ani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720" y="3774577"/>
            <a:ext cx="4632972" cy="289478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551384" y="434915"/>
            <a:ext cx="11305256" cy="130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accent2">
                    <a:lumMod val="90000"/>
                  </a:schemeClr>
                </a:solidFill>
                <a:latin typeface="超世紀中顏楷" pitchFamily="2" charset="-120"/>
                <a:ea typeface="超世紀中顏楷" pitchFamily="2" charset="-120"/>
              </a:rPr>
              <a:t>偵測行星存在的方法 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/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  <a:t>                 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2 ─ </a:t>
            </a:r>
            <a:r>
              <a:rPr lang="zh-TW" altLang="en-US" sz="4000" b="1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若要人不知，除非己莫為</a:t>
            </a:r>
            <a:endParaRPr lang="en-US" altLang="zh-TW" sz="4000" b="1" dirty="0">
              <a:solidFill>
                <a:srgbClr val="FF99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695400" y="1851651"/>
            <a:ext cx="10729192" cy="11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如果恆星周圍有行星，那麼恆星的 </a:t>
            </a:r>
            <a:r>
              <a:rPr lang="zh-TW" altLang="en-US" sz="36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位置</a:t>
            </a:r>
            <a:r>
              <a:rPr lang="zh-TW" altLang="en-US" sz="3600" b="1" dirty="0">
                <a:solidFill>
                  <a:srgbClr val="FF9900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與 </a:t>
            </a:r>
            <a:r>
              <a:rPr lang="zh-TW" altLang="en-US" sz="3600" b="1" dirty="0" smtClean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運動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) 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就會受到行星（萬有引力）的影響</a:t>
            </a:r>
          </a:p>
        </p:txBody>
      </p:sp>
      <p:pic>
        <p:nvPicPr>
          <p:cNvPr id="41988" name="Picture 6" descr="Image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1704" y="3212976"/>
            <a:ext cx="5256584" cy="343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9840416" y="6031002"/>
            <a:ext cx="2016224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Hammer throw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479376" y="5517232"/>
            <a:ext cx="5256584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原本在太空中走直線的恆星，因為與行星互繞，</a:t>
            </a:r>
            <a:r>
              <a:rPr lang="zh-TW" altLang="en-US" sz="2800" dirty="0" smtClean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而會「</a:t>
            </a:r>
            <a:r>
              <a:rPr lang="zh-TW" altLang="en-US" sz="28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走螺線</a:t>
            </a:r>
            <a:r>
              <a:rPr lang="zh-TW" altLang="en-US" sz="2800" dirty="0" smtClean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」</a:t>
            </a:r>
            <a:endParaRPr lang="zh-TW" altLang="en-US" sz="2800" dirty="0"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</p:txBody>
      </p:sp>
      <p:pic>
        <p:nvPicPr>
          <p:cNvPr id="43011" name="Picture 5" descr="topextr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378037"/>
            <a:ext cx="43924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ideextra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58" y="1484784"/>
            <a:ext cx="6285419" cy="150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pectr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5959" y="3140969"/>
            <a:ext cx="6272587" cy="160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6643979" y="5548064"/>
            <a:ext cx="4968552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恆星因為與行星互繞，而在沿「視線」</a:t>
            </a:r>
            <a:r>
              <a:rPr lang="zh-TW" altLang="en-US" sz="2800" dirty="0" smtClean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方向會「</a:t>
            </a:r>
            <a:r>
              <a:rPr lang="zh-TW" altLang="en-US" sz="28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前後擺動</a:t>
            </a:r>
            <a:r>
              <a:rPr lang="zh-TW" altLang="en-US" sz="2800" dirty="0" smtClean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」</a:t>
            </a:r>
            <a:endParaRPr lang="zh-TW" altLang="en-US" sz="2800" dirty="0"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7066778" y="342131"/>
            <a:ext cx="3610948" cy="74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都卜勒效應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521882" y="620688"/>
            <a:ext cx="783586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</a:pP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目前已經在太陽系以外發現了幾千個恆星周圍有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行星 </a:t>
            </a:r>
            <a:r>
              <a:rPr lang="zh-TW" altLang="en-US" sz="3600" dirty="0">
                <a:solidFill>
                  <a:srgbClr val="FF9900"/>
                </a:solidFill>
                <a:latin typeface="超世紀粗顏楷" pitchFamily="2" charset="-120"/>
                <a:ea typeface="超世紀粗顏楷" pitchFamily="2" charset="-120"/>
              </a:rPr>
              <a:t>系外行星 </a:t>
            </a:r>
            <a:r>
              <a:rPr lang="en-US" altLang="zh-TW" sz="3600" dirty="0" smtClean="0">
                <a:solidFill>
                  <a:srgbClr val="FF9900"/>
                </a:solidFill>
                <a:latin typeface="超世紀粗顏楷" pitchFamily="2" charset="-120"/>
                <a:ea typeface="超世紀粗顏楷" pitchFamily="2" charset="-120"/>
              </a:rPr>
              <a:t/>
            </a:r>
            <a:br>
              <a:rPr lang="en-US" altLang="zh-TW" sz="3600" dirty="0" smtClean="0">
                <a:solidFill>
                  <a:srgbClr val="FF9900"/>
                </a:solidFill>
                <a:latin typeface="超世紀粗顏楷" pitchFamily="2" charset="-120"/>
                <a:ea typeface="超世紀粗顏楷" pitchFamily="2" charset="-120"/>
              </a:rPr>
            </a:br>
            <a:r>
              <a:rPr lang="en-US" altLang="zh-TW" sz="2800" dirty="0" err="1" smtClean="0"/>
              <a:t>extrasolar</a:t>
            </a:r>
            <a:r>
              <a:rPr lang="en-US" altLang="zh-TW" sz="2800" dirty="0" smtClean="0"/>
              <a:t> </a:t>
            </a:r>
            <a:r>
              <a:rPr lang="en-US" altLang="zh-TW" sz="2800" dirty="0"/>
              <a:t>planets;</a:t>
            </a:r>
            <a:r>
              <a:rPr lang="zh-TW" altLang="en-US" sz="2800" dirty="0"/>
              <a:t> </a:t>
            </a:r>
            <a:r>
              <a:rPr lang="en-US" altLang="zh-TW" sz="2800" dirty="0" err="1"/>
              <a:t>exoplanets</a:t>
            </a:r>
            <a:endParaRPr lang="en-US" altLang="zh-TW" sz="2800" dirty="0"/>
          </a:p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</a:pP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絕大多數利用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「前後擺動」或「掩星」的原理所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發現</a:t>
            </a:r>
            <a:endParaRPr lang="en-US" altLang="zh-TW" sz="3600" dirty="0"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44035" name="Picture 5" descr="2094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6360" y="251703"/>
            <a:ext cx="2625329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alien 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366" y="4275978"/>
            <a:ext cx="3731410" cy="2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Artist's concept of an extrasolar planet with mo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9815" y="4365104"/>
            <a:ext cx="3639919" cy="21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文字方塊 5"/>
          <p:cNvSpPr txBox="1">
            <a:spLocks noChangeArrowheads="1"/>
          </p:cNvSpPr>
          <p:nvPr/>
        </p:nvSpPr>
        <p:spPr bwMode="auto">
          <a:xfrm>
            <a:off x="8439772" y="4653136"/>
            <a:ext cx="34168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Super-earths </a:t>
            </a:r>
            <a:r>
              <a:rPr lang="en-US" altLang="zh-TW" sz="2800" dirty="0" smtClean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/>
            </a:r>
            <a:br>
              <a:rPr lang="en-US" altLang="zh-TW" sz="2800" dirty="0" smtClean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</a:br>
            <a:r>
              <a:rPr lang="zh-TW" altLang="en-US" sz="2800" dirty="0" smtClean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超級</a:t>
            </a:r>
            <a:r>
              <a:rPr lang="zh-TW" altLang="en-US" sz="2800" dirty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地球</a:t>
            </a:r>
            <a:r>
              <a:rPr lang="en-US" altLang="zh-TW" sz="2800" dirty="0" smtClean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  <a:sym typeface="Wingdings" pitchFamily="2" charset="2"/>
              </a:rPr>
              <a:t> </a:t>
            </a:r>
            <a:r>
              <a:rPr lang="en-US" altLang="zh-TW" sz="2800" dirty="0">
                <a:solidFill>
                  <a:schemeClr val="accent2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  <a:sym typeface="Wingdings" pitchFamily="2" charset="2"/>
              </a:rPr>
              <a:t>earths</a:t>
            </a:r>
            <a:endParaRPr lang="zh-TW" altLang="en-US" sz="2800" dirty="0">
              <a:solidFill>
                <a:schemeClr val="accent2"/>
              </a:solidFill>
              <a:latin typeface="超世紀粗行書" panose="02000000000000000000" pitchFamily="2" charset="-120"/>
              <a:ea typeface="超世紀粗行書" panose="02000000000000000000" pitchFamily="2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551384" y="428634"/>
            <a:ext cx="9793088" cy="130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accent2">
                    <a:lumMod val="90000"/>
                  </a:schemeClr>
                </a:solidFill>
                <a:latin typeface="超世紀中顏楷" pitchFamily="2" charset="-120"/>
                <a:ea typeface="超世紀中顏楷" pitchFamily="2" charset="-120"/>
              </a:rPr>
              <a:t>偵測行星存在的方法 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/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              </a:t>
            </a:r>
            <a: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  <a:t>   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3 ─ </a:t>
            </a:r>
            <a:r>
              <a:rPr lang="zh-TW" altLang="en-US" sz="4000" b="1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擋住了，但更亮！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07368" y="2179824"/>
            <a:ext cx="7200800" cy="173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如果行星（前景）精準地正好位於我們和遙遠恆星（背景點光源）之間，那麼恆星的</a:t>
            </a:r>
            <a:r>
              <a:rPr lang="zh-TW" altLang="en-US" sz="36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亮度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會</a:t>
            </a:r>
            <a:r>
              <a:rPr lang="zh-TW" altLang="en-US" sz="36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增亮</a:t>
            </a:r>
            <a:endParaRPr lang="zh-TW" altLang="en-US" sz="3600" dirty="0">
              <a:solidFill>
                <a:srgbClr val="FF9900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824" y="2492896"/>
            <a:ext cx="4184054" cy="396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74012" y="5894907"/>
            <a:ext cx="4814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ea typeface="標楷體" pitchFamily="65" charset="-120"/>
              </a:rPr>
              <a:t>「重力透鏡」效應</a:t>
            </a:r>
          </a:p>
        </p:txBody>
      </p:sp>
      <p:sp>
        <p:nvSpPr>
          <p:cNvPr id="45062" name="矩形 5"/>
          <p:cNvSpPr>
            <a:spLocks noChangeArrowheads="1"/>
          </p:cNvSpPr>
          <p:nvPr/>
        </p:nvSpPr>
        <p:spPr bwMode="auto">
          <a:xfrm>
            <a:off x="4007768" y="5914640"/>
            <a:ext cx="34676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EAEAEA"/>
                </a:solidFill>
              </a:rPr>
              <a:t>行星造成額外增亮</a:t>
            </a:r>
            <a:endParaRPr lang="zh-TW" altLang="en-US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63352" y="311082"/>
            <a:ext cx="11089232" cy="607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zh-TW" altLang="en-US" sz="4000" b="1" dirty="0">
                <a:solidFill>
                  <a:srgbClr val="00B0F0"/>
                </a:solidFill>
                <a:latin typeface="超世紀中顏楷" pitchFamily="2" charset="-120"/>
                <a:ea typeface="超世紀中顏楷" pitchFamily="2" charset="-120"/>
              </a:rPr>
              <a:t>其他偵測系外行星的方法 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/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          </a:t>
            </a:r>
            <a:r>
              <a:rPr lang="zh-TW" altLang="en-US" sz="4000" b="1" dirty="0">
                <a:solidFill>
                  <a:srgbClr val="996600"/>
                </a:solidFill>
                <a:ea typeface="標楷體" pitchFamily="65" charset="-120"/>
              </a:rPr>
              <a:t>   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</a:t>
            </a:r>
            <a:b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4 --- </a:t>
            </a:r>
            <a:r>
              <a:rPr lang="zh-TW" altLang="en-US" sz="4000" b="1" dirty="0">
                <a:solidFill>
                  <a:srgbClr val="FF9900"/>
                </a:solidFill>
                <a:ea typeface="標楷體" pitchFamily="65" charset="-120"/>
              </a:rPr>
              <a:t>脈衝星 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(pulsar) </a:t>
            </a:r>
            <a:r>
              <a:rPr lang="zh-TW" altLang="en-US" sz="4000" b="1" dirty="0">
                <a:solidFill>
                  <a:srgbClr val="FF9900"/>
                </a:solidFill>
                <a:ea typeface="標楷體" pitchFamily="65" charset="-120"/>
              </a:rPr>
              <a:t>計時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             </a:t>
            </a:r>
            <a:r>
              <a:rPr lang="zh-TW" altLang="en-US" sz="3600" dirty="0">
                <a:solidFill>
                  <a:schemeClr val="tx2"/>
                </a:solidFill>
                <a:latin typeface="+mn-ea"/>
                <a:ea typeface="+mn-ea"/>
              </a:rPr>
              <a:t>第一顆系外行星利用此技術發現</a:t>
            </a:r>
            <a:endParaRPr lang="en-US" altLang="zh-TW" sz="3600" dirty="0">
              <a:solidFill>
                <a:schemeClr val="tx2"/>
              </a:solidFill>
              <a:latin typeface="+mn-ea"/>
              <a:ea typeface="+mn-ea"/>
            </a:endParaRP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5 --- </a:t>
            </a:r>
            <a:r>
              <a:rPr lang="zh-TW" altLang="en-US" sz="4000" b="1" dirty="0">
                <a:solidFill>
                  <a:srgbClr val="FF9900"/>
                </a:solidFill>
                <a:ea typeface="標楷體" pitchFamily="65" charset="-120"/>
              </a:rPr>
              <a:t>已知行星掩星計時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             </a:t>
            </a:r>
            <a:r>
              <a:rPr lang="zh-TW" altLang="en-US" sz="3600" dirty="0">
                <a:solidFill>
                  <a:schemeClr val="tx2"/>
                </a:solidFill>
                <a:latin typeface="+mn-ea"/>
                <a:ea typeface="+mn-ea"/>
              </a:rPr>
              <a:t>其他行星所造成的擾動</a:t>
            </a:r>
            <a:endParaRPr lang="en-US" altLang="zh-TW" sz="3600" dirty="0">
              <a:solidFill>
                <a:schemeClr val="tx2"/>
              </a:solidFill>
              <a:latin typeface="+mn-ea"/>
              <a:ea typeface="+mn-ea"/>
            </a:endParaRP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6 --- </a:t>
            </a:r>
            <a:r>
              <a:rPr lang="zh-TW" altLang="en-US" sz="4000" b="1" dirty="0">
                <a:solidFill>
                  <a:srgbClr val="FF9900"/>
                </a:solidFill>
                <a:ea typeface="標楷體" pitchFamily="65" charset="-120"/>
              </a:rPr>
              <a:t>星震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             </a:t>
            </a:r>
            <a:r>
              <a:rPr lang="zh-TW" altLang="en-US" sz="3600" dirty="0">
                <a:solidFill>
                  <a:schemeClr val="tx2"/>
                </a:solidFill>
                <a:latin typeface="+mn-ea"/>
                <a:ea typeface="+mn-ea"/>
              </a:rPr>
              <a:t>行星存在改變了星震模式</a:t>
            </a: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9900"/>
                </a:solidFill>
                <a:ea typeface="標楷體" pitchFamily="65" charset="-120"/>
              </a:rPr>
              <a:t>              …</a:t>
            </a:r>
          </a:p>
        </p:txBody>
      </p:sp>
      <p:pic>
        <p:nvPicPr>
          <p:cNvPr id="46083" name="Picture 2" descr="進入標準尺寸的圖片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0456" y="188640"/>
            <a:ext cx="1677193" cy="21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Lost in the Gla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56327" y="3068960"/>
            <a:ext cx="191776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http://www.physics.usyd.edu.au/~bedding/animations/l2m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56327" y="4450087"/>
            <a:ext cx="1826407" cy="182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Innovative, lightweight mirrors and support structures will make large optical appertures in space possible while keeping the total mass constant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188640"/>
            <a:ext cx="3863752" cy="33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Component development of high-performance detectors and cryocoolers lays the foundation for the next generation of observatorie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2424" y="3836776"/>
            <a:ext cx="2057772" cy="272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titan_400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218" y="3813697"/>
            <a:ext cx="3775733" cy="160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ngc7469cfht_400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219" y="5418385"/>
            <a:ext cx="2057400" cy="11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cfhtlas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219" y="188640"/>
            <a:ext cx="4896544" cy="33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6218041" y="1174798"/>
            <a:ext cx="1944216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越來越大的望遠鏡</a:t>
            </a: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7762652" y="5627535"/>
            <a:ext cx="2149772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越來越靈敏的偵測儀器</a:t>
            </a:r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2509813" y="5678079"/>
            <a:ext cx="2389472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越來越看得清楚的觀測技術</a:t>
            </a:r>
          </a:p>
        </p:txBody>
      </p:sp>
      <p:sp>
        <p:nvSpPr>
          <p:cNvPr id="48138" name="Line 12"/>
          <p:cNvSpPr>
            <a:spLocks noChangeShapeType="1"/>
          </p:cNvSpPr>
          <p:nvPr/>
        </p:nvSpPr>
        <p:spPr bwMode="auto">
          <a:xfrm flipH="1">
            <a:off x="5879976" y="188639"/>
            <a:ext cx="0" cy="6422100"/>
          </a:xfrm>
          <a:prstGeom prst="line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endParaRPr lang="zh-TW" altLang="en-US"/>
          </a:p>
        </p:txBody>
      </p:sp>
      <p:pic>
        <p:nvPicPr>
          <p:cNvPr id="12" name="Picture 6" descr="Spectra of three terrestrial planets in our solar system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3161" y="2987796"/>
            <a:ext cx="2201903" cy="2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rtist concept of Kepler mi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06" y="1205770"/>
            <a:ext cx="4577051" cy="2435856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3773742" y="260157"/>
            <a:ext cx="4644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CCFF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克卜勒太空望遠鏡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79376" y="4293096"/>
            <a:ext cx="11233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利用掩星方式尋找（地球般大小）的系外行星</a:t>
            </a:r>
            <a:endParaRPr lang="en-US" altLang="zh-TW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2009.3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發射；同樣天區監測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14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萬顆恆星，為期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3.5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年 </a:t>
            </a:r>
            <a:endParaRPr lang="en-US" altLang="zh-TW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望遠鏡口徑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0.95 m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；位於地球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L2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軌道</a:t>
            </a:r>
            <a:endParaRPr lang="en-US" altLang="zh-TW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截至目前為止發現超過數千顆可能的系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外行星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5" name="Picture 6" descr="File:LombergA102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6" y="1675715"/>
            <a:ext cx="3096344" cy="2332970"/>
          </a:xfrm>
          <a:prstGeom prst="rect">
            <a:avLst/>
          </a:prstGeom>
          <a:noFill/>
        </p:spPr>
      </p:pic>
      <p:pic>
        <p:nvPicPr>
          <p:cNvPr id="6" name="Picture 8" descr="http://spacechronology.com/kepler-11-planetary-system-exoplane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4312" y="1675715"/>
            <a:ext cx="3058608" cy="2297547"/>
          </a:xfrm>
          <a:prstGeom prst="rect">
            <a:avLst/>
          </a:prstGeom>
          <a:noFill/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738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91344" y="276644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4400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宇宙是個甚麼東西？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84040" y="1844824"/>
            <a:ext cx="108732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TW" altLang="en-US" sz="3600" b="1" dirty="0">
                <a:solidFill>
                  <a:schemeClr val="accent2"/>
                </a:solidFill>
                <a:latin typeface="超世紀粗行書" pitchFamily="2" charset="-120"/>
                <a:ea typeface="超世紀粗行書" pitchFamily="2" charset="-120"/>
              </a:rPr>
              <a:t>宇</a:t>
            </a:r>
            <a:r>
              <a:rPr lang="zh-TW" altLang="en-US" sz="3600" b="1" dirty="0">
                <a:solidFill>
                  <a:schemeClr val="accent2"/>
                </a:solidFill>
              </a:rPr>
              <a:t>：上下四方（空間）</a:t>
            </a:r>
          </a:p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TW" altLang="en-US" sz="3600" b="1" dirty="0">
                <a:solidFill>
                  <a:schemeClr val="accent2"/>
                </a:solidFill>
                <a:latin typeface="超世紀粗行書" pitchFamily="2" charset="-120"/>
                <a:ea typeface="超世紀粗行書" pitchFamily="2" charset="-120"/>
              </a:rPr>
              <a:t>宙</a:t>
            </a:r>
            <a:r>
              <a:rPr lang="zh-TW" altLang="en-US" sz="3600" b="1" dirty="0">
                <a:solidFill>
                  <a:schemeClr val="accent2"/>
                </a:solidFill>
              </a:rPr>
              <a:t>：古往今來（時間）</a:t>
            </a:r>
          </a:p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endParaRPr lang="zh-TW" altLang="en-US" sz="3600" b="1" dirty="0"/>
          </a:p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太古之初，混沌一片</a:t>
            </a:r>
            <a:b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而後    輕者上浮為天  重者下沈為地</a:t>
            </a:r>
          </a:p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而後    天地之間有了萬物</a:t>
            </a:r>
          </a:p>
          <a:p>
            <a:pPr marL="257175" indent="-257175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  而後 ─ 很久、很久以後 ─ 有了萬物之靈</a:t>
            </a:r>
            <a:endParaRPr lang="zh-TW" altLang="en-US" sz="3600" b="1" dirty="0">
              <a:solidFill>
                <a:srgbClr val="CC3300"/>
              </a:solidFill>
              <a:latin typeface="超世紀粗仿宋" panose="02000000000000000000" pitchFamily="2" charset="-120"/>
              <a:ea typeface="超世紀粗仿宋" panose="02000000000000000000" pitchFamily="2" charset="-120"/>
              <a:cs typeface="華康行書體"/>
            </a:endParaRPr>
          </a:p>
        </p:txBody>
      </p:sp>
      <p:pic>
        <p:nvPicPr>
          <p:cNvPr id="55300" name="Picture 4" descr="F17-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622" y="205564"/>
            <a:ext cx="5798314" cy="286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3071814" y="437557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接觸未來 </a:t>
            </a:r>
            <a:r>
              <a:rPr lang="en-US" altLang="zh-TW" sz="4400" i="1" dirty="0" err="1">
                <a:latin typeface="Blackadder ITC" pitchFamily="82" charset="0"/>
                <a:ea typeface="標楷體" pitchFamily="65" charset="-120"/>
              </a:rPr>
              <a:t>vs</a:t>
            </a:r>
            <a:r>
              <a:rPr lang="en-US" altLang="zh-TW" sz="4400" dirty="0">
                <a:solidFill>
                  <a:schemeClr val="tx2"/>
                </a:solidFill>
                <a:latin typeface="Blackadder ITC" pitchFamily="82" charset="0"/>
                <a:ea typeface="標楷體" pitchFamily="65" charset="-120"/>
              </a:rPr>
              <a:t>   </a:t>
            </a:r>
            <a:r>
              <a:rPr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回到未來</a:t>
            </a:r>
          </a:p>
        </p:txBody>
      </p:sp>
      <p:pic>
        <p:nvPicPr>
          <p:cNvPr id="56323" name="Picture 5" descr="2015_delorean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464" y="1484725"/>
            <a:ext cx="4536504" cy="325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4542" y="1604856"/>
            <a:ext cx="4821977" cy="319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479376" y="4869160"/>
            <a:ext cx="115212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時間似乎有個方向，過去在我們後面，已經無法改變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，</a:t>
            </a:r>
            <a: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  <a:t>… 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而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未來則在我們前方 </a:t>
            </a:r>
            <a: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  <a:t>…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600" dirty="0" smtClean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過去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或</a:t>
            </a:r>
            <a:r>
              <a:rPr lang="zh-TW" altLang="en-US" sz="3600" dirty="0" smtClean="0">
                <a:latin typeface="超世紀粗仿宋" pitchFamily="2" charset="-120"/>
                <a:ea typeface="超世紀粗仿宋" pitchFamily="2" charset="-120"/>
              </a:rPr>
              <a:t>未來</a:t>
            </a:r>
            <a:r>
              <a:rPr lang="zh-TW" altLang="en-US" sz="3600" dirty="0">
                <a:latin typeface="超世紀粗仿宋" pitchFamily="2" charset="-120"/>
                <a:ea typeface="超世紀粗仿宋" pitchFamily="2" charset="-120"/>
              </a:rPr>
              <a:t>可以改變，可以聯絡嗎？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2832579" y="404664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zh-TW" altLang="en-US" sz="4400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時間逆轉的矛盾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623392" y="1484784"/>
            <a:ext cx="108012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altLang="zh-TW" sz="3600" b="1" i="1" dirty="0">
                <a:solidFill>
                  <a:srgbClr val="66FF33"/>
                </a:solidFill>
              </a:rPr>
              <a:t>Grandfather paradox </a:t>
            </a:r>
            <a:r>
              <a:rPr lang="zh-TW" altLang="en-US" sz="3600" b="1" dirty="0">
                <a:solidFill>
                  <a:srgbClr val="66FF33"/>
                </a:solidFill>
                <a:ea typeface="標楷體" pitchFamily="65" charset="-120"/>
              </a:rPr>
              <a:t>（祖父矛盾）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如果某人利用時光機回到過去，把他的祖母殺死了，當時她還沒有遇見你的祖父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那，他根本就不可能存在，還坐時光機 </a:t>
            </a:r>
            <a:r>
              <a:rPr lang="en-US" altLang="zh-TW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</a:t>
            </a: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altLang="zh-TW" sz="3600" b="1" i="1" dirty="0" err="1">
                <a:solidFill>
                  <a:srgbClr val="66FF33"/>
                </a:solidFill>
              </a:rPr>
              <a:t>Autoinfanticide</a:t>
            </a:r>
            <a:r>
              <a:rPr lang="en-US" altLang="zh-TW" sz="3600" b="1" i="1" dirty="0">
                <a:solidFill>
                  <a:srgbClr val="66FF33"/>
                </a:solidFill>
              </a:rPr>
              <a:t> /</a:t>
            </a:r>
            <a:r>
              <a:rPr lang="en-US" altLang="zh-TW" sz="3600" b="1" i="1" dirty="0" err="1">
                <a:solidFill>
                  <a:srgbClr val="66FF33"/>
                </a:solidFill>
              </a:rPr>
              <a:t>autofanticide</a:t>
            </a:r>
            <a:r>
              <a:rPr lang="en-US" altLang="zh-TW" sz="3600" dirty="0">
                <a:solidFill>
                  <a:srgbClr val="66FF33"/>
                </a:solidFill>
              </a:rPr>
              <a:t> </a:t>
            </a:r>
            <a:r>
              <a:rPr lang="zh-TW" altLang="en-US" sz="3600" b="1" dirty="0">
                <a:solidFill>
                  <a:srgbClr val="66FF33"/>
                </a:solidFill>
                <a:ea typeface="標楷體" pitchFamily="65" charset="-120"/>
              </a:rPr>
              <a:t>（自謀矛盾）</a:t>
            </a:r>
            <a:endParaRPr lang="zh-TW" altLang="en-US" sz="3600" b="1" i="1" dirty="0">
              <a:solidFill>
                <a:srgbClr val="66FF33"/>
              </a:solidFill>
              <a:ea typeface="標楷體" pitchFamily="65" charset="-120"/>
            </a:endParaRPr>
          </a:p>
          <a:p>
            <a:pPr marL="257175" indent="-257175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如果回到過去，卻殺死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了嬰兒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時期的</a:t>
            </a:r>
            <a:r>
              <a:rPr lang="zh-TW" altLang="en-US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自己 </a:t>
            </a:r>
            <a:r>
              <a:rPr lang="en-US" altLang="zh-TW" sz="36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1919536" y="5805264"/>
            <a:ext cx="7984621" cy="6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500" tIns="35100" rIns="67500" bIns="35100">
            <a:spAutoFit/>
          </a:bodyPr>
          <a:lstStyle/>
          <a:p>
            <a:r>
              <a:rPr lang="zh-TW" altLang="en-US" sz="3600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  <a:t>我們其實不太瞭解「時間」這個東西！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52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15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248" y="198992"/>
            <a:ext cx="3597055" cy="296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79376" y="262536"/>
            <a:ext cx="5688632" cy="19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ea typeface="超世紀中顏楷" pitchFamily="2" charset="-120"/>
              </a:rPr>
              <a:t>哈柏定律</a:t>
            </a:r>
            <a:r>
              <a:rPr lang="zh-TW" altLang="en-US" sz="3600" b="1" dirty="0">
                <a:solidFill>
                  <a:srgbClr val="FFFF00"/>
                </a:solidFill>
              </a:rPr>
              <a:t>  </a:t>
            </a:r>
            <a:r>
              <a:rPr lang="zh-TW" altLang="en-US" sz="32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描述宇宙現在處於</a:t>
            </a:r>
            <a:r>
              <a:rPr lang="zh-TW" altLang="en-US" sz="3200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膨脹</a:t>
            </a:r>
            <a:r>
              <a:rPr lang="zh-TW" altLang="en-US" sz="32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狀態──越遠的星系，離我們遠去的速度越快</a:t>
            </a:r>
            <a:endParaRPr lang="zh-TW" altLang="en-US" sz="3600" dirty="0">
              <a:solidFill>
                <a:schemeClr val="tx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87488" y="5517232"/>
            <a:ext cx="8784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  <a:t>這上下古今，稱做「宇宙」的東西</a:t>
            </a:r>
            <a:r>
              <a:rPr lang="en-US" altLang="zh-TW" sz="3600" b="1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  <a:t/>
            </a:r>
            <a:br>
              <a:rPr lang="en-US" altLang="zh-TW" sz="3600" b="1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</a:br>
            <a:r>
              <a:rPr lang="zh-TW" altLang="en-US" sz="3600" b="1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  <a:t>居然有個起點！</a:t>
            </a:r>
          </a:p>
        </p:txBody>
      </p: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8256240" y="2863697"/>
            <a:ext cx="3669063" cy="3786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星系</a:t>
            </a:r>
            <a:r>
              <a:rPr lang="zh-TW" altLang="en-US" sz="20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的距離（3百萬光年）</a:t>
            </a:r>
          </a:p>
        </p:txBody>
      </p:sp>
      <p:sp>
        <p:nvSpPr>
          <p:cNvPr id="59398" name="Text Box 9"/>
          <p:cNvSpPr txBox="1">
            <a:spLocks noChangeArrowheads="1"/>
          </p:cNvSpPr>
          <p:nvPr/>
        </p:nvSpPr>
        <p:spPr bwMode="auto">
          <a:xfrm>
            <a:off x="8100177" y="188640"/>
            <a:ext cx="444095" cy="3053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星系後退速度 (</a:t>
            </a:r>
            <a:r>
              <a:rPr lang="en-US" altLang="zh-TW" sz="2000" dirty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km/s)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79376" y="2265605"/>
            <a:ext cx="6696744" cy="11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ea typeface="超世紀中顏楷" pitchFamily="2" charset="-120"/>
              </a:rPr>
              <a:t>宇宙微波背景輻射  </a:t>
            </a:r>
            <a:r>
              <a:rPr lang="zh-TW" altLang="en-US" sz="32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充斥在太空中，表示宇宙始於一團高熱 （大霹靂） </a:t>
            </a:r>
            <a:endParaRPr lang="zh-TW" altLang="en-US" sz="3600" dirty="0">
              <a:solidFill>
                <a:schemeClr val="tx2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79376" y="3649632"/>
            <a:ext cx="9217024" cy="154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ea typeface="超世紀中顏楷" pitchFamily="2" charset="-120"/>
              </a:rPr>
              <a:t>輕元素的宇宙含量  </a:t>
            </a:r>
            <a:r>
              <a:rPr lang="zh-TW" altLang="en-US" sz="32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最老的天體氦元素仍然 </a:t>
            </a:r>
            <a:r>
              <a:rPr lang="en-US" altLang="zh-TW" sz="32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25%</a:t>
            </a:r>
          </a:p>
          <a:p>
            <a:pPr>
              <a:defRPr/>
            </a:pPr>
            <a:endParaRPr lang="en-US" altLang="zh-TW" sz="3600" dirty="0">
              <a:solidFill>
                <a:srgbClr val="FFFF00"/>
              </a:solidFill>
              <a:ea typeface="超世紀中顏楷" pitchFamily="2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rgbClr val="FFFF00"/>
                </a:solidFill>
                <a:ea typeface="超世紀中顏楷" pitchFamily="2" charset="-120"/>
              </a:rPr>
              <a:t>沒有發現「極其古老」的天體</a:t>
            </a:r>
            <a:endParaRPr lang="zh-TW" altLang="en-US" sz="3600" dirty="0">
              <a:solidFill>
                <a:schemeClr val="tx2"/>
              </a:solidFill>
              <a:ea typeface="標楷體" pitchFamily="65" charset="-120"/>
            </a:endParaRPr>
          </a:p>
        </p:txBody>
      </p:sp>
      <p:cxnSp>
        <p:nvCxnSpPr>
          <p:cNvPr id="59401" name="直線接點 10"/>
          <p:cNvCxnSpPr>
            <a:cxnSpLocks noChangeShapeType="1"/>
          </p:cNvCxnSpPr>
          <p:nvPr/>
        </p:nvCxnSpPr>
        <p:spPr bwMode="auto">
          <a:xfrm>
            <a:off x="532693" y="5445224"/>
            <a:ext cx="11392610" cy="18430"/>
          </a:xfrm>
          <a:prstGeom prst="line">
            <a:avLst/>
          </a:prstGeom>
          <a:noFill/>
          <a:ln w="9525" algn="ctr">
            <a:solidFill>
              <a:srgbClr val="92D050"/>
            </a:solidFill>
            <a:miter lim="800000"/>
            <a:headEnd/>
            <a:tailEnd/>
          </a:ln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UDF%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16632"/>
            <a:ext cx="8413229" cy="62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5399487" y="5518547"/>
            <a:ext cx="378619" cy="0"/>
          </a:xfrm>
          <a:prstGeom prst="line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endParaRPr lang="zh-TW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99487" y="6344858"/>
            <a:ext cx="2311989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超世紀中古印" pitchFamily="2" charset="-120"/>
                <a:ea typeface="超世紀中古印" pitchFamily="2" charset="-120"/>
              </a:rPr>
              <a:t>宇宙年齡 </a:t>
            </a:r>
            <a:r>
              <a:rPr lang="en-US" altLang="zh-TW" dirty="0">
                <a:latin typeface="超世紀中古印" pitchFamily="2" charset="-120"/>
                <a:ea typeface="超世紀中古印" pitchFamily="2" charset="-120"/>
              </a:rPr>
              <a:t>4~7</a:t>
            </a:r>
            <a:r>
              <a:rPr lang="zh-TW" altLang="en-US" dirty="0">
                <a:latin typeface="超世紀中古印" pitchFamily="2" charset="-120"/>
                <a:ea typeface="超世紀中古印" pitchFamily="2" charset="-120"/>
              </a:rPr>
              <a:t>億年時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55440" y="6319508"/>
            <a:ext cx="1901428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>
                <a:latin typeface="超世紀中古印" pitchFamily="2" charset="-120"/>
                <a:ea typeface="超世紀中古印" pitchFamily="2" charset="-120"/>
              </a:rPr>
              <a:t>現在年齡</a:t>
            </a:r>
            <a:r>
              <a:rPr lang="en-US" altLang="zh-TW" dirty="0">
                <a:latin typeface="超世紀中古印" pitchFamily="2" charset="-120"/>
                <a:ea typeface="超世紀中古印" pitchFamily="2" charset="-120"/>
              </a:rPr>
              <a:t>137</a:t>
            </a:r>
            <a:r>
              <a:rPr lang="zh-TW" altLang="en-US" dirty="0">
                <a:latin typeface="超世紀中古印" pitchFamily="2" charset="-120"/>
                <a:ea typeface="超世紀中古印" pitchFamily="2" charset="-120"/>
              </a:rPr>
              <a:t>億年</a:t>
            </a: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9033519" y="2863864"/>
            <a:ext cx="461665" cy="107669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TW" altLang="en-US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輻射時期</a:t>
            </a:r>
          </a:p>
        </p:txBody>
      </p:sp>
      <p:sp>
        <p:nvSpPr>
          <p:cNvPr id="7" name="文字方塊 7"/>
          <p:cNvSpPr txBox="1">
            <a:spLocks noChangeArrowheads="1"/>
          </p:cNvSpPr>
          <p:nvPr/>
        </p:nvSpPr>
        <p:spPr bwMode="auto">
          <a:xfrm>
            <a:off x="8267946" y="2842744"/>
            <a:ext cx="461665" cy="100468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TW" altLang="en-US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黑暗時期</a:t>
            </a:r>
          </a:p>
        </p:txBody>
      </p:sp>
      <p:sp>
        <p:nvSpPr>
          <p:cNvPr id="8" name="文字方塊 8"/>
          <p:cNvSpPr txBox="1">
            <a:spLocks noChangeArrowheads="1"/>
          </p:cNvSpPr>
          <p:nvPr/>
        </p:nvSpPr>
        <p:spPr bwMode="auto">
          <a:xfrm>
            <a:off x="7502373" y="2863864"/>
            <a:ext cx="461665" cy="107669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首批恆星</a:t>
            </a:r>
            <a:endParaRPr lang="zh-TW" altLang="en-US" b="1" dirty="0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9"/>
          <p:cNvSpPr txBox="1">
            <a:spLocks noChangeArrowheads="1"/>
          </p:cNvSpPr>
          <p:nvPr/>
        </p:nvSpPr>
        <p:spPr bwMode="auto">
          <a:xfrm>
            <a:off x="6875497" y="2863864"/>
            <a:ext cx="461665" cy="100468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首批星系</a:t>
            </a:r>
            <a:endParaRPr lang="zh-TW" altLang="en-US" b="1" dirty="0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264352" y="6329499"/>
            <a:ext cx="1607344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超世紀中古印" pitchFamily="2" charset="-120"/>
                <a:ea typeface="超世紀中古印" pitchFamily="2" charset="-120"/>
              </a:rPr>
              <a:t>宇宙創生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512785" y="2766395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</a:rPr>
              <a:t>?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assets.answersingenesis.org/img/cms/content/contentnode/header_image/are-humans-anima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3174989"/>
            <a:ext cx="1547937" cy="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54</a:t>
            </a:fld>
            <a:endParaRPr lang="en-US" altLang="zh-TW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7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1064379"/>
            <a:ext cx="5876528" cy="497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695400" y="188640"/>
            <a:ext cx="10873208" cy="6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... </a:t>
            </a:r>
            <a:r>
              <a:rPr lang="zh-TW" altLang="en-US" sz="36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而且，好像以前的宇宙膨脹得比較</a:t>
            </a:r>
            <a:r>
              <a:rPr lang="zh-TW" altLang="en-US" sz="3600" dirty="0" smtClean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慢？怎麼回事？</a:t>
            </a:r>
            <a:endParaRPr lang="zh-TW" altLang="en-US" sz="3600" dirty="0">
              <a:solidFill>
                <a:srgbClr val="FF99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567608" y="1064378"/>
            <a:ext cx="567206" cy="50289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dirty="0">
                <a:latin typeface="超世紀中古印" pitchFamily="2" charset="-120"/>
                <a:ea typeface="超世紀中古印" pitchFamily="2" charset="-120"/>
              </a:rPr>
              <a:t>星系後退速度 (</a:t>
            </a:r>
            <a:r>
              <a:rPr lang="en-US" altLang="zh-TW" sz="2800" dirty="0">
                <a:latin typeface="超世紀中古印" pitchFamily="2" charset="-120"/>
                <a:ea typeface="超世紀中古印" pitchFamily="2" charset="-120"/>
              </a:rPr>
              <a:t>km/s)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2783632" y="5376080"/>
            <a:ext cx="5876528" cy="71721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超世紀中古印" pitchFamily="2" charset="-120"/>
                <a:ea typeface="超世紀中古印" pitchFamily="2" charset="-120"/>
              </a:rPr>
              <a:t>星系團當中最明亮的成員</a:t>
            </a:r>
            <a:r>
              <a:rPr lang="zh-TW" altLang="en-US" sz="2800" dirty="0" smtClean="0">
                <a:latin typeface="超世紀中古印" pitchFamily="2" charset="-120"/>
                <a:ea typeface="超世紀中古印" pitchFamily="2" charset="-120"/>
              </a:rPr>
              <a:t>星系</a:t>
            </a:r>
            <a:endParaRPr lang="zh-TW" altLang="en-US" sz="2800" dirty="0">
              <a:latin typeface="超世紀中古印" pitchFamily="2" charset="-120"/>
              <a:ea typeface="超世紀中古印" pitchFamily="2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983432" y="404664"/>
            <a:ext cx="1036915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目前的觀測證據顯示，宇宙是開放的，也就是將會無限擴展下去</a:t>
            </a:r>
          </a:p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這幾年研究顯示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宇宙在</a:t>
            </a:r>
            <a:r>
              <a:rPr lang="zh-TW" altLang="en-US" sz="3600" dirty="0">
                <a:sym typeface="Wingdings" pitchFamily="2" charset="2"/>
              </a:rPr>
              <a:t/>
            </a:r>
            <a:br>
              <a:rPr lang="zh-TW" altLang="en-US" sz="3600" dirty="0">
                <a:sym typeface="Wingdings" pitchFamily="2" charset="2"/>
              </a:rPr>
            </a:br>
            <a:r>
              <a:rPr lang="zh-TW" altLang="en-US" sz="3600" dirty="0">
                <a:solidFill>
                  <a:srgbClr val="FF9900"/>
                </a:solidFill>
                <a:latin typeface="超世紀粗顏楷" pitchFamily="2" charset="-120"/>
                <a:ea typeface="超世紀粗顏楷" pitchFamily="2" charset="-120"/>
                <a:sym typeface="Wingdings" pitchFamily="2" charset="2"/>
              </a:rPr>
              <a:t>加速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膨脹</a:t>
            </a:r>
            <a:r>
              <a:rPr lang="zh-TW" altLang="en-US" sz="3600" dirty="0">
                <a:sym typeface="Wingdings" pitchFamily="2" charset="2"/>
              </a:rPr>
              <a:t> </a:t>
            </a:r>
            <a:r>
              <a:rPr lang="en-US" altLang="zh-TW" sz="3600" dirty="0">
                <a:sym typeface="Wingdings" pitchFamily="2" charset="2"/>
              </a:rPr>
              <a:t> </a:t>
            </a:r>
            <a:r>
              <a:rPr lang="zh-TW" altLang="en-US" sz="3600" dirty="0">
                <a:solidFill>
                  <a:srgbClr val="66FF33"/>
                </a:solidFill>
                <a:latin typeface="超世紀粗顏楷" pitchFamily="2" charset="-120"/>
                <a:ea typeface="超世紀粗顏楷" pitchFamily="2" charset="-120"/>
                <a:sym typeface="Wingdings" pitchFamily="2" charset="2"/>
              </a:rPr>
              <a:t>黑暗能量 </a:t>
            </a:r>
            <a:r>
              <a:rPr lang="en-US" altLang="zh-TW" sz="3600" dirty="0">
                <a:solidFill>
                  <a:srgbClr val="66FF33"/>
                </a:solidFill>
                <a:latin typeface="超世紀粗顏楷" pitchFamily="2" charset="-120"/>
                <a:ea typeface="超世紀粗顏楷" pitchFamily="2" charset="-120"/>
                <a:sym typeface="Wingdings" pitchFamily="2" charset="2"/>
              </a:rPr>
              <a:t>(dark energy)</a:t>
            </a:r>
            <a:r>
              <a:rPr lang="en-US" altLang="zh-TW" sz="3600" dirty="0">
                <a:latin typeface="超世紀粗顏楷" pitchFamily="2" charset="-120"/>
                <a:ea typeface="超世紀粗顏楷" pitchFamily="2" charset="-120"/>
                <a:sym typeface="Wingdings" pitchFamily="2" charset="2"/>
              </a:rPr>
              <a:t> </a:t>
            </a:r>
          </a:p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</a:pPr>
            <a:r>
              <a:rPr lang="zh-TW" altLang="en-US" sz="3600" dirty="0">
                <a:sym typeface="Wingdings" pitchFamily="2" charset="2"/>
              </a:rPr>
              <a:t>   </a:t>
            </a: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想像向上拋銅板，不但不減速，反而向上加速！？</a:t>
            </a:r>
          </a:p>
          <a:p>
            <a:pPr marL="257175" indent="-257175">
              <a:spcBef>
                <a:spcPts val="1200"/>
              </a:spcBef>
              <a:buClr>
                <a:schemeClr val="accent2"/>
              </a:buClr>
              <a:buSzPct val="110000"/>
              <a:buFontTx/>
              <a:buChar char="•"/>
            </a:pPr>
            <a:r>
              <a:rPr lang="zh-TW" altLang="en-US" sz="3600" dirty="0">
                <a:latin typeface="超世紀粗仿宋" panose="02000000000000000000" pitchFamily="2" charset="-120"/>
                <a:ea typeface="超世紀粗仿宋" panose="02000000000000000000" pitchFamily="2" charset="-120"/>
                <a:sym typeface="Wingdings" pitchFamily="2" charset="2"/>
              </a:rPr>
              <a:t>死寂宇宙將加速到來？</a:t>
            </a:r>
            <a:endParaRPr lang="zh-TW" altLang="en-US" sz="36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1847528" y="5517232"/>
            <a:ext cx="8446286" cy="6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500" tIns="35100" rIns="67500" bIns="35100">
            <a:spAutoFit/>
          </a:bodyPr>
          <a:lstStyle/>
          <a:p>
            <a:r>
              <a:rPr lang="zh-TW" altLang="en-US" sz="3600" dirty="0">
                <a:solidFill>
                  <a:srgbClr val="00CCFF"/>
                </a:solidFill>
                <a:latin typeface="超世紀粗行書" pitchFamily="2" charset="-120"/>
                <a:ea typeface="超世紀粗行書" pitchFamily="2" charset="-120"/>
              </a:rPr>
              <a:t>我們以為比較瞭解「空間」，其實不然！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56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026945" y="3143250"/>
            <a:ext cx="18473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 sz="3300">
              <a:solidFill>
                <a:schemeClr val="tx2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07368" y="332656"/>
            <a:ext cx="11305256" cy="6432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2900" algn="ctr"/>
            <a:r>
              <a:rPr lang="zh-TW" altLang="en-US" sz="4000" b="1" dirty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宇宙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en-US" altLang="zh-TW" sz="4000" b="1" dirty="0">
                <a:solidFill>
                  <a:srgbClr val="FFFF00"/>
                </a:solidFill>
                <a:ea typeface="標楷體" pitchFamily="65" charset="-120"/>
              </a:rPr>
              <a:t>137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億年前</a:t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太陽系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en-US" altLang="zh-TW" sz="4000" b="1" dirty="0">
                <a:solidFill>
                  <a:srgbClr val="FFFF00"/>
                </a:solidFill>
                <a:ea typeface="標楷體" pitchFamily="65" charset="-120"/>
              </a:rPr>
              <a:t>46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億年前</a:t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類似人類的生物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en-US" altLang="zh-TW" sz="4000" b="1" dirty="0">
                <a:solidFill>
                  <a:srgbClr val="FFFF00"/>
                </a:solidFill>
                <a:ea typeface="標楷體" pitchFamily="65" charset="-120"/>
              </a:rPr>
              <a:t>3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百萬</a:t>
            </a:r>
            <a:r>
              <a:rPr lang="zh-TW" altLang="en-US" sz="4000" b="1" dirty="0" smtClean="0">
                <a:solidFill>
                  <a:srgbClr val="FFFF00"/>
                </a:solidFill>
                <a:ea typeface="標楷體" pitchFamily="65" charset="-120"/>
              </a:rPr>
              <a:t>年前</a:t>
            </a:r>
            <a:r>
              <a:rPr lang="en-US" altLang="zh-TW" sz="4000" b="1" dirty="0" smtClean="0">
                <a:solidFill>
                  <a:srgbClr val="FFFF00"/>
                </a:solidFill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標楷體" pitchFamily="65" charset="-120"/>
              </a:rPr>
            </a:br>
            <a:endParaRPr lang="en-US" altLang="zh-TW" sz="4000" b="1" dirty="0">
              <a:solidFill>
                <a:srgbClr val="FFFF00"/>
              </a:solidFill>
              <a:ea typeface="細明體" pitchFamily="49" charset="-120"/>
            </a:endParaRPr>
          </a:p>
          <a:p>
            <a:pPr indent="342900"/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把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地球四十六億年歷史製作成一年的電影。於元旦開演時地球剛形成，整個一、二月份地球仍遭受大量小行星轟擊而處於熔融狀態。終於海洋形成，最原始的生命大約在三、四月之際出現。之後生命展開漫長演化，一直到</a:t>
            </a:r>
            <a:r>
              <a:rPr lang="en-US" altLang="zh-TW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11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月</a:t>
            </a:r>
            <a:r>
              <a:rPr lang="en-US" altLang="zh-TW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28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日左右才有陸地生命。之後電影繼續放映，像是恐龍這樣的生物直到</a:t>
            </a:r>
            <a:r>
              <a:rPr lang="en-US" altLang="zh-TW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12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月12日才出現，然後在聖誕夜滅絕，接著哺乳類動物及鳥類大量出現。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7896200" y="331428"/>
            <a:ext cx="2574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2900" eaLnBrk="0" hangingPunct="0"/>
            <a:r>
              <a:rPr lang="zh-TW" altLang="en-US" sz="3600" dirty="0">
                <a:solidFill>
                  <a:srgbClr val="FF9900"/>
                </a:solidFill>
                <a:ea typeface="標楷體" pitchFamily="65" charset="-120"/>
              </a:rPr>
              <a:t>人類呢？</a:t>
            </a: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18319" y="3518384"/>
            <a:ext cx="11449272" cy="3071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eaLnBrk="0" hangingPunct="0">
              <a:spcBef>
                <a:spcPts val="1800"/>
              </a:spcBef>
            </a:pPr>
            <a:r>
              <a:rPr lang="zh-TW" altLang="en-US" sz="3600" dirty="0">
                <a:solidFill>
                  <a:srgbClr val="FF9900"/>
                </a:solidFill>
                <a:latin typeface="超世紀細行書" pitchFamily="2" charset="-120"/>
                <a:ea typeface="超世紀細行書" pitchFamily="2" charset="-120"/>
                <a:cs typeface="華康行書體"/>
              </a:rPr>
              <a:t>上次何時</a:t>
            </a:r>
            <a:r>
              <a:rPr lang="zh-TW" altLang="en-US" sz="3600" dirty="0" smtClean="0">
                <a:solidFill>
                  <a:srgbClr val="FF9900"/>
                </a:solidFill>
                <a:latin typeface="超世紀細行書" pitchFamily="2" charset="-120"/>
                <a:ea typeface="超世紀細行書" pitchFamily="2" charset="-120"/>
                <a:cs typeface="華康行書體"/>
              </a:rPr>
              <a:t>跟好朋友鬧彆扭</a:t>
            </a:r>
            <a:r>
              <a:rPr lang="zh-TW" altLang="en-US" sz="3600" dirty="0">
                <a:solidFill>
                  <a:srgbClr val="FF9900"/>
                </a:solidFill>
                <a:latin typeface="超世紀細行書" pitchFamily="2" charset="-120"/>
                <a:ea typeface="超世紀細行書" pitchFamily="2" charset="-120"/>
                <a:cs typeface="華康行書體"/>
              </a:rPr>
              <a:t>？這回考試第幾名？為什麼別人總有新手機？這些重要嗎？有多重要</a:t>
            </a:r>
            <a:r>
              <a:rPr lang="zh-TW" altLang="en-US" sz="3600" dirty="0" smtClean="0">
                <a:solidFill>
                  <a:srgbClr val="FF9900"/>
                </a:solidFill>
                <a:latin typeface="超世紀細行書" pitchFamily="2" charset="-120"/>
                <a:ea typeface="超世紀細行書" pitchFamily="2" charset="-120"/>
                <a:cs typeface="華康行書體"/>
              </a:rPr>
              <a:t>？</a:t>
            </a:r>
            <a:endParaRPr lang="en-US" altLang="zh-TW" sz="3600" dirty="0" smtClean="0">
              <a:solidFill>
                <a:srgbClr val="FF9900"/>
              </a:solidFill>
              <a:latin typeface="超世紀細行書" pitchFamily="2" charset="-120"/>
              <a:ea typeface="超世紀細行書" pitchFamily="2" charset="-120"/>
              <a:cs typeface="華康行書體"/>
            </a:endParaRPr>
          </a:p>
          <a:p>
            <a:pPr eaLnBrk="0" hangingPunct="0">
              <a:spcBef>
                <a:spcPts val="1800"/>
              </a:spcBef>
            </a:pP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人類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做為時空過客，實在應該珍惜這部影片的劇情與道具，努力成為影片續集的主角，讓世代子孫永續經營，向宇宙拜年！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218319" y="1104633"/>
            <a:ext cx="10441160" cy="228687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在這部電影中，直到除夕當天才出現類似人類的生物，而直到除夕傍晚他們才學到製作石器。秦始皇統一天下時，影片放映到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最後 14 秒鐘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，而滿清被推翻相當於元旦凌晨</a:t>
            </a:r>
            <a:r>
              <a:rPr lang="zh-TW" altLang="en-US" sz="3600" dirty="0" smtClean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前 0</a:t>
            </a:r>
            <a:r>
              <a:rPr lang="zh-TW" altLang="en-US" sz="3600" dirty="0">
                <a:solidFill>
                  <a:schemeClr val="tx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.6 秒</a:t>
            </a:r>
          </a:p>
        </p:txBody>
      </p:sp>
      <p:pic>
        <p:nvPicPr>
          <p:cNvPr id="63493" name="Picture 10" descr="Human-Sk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8528" y="188640"/>
            <a:ext cx="1208906" cy="120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500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1364" y="1268760"/>
            <a:ext cx="11485276" cy="4608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3600" dirty="0" smtClean="0">
                <a:latin typeface="超世紀中顏楷" pitchFamily="2" charset="-120"/>
                <a:ea typeface="超世紀中顏楷" pitchFamily="2" charset="-120"/>
              </a:rPr>
              <a:t>宇宙的歷史與地理 </a:t>
            </a:r>
            <a:r>
              <a:rPr lang="zh-TW" altLang="en-US" sz="3600" dirty="0" smtClean="0"/>
              <a:t>──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3600" dirty="0" smtClean="0"/>
              <a:t>            </a:t>
            </a:r>
            <a:r>
              <a:rPr lang="zh-TW" altLang="en-US" sz="3600" dirty="0" smtClean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宇宙最讓人無法理解之處，</a:t>
            </a:r>
            <a:br>
              <a:rPr lang="zh-TW" altLang="en-US" sz="3600" dirty="0" smtClean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</a:br>
            <a:r>
              <a:rPr lang="zh-TW" altLang="en-US" sz="3600" dirty="0" smtClean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        在於其居然可以理解！</a:t>
            </a:r>
            <a:r>
              <a:rPr lang="zh-TW" altLang="en-US" sz="3600" dirty="0" smtClean="0">
                <a:solidFill>
                  <a:srgbClr val="FF0000"/>
                </a:solidFill>
                <a:latin typeface="超世紀粗行書" pitchFamily="2" charset="-120"/>
                <a:ea typeface="超世紀粗行書" pitchFamily="2" charset="-120"/>
              </a:rPr>
              <a:t> </a:t>
            </a:r>
            <a:r>
              <a:rPr lang="en-US" altLang="zh-TW" sz="3600" dirty="0" smtClean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--- </a:t>
            </a:r>
            <a:r>
              <a:rPr lang="zh-TW" altLang="en-US" sz="3600" dirty="0" smtClean="0">
                <a:solidFill>
                  <a:srgbClr val="66FF33"/>
                </a:solidFill>
                <a:latin typeface="超世紀粗行書" pitchFamily="2" charset="-120"/>
                <a:ea typeface="超世紀粗行書" pitchFamily="2" charset="-120"/>
              </a:rPr>
              <a:t>愛因斯坦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600" dirty="0" smtClean="0">
                <a:latin typeface="超世紀中顏楷" pitchFamily="2" charset="-120"/>
                <a:ea typeface="超世紀中顏楷" pitchFamily="2" charset="-120"/>
              </a:rPr>
              <a:t>發現新世界 </a:t>
            </a:r>
            <a:r>
              <a:rPr lang="zh-TW" altLang="en-US" sz="3600" dirty="0" smtClean="0"/>
              <a:t>── </a:t>
            </a:r>
            <a:br>
              <a:rPr lang="zh-TW" altLang="en-US" sz="3600" dirty="0" smtClean="0"/>
            </a:br>
            <a:r>
              <a:rPr lang="zh-TW" altLang="en-US" sz="3600" dirty="0" smtClean="0"/>
              <a:t>      </a:t>
            </a:r>
            <a:r>
              <a:rPr lang="zh-TW" altLang="en-US" sz="3600" dirty="0" smtClean="0">
                <a:solidFill>
                  <a:srgbClr val="66FF33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除了太陽以外，銀河系處處是行星系統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3600" dirty="0" smtClean="0">
                <a:solidFill>
                  <a:srgbClr val="66FF33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         我們真的只是恆河中一粒細沙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600" dirty="0" smtClean="0">
                <a:latin typeface="超世紀中顏楷" pitchFamily="2" charset="-120"/>
                <a:ea typeface="超世紀中顏楷" pitchFamily="2" charset="-120"/>
              </a:rPr>
              <a:t>宇宙新面貌 </a:t>
            </a:r>
            <a:r>
              <a:rPr lang="zh-TW" altLang="en-US" sz="3600" dirty="0" smtClean="0"/>
              <a:t>── </a:t>
            </a:r>
            <a:br>
              <a:rPr lang="zh-TW" altLang="en-US" sz="3600" dirty="0" smtClean="0"/>
            </a:br>
            <a:r>
              <a:rPr lang="zh-TW" altLang="en-US" sz="3600" dirty="0" smtClean="0"/>
              <a:t>      </a:t>
            </a:r>
            <a:r>
              <a:rPr lang="zh-TW" altLang="en-US" sz="3600" dirty="0" smtClean="0">
                <a:solidFill>
                  <a:srgbClr val="66FF33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還有很多</a:t>
            </a:r>
            <a:r>
              <a:rPr lang="en-US" altLang="zh-TW" sz="3600" dirty="0" smtClean="0">
                <a:solidFill>
                  <a:srgbClr val="66FF33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…</a:t>
            </a:r>
            <a:r>
              <a:rPr lang="zh-TW" altLang="en-US" sz="3600" dirty="0" smtClean="0">
                <a:solidFill>
                  <a:srgbClr val="66FF33"/>
                </a:solidFill>
                <a:latin typeface="超世紀粗仿宋" pitchFamily="2" charset="-120"/>
                <a:ea typeface="超世紀粗仿宋" pitchFamily="2" charset="-120"/>
                <a:cs typeface="華康仿宋體"/>
              </a:rPr>
              <a:t>不知道答案，甚至不知道問題怎麼問</a:t>
            </a:r>
            <a:endParaRPr lang="zh-TW" altLang="en-US" sz="3600" dirty="0" smtClean="0"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664" y="260648"/>
            <a:ext cx="5829300" cy="661764"/>
          </a:xfrm>
        </p:spPr>
        <p:txBody>
          <a:bodyPr/>
          <a:lstStyle/>
          <a:p>
            <a:pPr eaLnBrk="1" hangingPunct="1"/>
            <a:r>
              <a:rPr lang="zh-TW" altLang="en-US" sz="4400" dirty="0" smtClean="0">
                <a:solidFill>
                  <a:srgbClr val="FFFF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結論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83632" y="5949280"/>
            <a:ext cx="7056784" cy="68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dirty="0">
                <a:solidFill>
                  <a:srgbClr val="FFFF00"/>
                </a:solidFill>
                <a:latin typeface="超世紀粗行書" pitchFamily="2" charset="-120"/>
                <a:ea typeface="超世紀粗行書" pitchFamily="2" charset="-120"/>
              </a:rPr>
              <a:t>讓我們繼續開展宇宙新視野！</a:t>
            </a:r>
          </a:p>
        </p:txBody>
      </p:sp>
      <p:cxnSp>
        <p:nvCxnSpPr>
          <p:cNvPr id="64517" name="直線接點 7"/>
          <p:cNvCxnSpPr>
            <a:cxnSpLocks noChangeShapeType="1"/>
          </p:cNvCxnSpPr>
          <p:nvPr/>
        </p:nvCxnSpPr>
        <p:spPr bwMode="auto">
          <a:xfrm>
            <a:off x="2935746" y="1010585"/>
            <a:ext cx="6536531" cy="1191"/>
          </a:xfrm>
          <a:prstGeom prst="line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E6B68-A6EB-4082-B613-1B1A3DC78B6C}" type="slidenum">
              <a:rPr lang="zh-TW" altLang="en-US" smtClean="0"/>
              <a:pPr>
                <a:defRPr/>
              </a:pPr>
              <a:t>59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fourmilab.ch/cgi-bin/Earth?di=F7ACC110B4985A953EC8B554A329C97E45ABBC9BE1DFC7F43FF544B46E102C4C492AAFC3EDAFCE416B355BB5FC43456CEEE01A7ACA6157F07F5CA83DE7721D44F3389F405CD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116632"/>
            <a:ext cx="1166529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矩形 2"/>
          <p:cNvSpPr>
            <a:spLocks noChangeArrowheads="1"/>
          </p:cNvSpPr>
          <p:nvPr/>
        </p:nvSpPr>
        <p:spPr bwMode="auto">
          <a:xfrm>
            <a:off x="3719736" y="5983572"/>
            <a:ext cx="40016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dirty="0">
                <a:solidFill>
                  <a:srgbClr val="92D050"/>
                </a:solidFill>
              </a:rPr>
              <a:t>Living Earth </a:t>
            </a:r>
            <a:r>
              <a:rPr lang="en-US" altLang="zh-TW" dirty="0"/>
              <a:t>http://www.fourmilab.ch/cgi-bin/Earth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07368" y="247936"/>
            <a:ext cx="11449272" cy="8048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zh-TW" altLang="en-US" sz="3600" b="1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超世紀中顏楷" pitchFamily="2" charset="-120"/>
                <a:ea typeface="超世紀中顏楷" pitchFamily="2" charset="-120"/>
                <a:cs typeface="+mj-cs"/>
              </a:rPr>
              <a:t>地理、歷史、</a:t>
            </a:r>
            <a:r>
              <a:rPr lang="zh-TW" altLang="en-US" sz="3600" b="1" kern="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超世紀中顏楷" pitchFamily="2" charset="-120"/>
                <a:ea typeface="超世紀中顏楷" pitchFamily="2" charset="-120"/>
                <a:cs typeface="+mj-cs"/>
              </a:rPr>
              <a:t>社會              物理</a:t>
            </a:r>
            <a:r>
              <a:rPr lang="zh-TW" altLang="en-US" sz="3600" b="1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超世紀中顏楷" pitchFamily="2" charset="-120"/>
                <a:ea typeface="超世紀中顏楷" pitchFamily="2" charset="-120"/>
                <a:cs typeface="+mj-cs"/>
              </a:rPr>
              <a:t>、化學、數學 </a:t>
            </a:r>
            <a:r>
              <a:rPr lang="en-US" altLang="zh-TW" sz="3600" b="1" kern="0" dirty="0">
                <a:solidFill>
                  <a:schemeClr val="bg1">
                    <a:lumMod val="20000"/>
                    <a:lumOff val="80000"/>
                  </a:schemeClr>
                </a:solidFill>
                <a:latin typeface="超世紀中顏楷" pitchFamily="2" charset="-120"/>
                <a:ea typeface="超世紀中顏楷" pitchFamily="2" charset="-120"/>
                <a:cs typeface="+mj-cs"/>
              </a:rPr>
              <a:t>…</a:t>
            </a:r>
            <a:endParaRPr lang="zh-TW" altLang="en-US" sz="3600" b="1" kern="0" dirty="0">
              <a:solidFill>
                <a:schemeClr val="bg1">
                  <a:lumMod val="20000"/>
                  <a:lumOff val="80000"/>
                </a:schemeClr>
              </a:solidFill>
              <a:latin typeface="超世紀中顏楷" pitchFamily="2" charset="-120"/>
              <a:ea typeface="超世紀中顏楷" pitchFamily="2" charset="-120"/>
              <a:cs typeface="+mj-cs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7408" y="830398"/>
            <a:ext cx="10729192" cy="2697547"/>
          </a:xfrm>
          <a:prstGeom prst="rect">
            <a:avLst/>
          </a:prstGeom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zh-TW" altLang="en-US" sz="3600" kern="0" dirty="0">
                <a:latin typeface="超世紀細毛楷" pitchFamily="2" charset="-120"/>
                <a:ea typeface="超世紀細毛楷" pitchFamily="2" charset="-120"/>
              </a:rPr>
              <a:t>歷史</a:t>
            </a:r>
            <a:r>
              <a:rPr lang="zh-TW" altLang="en-US" sz="3600" kern="0" dirty="0">
                <a:latin typeface="+mn-lt"/>
                <a:ea typeface="+mn-ea"/>
              </a:rPr>
              <a:t>──</a:t>
            </a:r>
            <a:r>
              <a:rPr lang="zh-TW" altLang="en-US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發生過的事情 </a:t>
            </a:r>
            <a:r>
              <a:rPr lang="en-US" altLang="zh-TW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</a:t>
            </a:r>
            <a:r>
              <a:rPr lang="zh-TW" altLang="en-US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怎麼知道？</a:t>
            </a:r>
            <a:endParaRPr lang="en-US" altLang="zh-TW" sz="3600" kern="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zh-TW" altLang="en-US" sz="3600" kern="0" dirty="0">
                <a:latin typeface="+mn-lt"/>
                <a:ea typeface="+mn-ea"/>
              </a:rPr>
              <a:t>                               </a:t>
            </a:r>
            <a:r>
              <a:rPr lang="zh-TW" altLang="en-US" sz="3600" kern="0" dirty="0" smtClean="0">
                <a:latin typeface="+mn-lt"/>
                <a:ea typeface="+mn-ea"/>
              </a:rPr>
              <a:t>                </a:t>
            </a:r>
            <a:r>
              <a:rPr lang="zh-TW" altLang="en-US" sz="3600" kern="0" dirty="0" smtClean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記載</a:t>
            </a:r>
            <a:r>
              <a:rPr lang="zh-TW" altLang="en-US" sz="3600" kern="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、考古、推敲</a:t>
            </a:r>
            <a:endParaRPr lang="en-US" altLang="zh-TW" sz="3600" kern="0" dirty="0">
              <a:latin typeface="超世紀粗古印" panose="02000000000000000000" pitchFamily="2" charset="-120"/>
              <a:ea typeface="超世紀粗古印" panose="02000000000000000000" pitchFamily="2" charset="-12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zh-TW" altLang="en-US" sz="3600" kern="0" dirty="0">
                <a:latin typeface="超世紀細毛楷" pitchFamily="2" charset="-120"/>
                <a:ea typeface="超世紀細毛楷" pitchFamily="2" charset="-120"/>
              </a:rPr>
              <a:t>地理</a:t>
            </a:r>
            <a:r>
              <a:rPr lang="zh-TW" altLang="en-US" sz="3600" kern="0" dirty="0">
                <a:latin typeface="+mn-lt"/>
                <a:ea typeface="+mn-ea"/>
              </a:rPr>
              <a:t>──</a:t>
            </a:r>
            <a:r>
              <a:rPr lang="zh-TW" altLang="en-US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周遭的事物 </a:t>
            </a:r>
            <a:r>
              <a:rPr lang="en-US" altLang="zh-TW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…</a:t>
            </a:r>
            <a:r>
              <a:rPr lang="zh-TW" altLang="en-US" sz="3600" kern="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怎麼知道？</a:t>
            </a:r>
            <a:endParaRPr lang="en-US" altLang="zh-TW" sz="3600" kern="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lang="zh-TW" altLang="en-US" sz="3600" kern="0" dirty="0">
                <a:latin typeface="+mn-lt"/>
                <a:ea typeface="+mn-ea"/>
              </a:rPr>
              <a:t>                              </a:t>
            </a:r>
            <a:r>
              <a:rPr lang="zh-TW" altLang="en-US" sz="3600" kern="0" dirty="0" smtClean="0">
                <a:latin typeface="+mn-lt"/>
                <a:ea typeface="+mn-ea"/>
              </a:rPr>
              <a:t>                 </a:t>
            </a:r>
            <a:r>
              <a:rPr lang="zh-TW" altLang="en-US" sz="3600" kern="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耳聞、目睹、探險</a:t>
            </a:r>
          </a:p>
        </p:txBody>
      </p:sp>
      <p:pic>
        <p:nvPicPr>
          <p:cNvPr id="6" name="Picture 2" descr="File:Ridolfo Ghirlandaio Columb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9550" y="3665785"/>
            <a:ext cx="1933150" cy="192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矩形 4"/>
          <p:cNvSpPr>
            <a:spLocks noChangeArrowheads="1"/>
          </p:cNvSpPr>
          <p:nvPr/>
        </p:nvSpPr>
        <p:spPr bwMode="auto">
          <a:xfrm>
            <a:off x="4919705" y="3636195"/>
            <a:ext cx="51612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哥倫布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Christopher Columbus</a:t>
            </a:r>
          </a:p>
          <a:p>
            <a:pPr algn="r"/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(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1451–20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May 1506) 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義大利探險家，發現美洲新大陸</a:t>
            </a:r>
          </a:p>
        </p:txBody>
      </p:sp>
      <p:sp>
        <p:nvSpPr>
          <p:cNvPr id="13318" name="矩形 5"/>
          <p:cNvSpPr>
            <a:spLocks noChangeArrowheads="1"/>
          </p:cNvSpPr>
          <p:nvPr/>
        </p:nvSpPr>
        <p:spPr bwMode="auto">
          <a:xfrm>
            <a:off x="5018467" y="5390290"/>
            <a:ext cx="48488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麥哲倫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Ferdinand Magellan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（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1480–1521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）葡萄牙探險家，首先航行地球一圈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endParaRPr kumimoji="0" lang="zh-TW" altLang="en-US" sz="28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13319" name="Picture 2" descr="File:Hernando de Magallanes del museo Madri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163" y="4252484"/>
            <a:ext cx="2004370" cy="250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矩形 7"/>
          <p:cNvSpPr>
            <a:spLocks noChangeArrowheads="1"/>
          </p:cNvSpPr>
          <p:nvPr/>
        </p:nvSpPr>
        <p:spPr bwMode="auto">
          <a:xfrm>
            <a:off x="133019" y="5367806"/>
            <a:ext cx="294074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鄭和（馬三寶）（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1371–1433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）中國明代航海家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endParaRPr kumimoji="0" lang="zh-TW" altLang="en-US" sz="28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13321" name="Picture 2" descr="http://web1.nsc.gov.tw/public/Data/popsc/2004_75/9307-07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833" y="3636195"/>
            <a:ext cx="2219522" cy="166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線接點 2"/>
          <p:cNvCxnSpPr/>
          <p:nvPr/>
        </p:nvCxnSpPr>
        <p:spPr bwMode="auto">
          <a:xfrm flipV="1">
            <a:off x="119336" y="3527945"/>
            <a:ext cx="1191336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CC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opernicus.gif (347845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09243"/>
            <a:ext cx="3199877" cy="228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矩形 7"/>
          <p:cNvSpPr>
            <a:spLocks noChangeArrowheads="1"/>
          </p:cNvSpPr>
          <p:nvPr/>
        </p:nvSpPr>
        <p:spPr bwMode="auto">
          <a:xfrm>
            <a:off x="3577046" y="233492"/>
            <a:ext cx="49672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哥白尼 </a:t>
            </a:r>
            <a:r>
              <a:rPr kumimoji="0" lang="en-US" altLang="zh-TW" sz="28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Nicolaus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Copernicus </a:t>
            </a:r>
          </a:p>
          <a:p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(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1473–1543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) 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波蘭天文學家，主張日心說</a:t>
            </a:r>
          </a:p>
        </p:txBody>
      </p:sp>
      <p:sp>
        <p:nvSpPr>
          <p:cNvPr id="14340" name="矩形 8"/>
          <p:cNvSpPr>
            <a:spLocks noChangeArrowheads="1"/>
          </p:cNvSpPr>
          <p:nvPr/>
        </p:nvSpPr>
        <p:spPr bwMode="auto">
          <a:xfrm>
            <a:off x="2758516" y="3435264"/>
            <a:ext cx="44896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刻卜勒 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Johannes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Kepler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(1571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Dec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27–1630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Nov 15) 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德國天文學家，發現行星運動定律</a:t>
            </a:r>
          </a:p>
        </p:txBody>
      </p:sp>
      <p:pic>
        <p:nvPicPr>
          <p:cNvPr id="14341" name="Picture 8" descr="File:Johannes Kepler 161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3435264"/>
            <a:ext cx="2327026" cy="319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0" descr="File:GodfreyKneller-IsaacNewton-168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40416" y="3810838"/>
            <a:ext cx="2065167" cy="2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矩形 11"/>
          <p:cNvSpPr>
            <a:spLocks noChangeArrowheads="1"/>
          </p:cNvSpPr>
          <p:nvPr/>
        </p:nvSpPr>
        <p:spPr bwMode="auto">
          <a:xfrm>
            <a:off x="5320607" y="4840174"/>
            <a:ext cx="44412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牛頓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Sir </a:t>
            </a:r>
            <a:r>
              <a:rPr kumimoji="0" lang="en-US" altLang="zh-TW" sz="28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Issac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Newton (1643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Jan 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4–1727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Mar 31) 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英國</a:t>
            </a:r>
            <a:r>
              <a:rPr kumimoji="0" lang="zh-TW" altLang="en-US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科學家，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發現萬有引力定律</a:t>
            </a:r>
          </a:p>
        </p:txBody>
      </p:sp>
      <p:sp>
        <p:nvSpPr>
          <p:cNvPr id="14344" name="矩形 14"/>
          <p:cNvSpPr>
            <a:spLocks noChangeArrowheads="1"/>
          </p:cNvSpPr>
          <p:nvPr/>
        </p:nvSpPr>
        <p:spPr bwMode="auto">
          <a:xfrm>
            <a:off x="5320607" y="1517840"/>
            <a:ext cx="44579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伽利略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Galileo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Galelei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(1564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Feb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15–1642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Jan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kumimoji="0"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8) </a:t>
            </a:r>
            <a:r>
              <a:rPr kumimoji="0"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義大利天文學家，首先使用望遠鏡觀察</a:t>
            </a:r>
            <a:r>
              <a:rPr kumimoji="0" lang="zh-TW" altLang="en-US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宇宙</a:t>
            </a:r>
            <a:endParaRPr kumimoji="0" lang="zh-TW" altLang="en-US" sz="28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14345" name="Picture 14" descr="File:Galileo.arp.300pix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68408" y="202163"/>
            <a:ext cx="2271818" cy="278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35360" y="404664"/>
            <a:ext cx="11449272" cy="804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000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cs typeface="+mj-cs"/>
              </a:rPr>
              <a:t>再</a:t>
            </a:r>
            <a:r>
              <a:rPr lang="zh-TW" altLang="en-US" sz="4000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cs typeface="+mj-cs"/>
              </a:rPr>
              <a:t>次開展視野的工具 ─── 太空航行技術</a:t>
            </a:r>
            <a:endParaRPr lang="zh-TW" altLang="en-US" sz="4000" kern="0" dirty="0">
              <a:solidFill>
                <a:schemeClr val="accent1">
                  <a:lumMod val="20000"/>
                  <a:lumOff val="80000"/>
                </a:schemeClr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  <a:cs typeface="+mj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02668" y="120946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Breakthrough Initiative</a:t>
            </a:r>
          </a:p>
          <a:p>
            <a:pPr lvl="0"/>
            <a:r>
              <a:rPr lang="en-US" altLang="zh-TW" sz="3600" dirty="0" smtClean="0">
                <a:solidFill>
                  <a:srgbClr val="EAEAE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TW" sz="3600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Breakthrough </a:t>
            </a:r>
            <a:r>
              <a:rPr lang="en-US" altLang="zh-TW" sz="36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Listen</a:t>
            </a:r>
          </a:p>
          <a:p>
            <a:pPr lvl="0"/>
            <a:r>
              <a:rPr lang="en-US" altLang="zh-TW" sz="3600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Breakthrough Message</a:t>
            </a:r>
            <a:endParaRPr lang="en-US" altLang="zh-TW" sz="3600" dirty="0">
              <a:solidFill>
                <a:schemeClr val="accent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 descr="Starshot Breakthrough Initi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276872"/>
            <a:ext cx="4752528" cy="43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7368" y="2963790"/>
            <a:ext cx="64200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Breakthrough </a:t>
            </a:r>
            <a:r>
              <a:rPr lang="en-US" altLang="zh-TW" sz="3600" dirty="0" err="1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StarShot</a:t>
            </a:r>
            <a:r>
              <a:rPr lang="zh-TW" altLang="en-US" sz="3600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600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sz="3600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zh-TW" altLang="en-US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（突破星擊）</a:t>
            </a:r>
            <a:r>
              <a:rPr lang="en-US" altLang="zh-TW" sz="3600" dirty="0" smtClean="0">
                <a:solidFill>
                  <a:schemeClr val="accent2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en-US" altLang="zh-TW" sz="36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sz="36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>
                <a:solidFill>
                  <a:srgbClr val="EAEAE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從</a:t>
            </a:r>
            <a:r>
              <a:rPr lang="zh-TW" altLang="en-US" sz="3200" dirty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地球上發射一兆瓦雷射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，推動一公尺大小的「風帆」，以加速</a:t>
            </a:r>
            <a:r>
              <a:rPr lang="zh-TW" altLang="en-US" sz="3200" dirty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一公克的晶片「太空船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」</a:t>
            </a:r>
            <a:endParaRPr lang="en-US" altLang="zh-TW" sz="3200" dirty="0" smtClean="0">
              <a:solidFill>
                <a:srgbClr val="EAEAEA"/>
              </a:solidFill>
              <a:latin typeface="超世紀粗行書" panose="02000000000000000000" pitchFamily="2" charset="-120"/>
              <a:ea typeface="超世紀粗行書" panose="02000000000000000000" pitchFamily="2" charset="-120"/>
            </a:endParaRPr>
          </a:p>
          <a:p>
            <a:r>
              <a:rPr lang="en-US" altLang="zh-TW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20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秒加速到 </a:t>
            </a:r>
            <a:r>
              <a:rPr lang="en-US" altLang="zh-TW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20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％ </a:t>
            </a:r>
            <a:r>
              <a:rPr lang="en-US" altLang="zh-TW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c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，數小時抵火星；三天到冥王星；</a:t>
            </a:r>
            <a:r>
              <a:rPr lang="en-US" altLang="zh-TW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20</a:t>
            </a:r>
            <a:r>
              <a:rPr lang="zh-TW" altLang="en-US" sz="3200" dirty="0" smtClean="0">
                <a:solidFill>
                  <a:srgbClr val="EAEAEA"/>
                </a:solidFill>
                <a:latin typeface="超世紀粗行書" panose="02000000000000000000" pitchFamily="2" charset="-120"/>
                <a:ea typeface="超世紀粗行書" panose="02000000000000000000" pitchFamily="2" charset="-120"/>
              </a:rPr>
              <a:t>年到南門二</a:t>
            </a:r>
            <a:endParaRPr lang="zh-TW" altLang="en-US" sz="1600" dirty="0">
              <a:latin typeface="超世紀粗行書" panose="02000000000000000000" pitchFamily="2" charset="-120"/>
              <a:ea typeface="超世紀粗行書" panose="02000000000000000000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1734167"/>
      </p:ext>
    </p:extLst>
  </p:cSld>
  <p:clrMapOvr>
    <a:masterClrMapping/>
  </p:clrMapOvr>
</p:sld>
</file>

<file path=ppt/theme/theme1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Designs\Radar.pot</Template>
  <TotalTime>3701</TotalTime>
  <Words>1896</Words>
  <Application>Microsoft Office PowerPoint</Application>
  <PresentationFormat>寬螢幕</PresentationFormat>
  <Paragraphs>351</Paragraphs>
  <Slides>59</Slides>
  <Notes>36</Notes>
  <HiddenSlides>0</HiddenSlides>
  <MMClips>1</MMClips>
  <ScaleCrop>false</ScaleCrop>
  <HeadingPairs>
    <vt:vector size="8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59</vt:i4>
      </vt:variant>
    </vt:vector>
  </HeadingPairs>
  <TitlesOfParts>
    <vt:vector size="84" baseType="lpstr">
      <vt:lpstr>細明體</vt:lpstr>
      <vt:lpstr>華康POP1體W7</vt:lpstr>
      <vt:lpstr>華康仿宋體</vt:lpstr>
      <vt:lpstr>華康行書體</vt:lpstr>
      <vt:lpstr>超世紀中古印</vt:lpstr>
      <vt:lpstr>超世紀中仿圓</vt:lpstr>
      <vt:lpstr>超世紀中顏楷</vt:lpstr>
      <vt:lpstr>超世紀特明體一標準</vt:lpstr>
      <vt:lpstr>超世紀粗古印</vt:lpstr>
      <vt:lpstr>超世紀粗仿宋</vt:lpstr>
      <vt:lpstr>超世紀粗行書</vt:lpstr>
      <vt:lpstr>超世紀粗顏楷</vt:lpstr>
      <vt:lpstr>超世紀細毛楷</vt:lpstr>
      <vt:lpstr>超世紀細行書</vt:lpstr>
      <vt:lpstr>新細明體</vt:lpstr>
      <vt:lpstr>標楷體</vt:lpstr>
      <vt:lpstr>Blackadder ITC</vt:lpstr>
      <vt:lpstr>Calibri</vt:lpstr>
      <vt:lpstr>Cambria Math</vt:lpstr>
      <vt:lpstr>Times New Roman</vt:lpstr>
      <vt:lpstr>Wingdings</vt:lpstr>
      <vt:lpstr>Radar</vt:lpstr>
      <vt:lpstr>1_Radar</vt:lpstr>
      <vt:lpstr>Photo Editor 影像</vt:lpstr>
      <vt:lpstr>Photo Editor 影像 </vt:lpstr>
      <vt:lpstr>開展宇宙     視野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第九顆行星？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結論</vt:lpstr>
    </vt:vector>
  </TitlesOfParts>
  <Company>ncu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從地球看太空</dc:title>
  <dc:creator>陳文屏</dc:creator>
  <cp:lastModifiedBy>wchen</cp:lastModifiedBy>
  <cp:revision>287</cp:revision>
  <cp:lastPrinted>2014-11-10T00:44:27Z</cp:lastPrinted>
  <dcterms:created xsi:type="dcterms:W3CDTF">2002-07-09T05:45:05Z</dcterms:created>
  <dcterms:modified xsi:type="dcterms:W3CDTF">2016-12-12T08:02:42Z</dcterms:modified>
</cp:coreProperties>
</file>