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3" r:id="rId3"/>
    <p:sldMasterId id="2147483698" r:id="rId4"/>
    <p:sldMasterId id="2147483710" r:id="rId5"/>
    <p:sldMasterId id="2147483722" r:id="rId6"/>
    <p:sldMasterId id="2147483735" r:id="rId7"/>
    <p:sldMasterId id="2147483748" r:id="rId8"/>
    <p:sldMasterId id="2147483761" r:id="rId9"/>
  </p:sldMasterIdLst>
  <p:notesMasterIdLst>
    <p:notesMasterId r:id="rId69"/>
  </p:notesMasterIdLst>
  <p:sldIdLst>
    <p:sldId id="258" r:id="rId10"/>
    <p:sldId id="547" r:id="rId11"/>
    <p:sldId id="555" r:id="rId12"/>
    <p:sldId id="556" r:id="rId13"/>
    <p:sldId id="557" r:id="rId14"/>
    <p:sldId id="554" r:id="rId15"/>
    <p:sldId id="552" r:id="rId16"/>
    <p:sldId id="558" r:id="rId17"/>
    <p:sldId id="559" r:id="rId18"/>
    <p:sldId id="456" r:id="rId19"/>
    <p:sldId id="469" r:id="rId20"/>
    <p:sldId id="490" r:id="rId21"/>
    <p:sldId id="479" r:id="rId22"/>
    <p:sldId id="483" r:id="rId23"/>
    <p:sldId id="488" r:id="rId24"/>
    <p:sldId id="489" r:id="rId25"/>
    <p:sldId id="462" r:id="rId26"/>
    <p:sldId id="493" r:id="rId27"/>
    <p:sldId id="544" r:id="rId28"/>
    <p:sldId id="494" r:id="rId29"/>
    <p:sldId id="442" r:id="rId30"/>
    <p:sldId id="457" r:id="rId31"/>
    <p:sldId id="463" r:id="rId32"/>
    <p:sldId id="539" r:id="rId33"/>
    <p:sldId id="420" r:id="rId34"/>
    <p:sldId id="279" r:id="rId35"/>
    <p:sldId id="461" r:id="rId36"/>
    <p:sldId id="501" r:id="rId37"/>
    <p:sldId id="553" r:id="rId38"/>
    <p:sldId id="543" r:id="rId39"/>
    <p:sldId id="289" r:id="rId40"/>
    <p:sldId id="491" r:id="rId41"/>
    <p:sldId id="545" r:id="rId42"/>
    <p:sldId id="542" r:id="rId43"/>
    <p:sldId id="502" r:id="rId44"/>
    <p:sldId id="505" r:id="rId45"/>
    <p:sldId id="508" r:id="rId46"/>
    <p:sldId id="509" r:id="rId47"/>
    <p:sldId id="510" r:id="rId48"/>
    <p:sldId id="511" r:id="rId49"/>
    <p:sldId id="513" r:id="rId50"/>
    <p:sldId id="514" r:id="rId51"/>
    <p:sldId id="517" r:id="rId52"/>
    <p:sldId id="507" r:id="rId53"/>
    <p:sldId id="528" r:id="rId54"/>
    <p:sldId id="530" r:id="rId55"/>
    <p:sldId id="531" r:id="rId56"/>
    <p:sldId id="533" r:id="rId57"/>
    <p:sldId id="540" r:id="rId58"/>
    <p:sldId id="536" r:id="rId59"/>
    <p:sldId id="538" r:id="rId60"/>
    <p:sldId id="470" r:id="rId61"/>
    <p:sldId id="496" r:id="rId62"/>
    <p:sldId id="495" r:id="rId63"/>
    <p:sldId id="500" r:id="rId64"/>
    <p:sldId id="472" r:id="rId65"/>
    <p:sldId id="473" r:id="rId66"/>
    <p:sldId id="474" r:id="rId67"/>
    <p:sldId id="440" r:id="rId68"/>
  </p:sldIdLst>
  <p:sldSz cx="12192000" cy="6858000"/>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33FF"/>
    <a:srgbClr val="996633"/>
    <a:srgbClr val="00FFFF"/>
    <a:srgbClr val="663300"/>
    <a:srgbClr val="5B9BD5"/>
    <a:srgbClr val="0000FF"/>
    <a:srgbClr val="FFFFCC"/>
    <a:srgbClr val="00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31" autoAdjust="0"/>
  </p:normalViewPr>
  <p:slideViewPr>
    <p:cSldViewPr snapToGrid="0">
      <p:cViewPr varScale="1">
        <p:scale>
          <a:sx n="75" d="100"/>
          <a:sy n="75" d="100"/>
        </p:scale>
        <p:origin x="832" y="40"/>
      </p:cViewPr>
      <p:guideLst>
        <p:guide orient="horz" pos="2160"/>
        <p:guide pos="3840"/>
      </p:guideLst>
    </p:cSldViewPr>
  </p:slideViewPr>
  <p:notesTextViewPr>
    <p:cViewPr>
      <p:scale>
        <a:sx n="1" d="1"/>
        <a:sy n="1" d="1"/>
      </p:scale>
      <p:origin x="0" y="0"/>
    </p:cViewPr>
  </p:notesTextViewPr>
  <p:sorterViewPr>
    <p:cViewPr>
      <p:scale>
        <a:sx n="66" d="100"/>
        <a:sy n="66" d="100"/>
      </p:scale>
      <p:origin x="0" y="-8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TW" altLang="en-US"/>
          </a:p>
        </p:txBody>
      </p:sp>
      <p:sp>
        <p:nvSpPr>
          <p:cNvPr id="3" name="日期版面配置區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A3CFC6E5-CEF4-4E24-950A-9E2B59856802}" type="datetimeFigureOut">
              <a:rPr lang="zh-TW" altLang="en-US" smtClean="0"/>
              <a:pPr/>
              <a:t>2016/12/26</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TW" altLang="en-US"/>
          </a:p>
        </p:txBody>
      </p:sp>
      <p:sp>
        <p:nvSpPr>
          <p:cNvPr id="5" name="備忘稿版面配置區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8884FC4-4D40-4B66-B673-ABF8352519FC}" type="slidenum">
              <a:rPr lang="zh-TW" altLang="en-US" smtClean="0"/>
              <a:pPr/>
              <a:t>‹#›</a:t>
            </a:fld>
            <a:endParaRPr lang="zh-TW" altLang="en-US"/>
          </a:p>
        </p:txBody>
      </p:sp>
    </p:spTree>
    <p:extLst>
      <p:ext uri="{BB962C8B-B14F-4D97-AF65-F5344CB8AC3E}">
        <p14:creationId xmlns:p14="http://schemas.microsoft.com/office/powerpoint/2010/main" val="93240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8884FC4-4D40-4B66-B673-ABF8352519FC}" type="slidenum">
              <a:rPr lang="zh-TW" altLang="en-US" smtClean="0"/>
              <a:pPr/>
              <a:t>1</a:t>
            </a:fld>
            <a:endParaRPr lang="zh-TW" altLang="en-US"/>
          </a:p>
        </p:txBody>
      </p:sp>
    </p:spTree>
    <p:extLst>
      <p:ext uri="{BB962C8B-B14F-4D97-AF65-F5344CB8AC3E}">
        <p14:creationId xmlns:p14="http://schemas.microsoft.com/office/powerpoint/2010/main" val="329700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4F9466F-9040-4DAF-917A-1C98E2985BBC}" type="slidenum">
              <a:rPr lang="zh-TW" altLang="en-US" smtClean="0">
                <a:solidFill>
                  <a:prstClr val="black"/>
                </a:solidFill>
              </a:rPr>
              <a:pPr/>
              <a:t>43</a:t>
            </a:fld>
            <a:endParaRPr lang="zh-TW" altLang="en-US">
              <a:solidFill>
                <a:prstClr val="black"/>
              </a:solidFill>
            </a:endParaRPr>
          </a:p>
        </p:txBody>
      </p:sp>
    </p:spTree>
    <p:extLst>
      <p:ext uri="{BB962C8B-B14F-4D97-AF65-F5344CB8AC3E}">
        <p14:creationId xmlns:p14="http://schemas.microsoft.com/office/powerpoint/2010/main" val="165803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8884FC4-4D40-4B66-B673-ABF8352519FC}" type="slidenum">
              <a:rPr lang="zh-TW" altLang="en-US" smtClean="0"/>
              <a:pPr/>
              <a:t>6</a:t>
            </a:fld>
            <a:endParaRPr lang="zh-TW" altLang="en-US"/>
          </a:p>
        </p:txBody>
      </p:sp>
    </p:spTree>
    <p:extLst>
      <p:ext uri="{BB962C8B-B14F-4D97-AF65-F5344CB8AC3E}">
        <p14:creationId xmlns:p14="http://schemas.microsoft.com/office/powerpoint/2010/main" val="97817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8884FC4-4D40-4B66-B673-ABF8352519FC}" type="slidenum">
              <a:rPr lang="zh-TW" altLang="en-US" smtClean="0"/>
              <a:pPr/>
              <a:t>10</a:t>
            </a:fld>
            <a:endParaRPr lang="zh-TW" altLang="en-US"/>
          </a:p>
        </p:txBody>
      </p:sp>
    </p:spTree>
    <p:extLst>
      <p:ext uri="{BB962C8B-B14F-4D97-AF65-F5344CB8AC3E}">
        <p14:creationId xmlns:p14="http://schemas.microsoft.com/office/powerpoint/2010/main" val="208776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8884FC4-4D40-4B66-B673-ABF8352519FC}" type="slidenum">
              <a:rPr lang="zh-TW" altLang="en-US" smtClean="0"/>
              <a:pPr/>
              <a:t>11</a:t>
            </a:fld>
            <a:endParaRPr lang="zh-TW" altLang="en-US"/>
          </a:p>
        </p:txBody>
      </p:sp>
    </p:spTree>
    <p:extLst>
      <p:ext uri="{BB962C8B-B14F-4D97-AF65-F5344CB8AC3E}">
        <p14:creationId xmlns:p14="http://schemas.microsoft.com/office/powerpoint/2010/main" val="379664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p>
            <a:pPr lvl="0">
              <a:defRPr sz="1800"/>
            </a:pPr>
            <a:endParaRPr sz="2400" dirty="0"/>
          </a:p>
        </p:txBody>
      </p:sp>
    </p:spTree>
    <p:extLst>
      <p:ext uri="{BB962C8B-B14F-4D97-AF65-F5344CB8AC3E}">
        <p14:creationId xmlns:p14="http://schemas.microsoft.com/office/powerpoint/2010/main" val="139499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E8884FC4-4D40-4B66-B673-ABF8352519FC}" type="slidenum">
              <a:rPr lang="zh-TW" altLang="en-US" smtClean="0"/>
              <a:pPr/>
              <a:t>15</a:t>
            </a:fld>
            <a:endParaRPr lang="zh-TW" altLang="en-US"/>
          </a:p>
        </p:txBody>
      </p:sp>
    </p:spTree>
    <p:extLst>
      <p:ext uri="{BB962C8B-B14F-4D97-AF65-F5344CB8AC3E}">
        <p14:creationId xmlns:p14="http://schemas.microsoft.com/office/powerpoint/2010/main" val="389863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701925" y="509588"/>
            <a:ext cx="4532313" cy="2551112"/>
          </a:xfrm>
        </p:spPr>
      </p:sp>
      <p:sp>
        <p:nvSpPr>
          <p:cNvPr id="3" name="備忘稿版面配置區 2"/>
          <p:cNvSpPr>
            <a:spLocks noGrp="1"/>
          </p:cNvSpPr>
          <p:nvPr>
            <p:ph type="body" idx="1"/>
          </p:nvPr>
        </p:nvSpPr>
        <p:spPr/>
        <p:txBody>
          <a:bodyPr/>
          <a:lstStyle/>
          <a:p>
            <a:r>
              <a:rPr lang="en-US" altLang="zh-TW" dirty="0" smtClean="0"/>
              <a:t>Young nearby association are can be used to study the transition phase of disk dispersal and planet formation. </a:t>
            </a:r>
          </a:p>
          <a:p>
            <a:r>
              <a:rPr lang="en-US" altLang="zh-TW" dirty="0" smtClean="0"/>
              <a:t>How stellar association dissolve!</a:t>
            </a:r>
            <a:endParaRPr lang="zh-TW" altLang="en-US" dirty="0" smtClean="0"/>
          </a:p>
          <a:p>
            <a:endParaRPr lang="en-US" altLang="zh-TW" dirty="0" smtClean="0"/>
          </a:p>
          <a:p>
            <a:r>
              <a:rPr lang="en-US" altLang="zh-TW" dirty="0" smtClean="0"/>
              <a:t>Because</a:t>
            </a:r>
            <a:r>
              <a:rPr lang="en-US" altLang="zh-TW" baseline="0" dirty="0" smtClean="0"/>
              <a:t> of the youth and close to us, nearby young moving groups are the good targets to study the properties of dust and the planetary formation.</a:t>
            </a:r>
          </a:p>
          <a:p>
            <a:r>
              <a:rPr lang="en-US" altLang="zh-TW" baseline="0" dirty="0" smtClean="0"/>
              <a:t>This table shows ten nearby young  moving group.</a:t>
            </a:r>
          </a:p>
          <a:p>
            <a:r>
              <a:rPr lang="en-US" altLang="zh-TW" baseline="0" dirty="0" smtClean="0"/>
              <a:t>Now I am studying the beta pic moving group, the age is about 10 </a:t>
            </a:r>
            <a:r>
              <a:rPr lang="en-US" altLang="zh-TW" baseline="0" dirty="0" err="1" smtClean="0"/>
              <a:t>Myr</a:t>
            </a:r>
            <a:r>
              <a:rPr lang="en-US" altLang="zh-TW" baseline="0" dirty="0" smtClean="0"/>
              <a:t>.</a:t>
            </a:r>
          </a:p>
          <a:p>
            <a:endParaRPr lang="en-US" altLang="zh-TW" baseline="0" dirty="0" smtClean="0"/>
          </a:p>
          <a:p>
            <a:pPr defTabSz="914188">
              <a:defRPr/>
            </a:pPr>
            <a:r>
              <a:rPr lang="en-US" altLang="zh-TW" baseline="0" dirty="0" smtClean="0"/>
              <a:t>there might be the </a:t>
            </a:r>
            <a:r>
              <a:rPr lang="en-US" altLang="zh-TW" baseline="0" dirty="0" err="1" smtClean="0"/>
              <a:t>circustellar</a:t>
            </a:r>
            <a:r>
              <a:rPr lang="en-US" altLang="zh-TW" baseline="0" dirty="0" smtClean="0"/>
              <a:t> disk around the members of the moving groups!</a:t>
            </a:r>
          </a:p>
          <a:p>
            <a:endParaRPr lang="en-US" altLang="zh-TW" baseline="0" dirty="0" smtClean="0"/>
          </a:p>
        </p:txBody>
      </p:sp>
      <p:sp>
        <p:nvSpPr>
          <p:cNvPr id="4" name="投影片編號版面配置區 3"/>
          <p:cNvSpPr>
            <a:spLocks noGrp="1"/>
          </p:cNvSpPr>
          <p:nvPr>
            <p:ph type="sldNum" sz="quarter" idx="10"/>
          </p:nvPr>
        </p:nvSpPr>
        <p:spPr/>
        <p:txBody>
          <a:bodyPr/>
          <a:lstStyle/>
          <a:p>
            <a:fld id="{E3AEE281-7CF6-4E50-8BE5-4A1AD951069B}" type="slidenum">
              <a:rPr lang="zh-TW" altLang="en-US" smtClean="0">
                <a:solidFill>
                  <a:prstClr val="black"/>
                </a:solidFill>
              </a:rPr>
              <a:pPr/>
              <a:t>36</a:t>
            </a:fld>
            <a:endParaRPr lang="zh-TW" altLang="en-US">
              <a:solidFill>
                <a:prstClr val="black"/>
              </a:solidFill>
            </a:endParaRPr>
          </a:p>
        </p:txBody>
      </p:sp>
    </p:spTree>
    <p:extLst>
      <p:ext uri="{BB962C8B-B14F-4D97-AF65-F5344CB8AC3E}">
        <p14:creationId xmlns:p14="http://schemas.microsoft.com/office/powerpoint/2010/main" val="196360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6483DF0-E033-4160-9696-CAAE87402CC9}" type="slidenum">
              <a:rPr lang="zh-TW" altLang="en-US" smtClean="0">
                <a:solidFill>
                  <a:prstClr val="black"/>
                </a:solidFill>
              </a:rPr>
              <a:pPr/>
              <a:t>37</a:t>
            </a:fld>
            <a:endParaRPr lang="zh-TW" altLang="en-US">
              <a:solidFill>
                <a:prstClr val="black"/>
              </a:solidFill>
            </a:endParaRPr>
          </a:p>
        </p:txBody>
      </p:sp>
    </p:spTree>
    <p:extLst>
      <p:ext uri="{BB962C8B-B14F-4D97-AF65-F5344CB8AC3E}">
        <p14:creationId xmlns:p14="http://schemas.microsoft.com/office/powerpoint/2010/main" val="28230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Ma:5.72m×4.4m</a:t>
            </a:r>
          </a:p>
          <a:p>
            <a:r>
              <a:rPr lang="en-US" altLang="zh-TW" dirty="0" smtClean="0"/>
              <a:t>Mb: 6.67m×6.05m</a:t>
            </a:r>
          </a:p>
          <a:p>
            <a:r>
              <a:rPr lang="en-US" altLang="zh-TW" i="1" dirty="0"/>
              <a:t>A special quasi-meridian reflecting Schmidt telescope located in Xinglong Station. </a:t>
            </a:r>
          </a:p>
          <a:p>
            <a:pPr defTabSz="914188">
              <a:defRPr/>
            </a:pPr>
            <a:r>
              <a:rPr lang="en-US" altLang="zh-TW" i="1" dirty="0"/>
              <a:t>LAMOST promise a very high spectrum acquiring rate of several ten-thousands of spectra per night.</a:t>
            </a:r>
          </a:p>
          <a:p>
            <a:endParaRPr lang="en-US" altLang="zh-TW" dirty="0" smtClean="0"/>
          </a:p>
          <a:p>
            <a:pPr defTabSz="914188">
              <a:defRPr/>
            </a:pPr>
            <a:r>
              <a:rPr lang="en-US" altLang="zh-TW" dirty="0" smtClean="0"/>
              <a:t>The available large focal surface accommodates up to 4000 fibers, by which the collected light of distant and faint celestial objects down to 20.5 magnitudes is fed into the spectrographs, promising a very high spectrum acquiring rate of several ten-thousands of spectra per night.</a:t>
            </a:r>
            <a:endParaRPr lang="zh-TW" altLang="en-US" dirty="0" smtClean="0"/>
          </a:p>
          <a:p>
            <a:pPr defTabSz="914188">
              <a:defRPr/>
            </a:pPr>
            <a:r>
              <a:rPr lang="en-US" altLang="zh-TW" i="1" dirty="0"/>
              <a:t>The light of individual objects is fed into the front ends of optical fibers accurately positioned on the focal surface, and then transferred into the spectrographs fixed in the room underneath, to be dispersed into spectra and recorded on the CCD detectors, respectively and simultaneously. </a:t>
            </a:r>
          </a:p>
          <a:p>
            <a:endParaRPr lang="zh-TW" altLang="en-US" dirty="0"/>
          </a:p>
        </p:txBody>
      </p:sp>
      <p:sp>
        <p:nvSpPr>
          <p:cNvPr id="4" name="投影片編號版面配置區 3"/>
          <p:cNvSpPr>
            <a:spLocks noGrp="1"/>
          </p:cNvSpPr>
          <p:nvPr>
            <p:ph type="sldNum" sz="quarter" idx="10"/>
          </p:nvPr>
        </p:nvSpPr>
        <p:spPr/>
        <p:txBody>
          <a:bodyPr/>
          <a:lstStyle/>
          <a:p>
            <a:fld id="{3737662A-288C-4F98-90CC-CEF9B977C99D}" type="slidenum">
              <a:rPr lang="zh-TW" altLang="en-US" smtClean="0"/>
              <a:t>41</a:t>
            </a:fld>
            <a:endParaRPr lang="zh-TW" altLang="en-US"/>
          </a:p>
        </p:txBody>
      </p:sp>
    </p:spTree>
    <p:extLst>
      <p:ext uri="{BB962C8B-B14F-4D97-AF65-F5344CB8AC3E}">
        <p14:creationId xmlns:p14="http://schemas.microsoft.com/office/powerpoint/2010/main" val="283501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2067327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40396496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6764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475724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450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87581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6138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9812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197600" y="41148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zh-TW">
              <a:solidFill>
                <a:prstClr val="black">
                  <a:tint val="75000"/>
                </a:prstClr>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C45A5E83-1523-48A0-9703-BAB53A72F55D}"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676474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949169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solidFill>
                  <a:srgbClr val="000000"/>
                </a:solidFill>
              </a:defRPr>
            </a:pPr>
            <a:r>
              <a:rPr sz="5625">
                <a:solidFill>
                  <a:srgbClr val="FFFFFF"/>
                </a:solidFill>
              </a:rPr>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462381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190625" y="4723805"/>
            <a:ext cx="9810750" cy="1000125"/>
          </a:xfrm>
          <a:prstGeom prst="rect">
            <a:avLst/>
          </a:prstGeom>
        </p:spPr>
        <p:txBody>
          <a:bodyPr/>
          <a:lstStyle/>
          <a:p>
            <a:pPr lvl="0">
              <a:defRPr sz="1800">
                <a:solidFill>
                  <a:srgbClr val="000000"/>
                </a:solidFill>
              </a:defRPr>
            </a:pPr>
            <a:r>
              <a:rPr sz="5625">
                <a:solidFill>
                  <a:srgbClr val="FFFFFF"/>
                </a:solidFill>
              </a:rPr>
              <a:t>Title Text</a:t>
            </a:r>
          </a:p>
        </p:txBody>
      </p:sp>
      <p:sp>
        <p:nvSpPr>
          <p:cNvPr id="9" name="Shape 9"/>
          <p:cNvSpPr>
            <a:spLocks noGrp="1"/>
          </p:cNvSpPr>
          <p:nvPr>
            <p:ph type="body"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16296722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190625" y="2268141"/>
            <a:ext cx="9810750" cy="2321719"/>
          </a:xfrm>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254286553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892969" y="446484"/>
            <a:ext cx="5000625" cy="2803922"/>
          </a:xfrm>
          <a:prstGeom prst="rect">
            <a:avLst/>
          </a:prstGeom>
        </p:spPr>
        <p:txBody>
          <a:bodyPr anchor="b"/>
          <a:lstStyle>
            <a:lvl1pPr>
              <a:defRPr sz="4219"/>
            </a:lvl1pPr>
          </a:lstStyle>
          <a:p>
            <a:pPr lvl="0">
              <a:defRPr sz="1800">
                <a:solidFill>
                  <a:srgbClr val="000000"/>
                </a:solidFill>
              </a:defRPr>
            </a:pPr>
            <a:r>
              <a:rPr sz="4219">
                <a:solidFill>
                  <a:srgbClr val="FFFFFF"/>
                </a:solidFill>
              </a:rPr>
              <a:t>Title Text</a:t>
            </a:r>
          </a:p>
        </p:txBody>
      </p:sp>
      <p:sp>
        <p:nvSpPr>
          <p:cNvPr id="14" name="Shape 14"/>
          <p:cNvSpPr>
            <a:spLocks noGrp="1"/>
          </p:cNvSpPr>
          <p:nvPr>
            <p:ph type="body" idx="1"/>
          </p:nvPr>
        </p:nvSpPr>
        <p:spPr>
          <a:xfrm>
            <a:off x="892969" y="3348633"/>
            <a:ext cx="5000625"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5008016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30845147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38285600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22" name="Shape 22"/>
          <p:cNvSpPr>
            <a:spLocks noGrp="1"/>
          </p:cNvSpPr>
          <p:nvPr>
            <p:ph type="body"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pPr lvl="0">
              <a:defRPr sz="1800">
                <a:solidFill>
                  <a:srgbClr val="000000"/>
                </a:solidFill>
              </a:defRPr>
            </a:pPr>
            <a:r>
              <a:rPr sz="1969">
                <a:solidFill>
                  <a:srgbClr val="FFFFFF"/>
                </a:solidFill>
              </a:rPr>
              <a:t>Body Level One</a:t>
            </a:r>
          </a:p>
          <a:p>
            <a:pPr lvl="1">
              <a:defRPr sz="1800">
                <a:solidFill>
                  <a:srgbClr val="000000"/>
                </a:solidFill>
              </a:defRPr>
            </a:pPr>
            <a:r>
              <a:rPr sz="1969">
                <a:solidFill>
                  <a:srgbClr val="FFFFFF"/>
                </a:solidFill>
              </a:rPr>
              <a:t>Body Level Two</a:t>
            </a:r>
          </a:p>
          <a:p>
            <a:pPr lvl="2">
              <a:defRPr sz="1800">
                <a:solidFill>
                  <a:srgbClr val="000000"/>
                </a:solidFill>
              </a:defRPr>
            </a:pPr>
            <a:r>
              <a:rPr sz="1969">
                <a:solidFill>
                  <a:srgbClr val="FFFFFF"/>
                </a:solidFill>
              </a:rPr>
              <a:t>Body Level Three</a:t>
            </a:r>
          </a:p>
          <a:p>
            <a:pPr lvl="3">
              <a:defRPr sz="1800">
                <a:solidFill>
                  <a:srgbClr val="000000"/>
                </a:solidFill>
              </a:defRPr>
            </a:pPr>
            <a:r>
              <a:rPr sz="1969">
                <a:solidFill>
                  <a:srgbClr val="FFFFFF"/>
                </a:solidFill>
              </a:rPr>
              <a:t>Body Level Four</a:t>
            </a:r>
          </a:p>
          <a:p>
            <a:pPr lvl="4">
              <a:defRPr sz="1800">
                <a:solidFill>
                  <a:srgbClr val="000000"/>
                </a:solidFill>
              </a:defRPr>
            </a:pPr>
            <a:r>
              <a:rPr sz="1969">
                <a:solidFill>
                  <a:srgbClr val="FFFFFF"/>
                </a:solidFill>
              </a:rPr>
              <a:t>Body Level Five</a:t>
            </a:r>
          </a:p>
        </p:txBody>
      </p:sp>
    </p:spTree>
    <p:extLst>
      <p:ext uri="{BB962C8B-B14F-4D97-AF65-F5344CB8AC3E}">
        <p14:creationId xmlns:p14="http://schemas.microsoft.com/office/powerpoint/2010/main" val="241512973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92969"/>
            <a:ext cx="10406063" cy="5072063"/>
          </a:xfrm>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39446147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3836890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81033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258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2480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72031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solidFill>
                  <a:srgbClr val="000000"/>
                </a:solidFill>
              </a:defRPr>
            </a:pPr>
            <a:r>
              <a:rPr sz="5625">
                <a:solidFill>
                  <a:srgbClr val="FFFFFF"/>
                </a:solidFill>
              </a:rPr>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11572050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190625" y="4723805"/>
            <a:ext cx="9810750" cy="1000125"/>
          </a:xfrm>
          <a:prstGeom prst="rect">
            <a:avLst/>
          </a:prstGeom>
        </p:spPr>
        <p:txBody>
          <a:bodyPr/>
          <a:lstStyle/>
          <a:p>
            <a:pPr lvl="0">
              <a:defRPr sz="1800">
                <a:solidFill>
                  <a:srgbClr val="000000"/>
                </a:solidFill>
              </a:defRPr>
            </a:pPr>
            <a:r>
              <a:rPr sz="5625">
                <a:solidFill>
                  <a:srgbClr val="FFFFFF"/>
                </a:solidFill>
              </a:rPr>
              <a:t>Title Text</a:t>
            </a:r>
          </a:p>
        </p:txBody>
      </p:sp>
      <p:sp>
        <p:nvSpPr>
          <p:cNvPr id="9" name="Shape 9"/>
          <p:cNvSpPr>
            <a:spLocks noGrp="1"/>
          </p:cNvSpPr>
          <p:nvPr>
            <p:ph type="body"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39167200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190625" y="2268141"/>
            <a:ext cx="9810750" cy="2321719"/>
          </a:xfrm>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260505984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892969" y="446484"/>
            <a:ext cx="5000625" cy="2803922"/>
          </a:xfrm>
          <a:prstGeom prst="rect">
            <a:avLst/>
          </a:prstGeom>
        </p:spPr>
        <p:txBody>
          <a:bodyPr anchor="b"/>
          <a:lstStyle>
            <a:lvl1pPr>
              <a:defRPr sz="4219"/>
            </a:lvl1pPr>
          </a:lstStyle>
          <a:p>
            <a:pPr lvl="0">
              <a:defRPr sz="1800">
                <a:solidFill>
                  <a:srgbClr val="000000"/>
                </a:solidFill>
              </a:defRPr>
            </a:pPr>
            <a:r>
              <a:rPr sz="4219">
                <a:solidFill>
                  <a:srgbClr val="FFFFFF"/>
                </a:solidFill>
              </a:rPr>
              <a:t>Title Text</a:t>
            </a:r>
          </a:p>
        </p:txBody>
      </p:sp>
      <p:sp>
        <p:nvSpPr>
          <p:cNvPr id="14" name="Shape 14"/>
          <p:cNvSpPr>
            <a:spLocks noGrp="1"/>
          </p:cNvSpPr>
          <p:nvPr>
            <p:ph type="body" idx="1"/>
          </p:nvPr>
        </p:nvSpPr>
        <p:spPr>
          <a:xfrm>
            <a:off x="892969" y="3348633"/>
            <a:ext cx="5000625"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solidFill>
                  <a:srgbClr val="000000"/>
                </a:solidFill>
              </a:defRPr>
            </a:pPr>
            <a:r>
              <a:rPr sz="2250">
                <a:solidFill>
                  <a:srgbClr val="FFFFFF"/>
                </a:solidFill>
              </a:rPr>
              <a:t>Body Level One</a:t>
            </a:r>
          </a:p>
          <a:p>
            <a:pPr lvl="1">
              <a:defRPr sz="1800">
                <a:solidFill>
                  <a:srgbClr val="000000"/>
                </a:solidFill>
              </a:defRPr>
            </a:pPr>
            <a:r>
              <a:rPr sz="2250">
                <a:solidFill>
                  <a:srgbClr val="FFFFFF"/>
                </a:solidFill>
              </a:rPr>
              <a:t>Body Level Two</a:t>
            </a:r>
          </a:p>
          <a:p>
            <a:pPr lvl="2">
              <a:defRPr sz="1800">
                <a:solidFill>
                  <a:srgbClr val="000000"/>
                </a:solidFill>
              </a:defRPr>
            </a:pPr>
            <a:r>
              <a:rPr sz="2250">
                <a:solidFill>
                  <a:srgbClr val="FFFFFF"/>
                </a:solidFill>
              </a:rPr>
              <a:t>Body Level Three</a:t>
            </a:r>
          </a:p>
          <a:p>
            <a:pPr lvl="3">
              <a:defRPr sz="1800">
                <a:solidFill>
                  <a:srgbClr val="000000"/>
                </a:solidFill>
              </a:defRPr>
            </a:pPr>
            <a:r>
              <a:rPr sz="2250">
                <a:solidFill>
                  <a:srgbClr val="FFFFFF"/>
                </a:solidFill>
              </a:rPr>
              <a:t>Body Level Four</a:t>
            </a:r>
          </a:p>
          <a:p>
            <a:pPr lvl="4">
              <a:defRPr sz="1800">
                <a:solidFill>
                  <a:srgbClr val="000000"/>
                </a:solidFill>
              </a:defRPr>
            </a:pPr>
            <a:r>
              <a:rPr sz="2250">
                <a:solidFill>
                  <a:srgbClr val="FFFFFF"/>
                </a:solidFill>
              </a:rPr>
              <a:t>Body Level Five</a:t>
            </a:r>
          </a:p>
        </p:txBody>
      </p:sp>
    </p:spTree>
    <p:extLst>
      <p:ext uri="{BB962C8B-B14F-4D97-AF65-F5344CB8AC3E}">
        <p14:creationId xmlns:p14="http://schemas.microsoft.com/office/powerpoint/2010/main" val="241722384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Tree>
    <p:extLst>
      <p:ext uri="{BB962C8B-B14F-4D97-AF65-F5344CB8AC3E}">
        <p14:creationId xmlns:p14="http://schemas.microsoft.com/office/powerpoint/2010/main" val="257129276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7334483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4185379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5625">
                <a:solidFill>
                  <a:srgbClr val="FFFFFF"/>
                </a:solidFill>
              </a:rPr>
              <a:t>Title Text</a:t>
            </a:r>
          </a:p>
        </p:txBody>
      </p:sp>
      <p:sp>
        <p:nvSpPr>
          <p:cNvPr id="22" name="Shape 22"/>
          <p:cNvSpPr>
            <a:spLocks noGrp="1"/>
          </p:cNvSpPr>
          <p:nvPr>
            <p:ph type="body"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pPr lvl="0">
              <a:defRPr sz="1800">
                <a:solidFill>
                  <a:srgbClr val="000000"/>
                </a:solidFill>
              </a:defRPr>
            </a:pPr>
            <a:r>
              <a:rPr sz="1969">
                <a:solidFill>
                  <a:srgbClr val="FFFFFF"/>
                </a:solidFill>
              </a:rPr>
              <a:t>Body Level One</a:t>
            </a:r>
          </a:p>
          <a:p>
            <a:pPr lvl="1">
              <a:defRPr sz="1800">
                <a:solidFill>
                  <a:srgbClr val="000000"/>
                </a:solidFill>
              </a:defRPr>
            </a:pPr>
            <a:r>
              <a:rPr sz="1969">
                <a:solidFill>
                  <a:srgbClr val="FFFFFF"/>
                </a:solidFill>
              </a:rPr>
              <a:t>Body Level Two</a:t>
            </a:r>
          </a:p>
          <a:p>
            <a:pPr lvl="2">
              <a:defRPr sz="1800">
                <a:solidFill>
                  <a:srgbClr val="000000"/>
                </a:solidFill>
              </a:defRPr>
            </a:pPr>
            <a:r>
              <a:rPr sz="1969">
                <a:solidFill>
                  <a:srgbClr val="FFFFFF"/>
                </a:solidFill>
              </a:rPr>
              <a:t>Body Level Three</a:t>
            </a:r>
          </a:p>
          <a:p>
            <a:pPr lvl="3">
              <a:defRPr sz="1800">
                <a:solidFill>
                  <a:srgbClr val="000000"/>
                </a:solidFill>
              </a:defRPr>
            </a:pPr>
            <a:r>
              <a:rPr sz="1969">
                <a:solidFill>
                  <a:srgbClr val="FFFFFF"/>
                </a:solidFill>
              </a:rPr>
              <a:t>Body Level Four</a:t>
            </a:r>
          </a:p>
          <a:p>
            <a:pPr lvl="4">
              <a:defRPr sz="1800">
                <a:solidFill>
                  <a:srgbClr val="000000"/>
                </a:solidFill>
              </a:defRPr>
            </a:pPr>
            <a:r>
              <a:rPr sz="1969">
                <a:solidFill>
                  <a:srgbClr val="FFFFFF"/>
                </a:solidFill>
              </a:rPr>
              <a:t>Body Level Five</a:t>
            </a:r>
          </a:p>
        </p:txBody>
      </p:sp>
    </p:spTree>
    <p:extLst>
      <p:ext uri="{BB962C8B-B14F-4D97-AF65-F5344CB8AC3E}">
        <p14:creationId xmlns:p14="http://schemas.microsoft.com/office/powerpoint/2010/main" val="71077791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92969"/>
            <a:ext cx="10406063" cy="5072063"/>
          </a:xfrm>
          <a:prstGeom prst="rect">
            <a:avLst/>
          </a:prstGeom>
        </p:spPr>
        <p:txBody>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223861934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22931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710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54824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859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78"/>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98673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7340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5" y="4406953"/>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610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4715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47714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8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92990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1217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0518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8193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95813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30721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91"/>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1" y="274691"/>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05027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62"/>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33" indent="0" algn="ctr">
              <a:buNone/>
              <a:defRPr>
                <a:solidFill>
                  <a:schemeClr val="tx1">
                    <a:tint val="75000"/>
                  </a:schemeClr>
                </a:solidFill>
              </a:defRPr>
            </a:lvl2pPr>
            <a:lvl3pPr marL="685865" indent="0" algn="ctr">
              <a:buNone/>
              <a:defRPr>
                <a:solidFill>
                  <a:schemeClr val="tx1">
                    <a:tint val="75000"/>
                  </a:schemeClr>
                </a:solidFill>
              </a:defRPr>
            </a:lvl3pPr>
            <a:lvl4pPr marL="1028798" indent="0" algn="ctr">
              <a:buNone/>
              <a:defRPr>
                <a:solidFill>
                  <a:schemeClr val="tx1">
                    <a:tint val="75000"/>
                  </a:schemeClr>
                </a:solidFill>
              </a:defRPr>
            </a:lvl4pPr>
            <a:lvl5pPr marL="1371732" indent="0" algn="ctr">
              <a:buNone/>
              <a:defRPr>
                <a:solidFill>
                  <a:schemeClr val="tx1">
                    <a:tint val="75000"/>
                  </a:schemeClr>
                </a:solidFill>
              </a:defRPr>
            </a:lvl5pPr>
            <a:lvl6pPr marL="1714664" indent="0" algn="ctr">
              <a:buNone/>
              <a:defRPr>
                <a:solidFill>
                  <a:schemeClr val="tx1">
                    <a:tint val="75000"/>
                  </a:schemeClr>
                </a:solidFill>
              </a:defRPr>
            </a:lvl6pPr>
            <a:lvl7pPr marL="2057597" indent="0" algn="ctr">
              <a:buNone/>
              <a:defRPr>
                <a:solidFill>
                  <a:schemeClr val="tx1">
                    <a:tint val="75000"/>
                  </a:schemeClr>
                </a:solidFill>
              </a:defRPr>
            </a:lvl7pPr>
            <a:lvl8pPr marL="2400530" indent="0" algn="ctr">
              <a:buNone/>
              <a:defRPr>
                <a:solidFill>
                  <a:schemeClr val="tx1">
                    <a:tint val="75000"/>
                  </a:schemeClr>
                </a:solidFill>
              </a:defRPr>
            </a:lvl8pPr>
            <a:lvl9pPr marL="2743463"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9076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80150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5" y="4406938"/>
            <a:ext cx="10363200" cy="1362075"/>
          </a:xfrm>
        </p:spPr>
        <p:txBody>
          <a:bodyPr anchor="t"/>
          <a:lstStyle>
            <a:lvl1pPr algn="l">
              <a:defRPr sz="3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5" y="2906722"/>
            <a:ext cx="10363200" cy="1500187"/>
          </a:xfrm>
        </p:spPr>
        <p:txBody>
          <a:bodyPr anchor="b"/>
          <a:lstStyle>
            <a:lvl1pPr marL="0" indent="0">
              <a:buNone/>
              <a:defRPr sz="1500">
                <a:solidFill>
                  <a:schemeClr val="tx1">
                    <a:tint val="75000"/>
                  </a:schemeClr>
                </a:solidFill>
              </a:defRPr>
            </a:lvl1pPr>
            <a:lvl2pPr marL="342933" indent="0">
              <a:buNone/>
              <a:defRPr sz="1350">
                <a:solidFill>
                  <a:schemeClr val="tx1">
                    <a:tint val="75000"/>
                  </a:schemeClr>
                </a:solidFill>
              </a:defRPr>
            </a:lvl2pPr>
            <a:lvl3pPr marL="685865" indent="0">
              <a:buNone/>
              <a:defRPr sz="1200">
                <a:solidFill>
                  <a:schemeClr val="tx1">
                    <a:tint val="75000"/>
                  </a:schemeClr>
                </a:solidFill>
              </a:defRPr>
            </a:lvl3pPr>
            <a:lvl4pPr marL="1028798" indent="0">
              <a:buNone/>
              <a:defRPr sz="1050">
                <a:solidFill>
                  <a:schemeClr val="tx1">
                    <a:tint val="75000"/>
                  </a:schemeClr>
                </a:solidFill>
              </a:defRPr>
            </a:lvl4pPr>
            <a:lvl5pPr marL="1371732" indent="0">
              <a:buNone/>
              <a:defRPr sz="1050">
                <a:solidFill>
                  <a:schemeClr val="tx1">
                    <a:tint val="75000"/>
                  </a:schemeClr>
                </a:solidFill>
              </a:defRPr>
            </a:lvl5pPr>
            <a:lvl6pPr marL="1714664" indent="0">
              <a:buNone/>
              <a:defRPr sz="1050">
                <a:solidFill>
                  <a:schemeClr val="tx1">
                    <a:tint val="75000"/>
                  </a:schemeClr>
                </a:solidFill>
              </a:defRPr>
            </a:lvl6pPr>
            <a:lvl7pPr marL="2057597" indent="0">
              <a:buNone/>
              <a:defRPr sz="1050">
                <a:solidFill>
                  <a:schemeClr val="tx1">
                    <a:tint val="75000"/>
                  </a:schemeClr>
                </a:solidFill>
              </a:defRPr>
            </a:lvl7pPr>
            <a:lvl8pPr marL="2400530" indent="0">
              <a:buNone/>
              <a:defRPr sz="1050">
                <a:solidFill>
                  <a:schemeClr val="tx1">
                    <a:tint val="75000"/>
                  </a:schemeClr>
                </a:solidFill>
              </a:defRPr>
            </a:lvl8pPr>
            <a:lvl9pPr marL="2743463" indent="0">
              <a:buNone/>
              <a:defRPr sz="105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765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4054944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1"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63277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4" y="1535113"/>
            <a:ext cx="5386917" cy="639762"/>
          </a:xfrm>
        </p:spPr>
        <p:txBody>
          <a:bodyPr anchor="b"/>
          <a:lstStyle>
            <a:lvl1pPr marL="0" indent="0">
              <a:buNone/>
              <a:defRPr sz="1800" b="1"/>
            </a:lvl1pPr>
            <a:lvl2pPr marL="342933" indent="0">
              <a:buNone/>
              <a:defRPr sz="1500" b="1"/>
            </a:lvl2pPr>
            <a:lvl3pPr marL="685865" indent="0">
              <a:buNone/>
              <a:defRPr sz="1350" b="1"/>
            </a:lvl3pPr>
            <a:lvl4pPr marL="1028798" indent="0">
              <a:buNone/>
              <a:defRPr sz="1200" b="1"/>
            </a:lvl4pPr>
            <a:lvl5pPr marL="1371732" indent="0">
              <a:buNone/>
              <a:defRPr sz="1200" b="1"/>
            </a:lvl5pPr>
            <a:lvl6pPr marL="1714664" indent="0">
              <a:buNone/>
              <a:defRPr sz="1200" b="1"/>
            </a:lvl6pPr>
            <a:lvl7pPr marL="2057597" indent="0">
              <a:buNone/>
              <a:defRPr sz="1200" b="1"/>
            </a:lvl7pPr>
            <a:lvl8pPr marL="2400530" indent="0">
              <a:buNone/>
              <a:defRPr sz="1200" b="1"/>
            </a:lvl8pPr>
            <a:lvl9pPr marL="2743463"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4"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92" y="1535113"/>
            <a:ext cx="5389033" cy="639762"/>
          </a:xfrm>
        </p:spPr>
        <p:txBody>
          <a:bodyPr anchor="b"/>
          <a:lstStyle>
            <a:lvl1pPr marL="0" indent="0">
              <a:buNone/>
              <a:defRPr sz="1800" b="1"/>
            </a:lvl1pPr>
            <a:lvl2pPr marL="342933" indent="0">
              <a:buNone/>
              <a:defRPr sz="1500" b="1"/>
            </a:lvl2pPr>
            <a:lvl3pPr marL="685865" indent="0">
              <a:buNone/>
              <a:defRPr sz="1350" b="1"/>
            </a:lvl3pPr>
            <a:lvl4pPr marL="1028798" indent="0">
              <a:buNone/>
              <a:defRPr sz="1200" b="1"/>
            </a:lvl4pPr>
            <a:lvl5pPr marL="1371732" indent="0">
              <a:buNone/>
              <a:defRPr sz="1200" b="1"/>
            </a:lvl5pPr>
            <a:lvl6pPr marL="1714664" indent="0">
              <a:buNone/>
              <a:defRPr sz="1200" b="1"/>
            </a:lvl6pPr>
            <a:lvl7pPr marL="2057597" indent="0">
              <a:buNone/>
              <a:defRPr sz="1200" b="1"/>
            </a:lvl7pPr>
            <a:lvl8pPr marL="2400530" indent="0">
              <a:buNone/>
              <a:defRPr sz="1200" b="1"/>
            </a:lvl8pPr>
            <a:lvl9pPr marL="2743463"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9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87199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699714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62834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5" y="273050"/>
            <a:ext cx="4011084" cy="1162050"/>
          </a:xfrm>
        </p:spPr>
        <p:txBody>
          <a:bodyPr anchor="b"/>
          <a:lstStyle>
            <a:lvl1pPr algn="l">
              <a:defRPr sz="15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7" y="273088"/>
            <a:ext cx="6815668"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5" y="1435104"/>
            <a:ext cx="4011084" cy="4691063"/>
          </a:xfrm>
        </p:spPr>
        <p:txBody>
          <a:bodyPr/>
          <a:lstStyle>
            <a:lvl1pPr marL="0" indent="0">
              <a:buNone/>
              <a:defRPr sz="1050"/>
            </a:lvl1pPr>
            <a:lvl2pPr marL="342933" indent="0">
              <a:buNone/>
              <a:defRPr sz="900"/>
            </a:lvl2pPr>
            <a:lvl3pPr marL="685865" indent="0">
              <a:buNone/>
              <a:defRPr sz="750"/>
            </a:lvl3pPr>
            <a:lvl4pPr marL="1028798" indent="0">
              <a:buNone/>
              <a:defRPr sz="675"/>
            </a:lvl4pPr>
            <a:lvl5pPr marL="1371732" indent="0">
              <a:buNone/>
              <a:defRPr sz="675"/>
            </a:lvl5pPr>
            <a:lvl6pPr marL="1714664" indent="0">
              <a:buNone/>
              <a:defRPr sz="675"/>
            </a:lvl6pPr>
            <a:lvl7pPr marL="2057597" indent="0">
              <a:buNone/>
              <a:defRPr sz="675"/>
            </a:lvl7pPr>
            <a:lvl8pPr marL="2400530" indent="0">
              <a:buNone/>
              <a:defRPr sz="675"/>
            </a:lvl8pPr>
            <a:lvl9pPr marL="2743463" indent="0">
              <a:buNone/>
              <a:defRPr sz="675"/>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15760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15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2400"/>
            </a:lvl1pPr>
            <a:lvl2pPr marL="342933" indent="0">
              <a:buNone/>
              <a:defRPr sz="2100"/>
            </a:lvl2pPr>
            <a:lvl3pPr marL="685865" indent="0">
              <a:buNone/>
              <a:defRPr sz="1800"/>
            </a:lvl3pPr>
            <a:lvl4pPr marL="1028798" indent="0">
              <a:buNone/>
              <a:defRPr sz="1500"/>
            </a:lvl4pPr>
            <a:lvl5pPr marL="1371732" indent="0">
              <a:buNone/>
              <a:defRPr sz="1500"/>
            </a:lvl5pPr>
            <a:lvl6pPr marL="1714664" indent="0">
              <a:buNone/>
              <a:defRPr sz="1500"/>
            </a:lvl6pPr>
            <a:lvl7pPr marL="2057597" indent="0">
              <a:buNone/>
              <a:defRPr sz="1500"/>
            </a:lvl7pPr>
            <a:lvl8pPr marL="2400530" indent="0">
              <a:buNone/>
              <a:defRPr sz="1500"/>
            </a:lvl8pPr>
            <a:lvl9pPr marL="2743463" indent="0">
              <a:buNone/>
              <a:defRPr sz="15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050"/>
            </a:lvl1pPr>
            <a:lvl2pPr marL="342933" indent="0">
              <a:buNone/>
              <a:defRPr sz="900"/>
            </a:lvl2pPr>
            <a:lvl3pPr marL="685865" indent="0">
              <a:buNone/>
              <a:defRPr sz="750"/>
            </a:lvl3pPr>
            <a:lvl4pPr marL="1028798" indent="0">
              <a:buNone/>
              <a:defRPr sz="675"/>
            </a:lvl4pPr>
            <a:lvl5pPr marL="1371732" indent="0">
              <a:buNone/>
              <a:defRPr sz="675"/>
            </a:lvl5pPr>
            <a:lvl6pPr marL="1714664" indent="0">
              <a:buNone/>
              <a:defRPr sz="675"/>
            </a:lvl6pPr>
            <a:lvl7pPr marL="2057597" indent="0">
              <a:buNone/>
              <a:defRPr sz="675"/>
            </a:lvl7pPr>
            <a:lvl8pPr marL="2400530" indent="0">
              <a:buNone/>
              <a:defRPr sz="675"/>
            </a:lvl8pPr>
            <a:lvl9pPr marL="2743463" indent="0">
              <a:buNone/>
              <a:defRPr sz="675"/>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28742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681477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76"/>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1" y="274676"/>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79799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83826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1910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1698400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142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56924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36463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83829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6019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91515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31773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49021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09973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9812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197600" y="41148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zh-TW">
              <a:solidFill>
                <a:prstClr val="black">
                  <a:tint val="75000"/>
                </a:prstClr>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C45A5E83-1523-48A0-9703-BAB53A72F55D}"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58310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3394679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85654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41846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41139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2996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78839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59805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55206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37809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4608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3391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2617709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4423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9812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197600" y="41148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zh-TW">
              <a:solidFill>
                <a:prstClr val="black">
                  <a:tint val="75000"/>
                </a:prstClr>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C45A5E83-1523-48A0-9703-BAB53A72F55D}"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40027960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254824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376715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59960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295605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24851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500569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50037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1209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1397860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481326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2268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25971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9812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197600" y="4114800"/>
            <a:ext cx="508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23"/>
          <p:cNvSpPr>
            <a:spLocks noGrp="1" noChangeArrowheads="1"/>
          </p:cNvSpPr>
          <p:nvPr>
            <p:ph type="dt" sz="half" idx="10"/>
          </p:nvPr>
        </p:nvSpPr>
        <p:spPr>
          <a:ln/>
        </p:spPr>
        <p:txBody>
          <a:bodyPr/>
          <a:lstStyle>
            <a:lvl1pPr>
              <a:defRPr/>
            </a:lvl1pPr>
          </a:lstStyle>
          <a:p>
            <a:pPr>
              <a:defRPr/>
            </a:pPr>
            <a:endParaRPr lang="en-US" altLang="zh-TW">
              <a:solidFill>
                <a:prstClr val="black">
                  <a:tint val="75000"/>
                </a:prstClr>
              </a:solidFill>
            </a:endParaRPr>
          </a:p>
        </p:txBody>
      </p:sp>
      <p:sp>
        <p:nvSpPr>
          <p:cNvPr id="7" name="Rectangle 24"/>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8" name="Rectangle 25"/>
          <p:cNvSpPr>
            <a:spLocks noGrp="1" noChangeArrowheads="1"/>
          </p:cNvSpPr>
          <p:nvPr>
            <p:ph type="sldNum" sz="quarter" idx="12"/>
          </p:nvPr>
        </p:nvSpPr>
        <p:spPr>
          <a:ln/>
        </p:spPr>
        <p:txBody>
          <a:bodyPr/>
          <a:lstStyle>
            <a:lvl1pPr>
              <a:defRPr/>
            </a:lvl1pPr>
          </a:lstStyle>
          <a:p>
            <a:pPr>
              <a:defRPr/>
            </a:pPr>
            <a:fld id="{C45A5E83-1523-48A0-9703-BAB53A72F55D}"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3073641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57024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53130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46517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53032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39656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4897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3E0E-B550-4B87-AADB-86E0574CFCEF}" type="slidenum">
              <a:rPr lang="zh-TW" altLang="en-US" smtClean="0"/>
              <a:pPr/>
              <a:t>‹#›</a:t>
            </a:fld>
            <a:endParaRPr lang="zh-TW" altLang="en-US"/>
          </a:p>
        </p:txBody>
      </p:sp>
    </p:spTree>
    <p:extLst>
      <p:ext uri="{BB962C8B-B14F-4D97-AF65-F5344CB8AC3E}">
        <p14:creationId xmlns:p14="http://schemas.microsoft.com/office/powerpoint/2010/main" val="3023959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178594"/>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5625">
                <a:solidFill>
                  <a:srgbClr val="FFFFFF"/>
                </a:solidFill>
              </a:rPr>
              <a:t>Title Text</a:t>
            </a:r>
          </a:p>
        </p:txBody>
      </p:sp>
      <p:sp>
        <p:nvSpPr>
          <p:cNvPr id="3" name="Shape 3"/>
          <p:cNvSpPr>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21030076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hf hdr="0" ftr="0" dt="0"/>
  <p:txStyles>
    <p:titleStyle>
      <a:lvl1pPr algn="ctr" defTabSz="410751">
        <a:defRPr sz="5625">
          <a:solidFill>
            <a:srgbClr val="FFFFFF"/>
          </a:solidFill>
          <a:latin typeface="+mn-lt"/>
          <a:ea typeface="+mn-ea"/>
          <a:cs typeface="+mn-cs"/>
          <a:sym typeface="Helvetica Light"/>
        </a:defRPr>
      </a:lvl1pPr>
      <a:lvl2pPr indent="160729" algn="ctr" defTabSz="410751">
        <a:defRPr sz="5625">
          <a:solidFill>
            <a:srgbClr val="FFFFFF"/>
          </a:solidFill>
          <a:latin typeface="+mn-lt"/>
          <a:ea typeface="+mn-ea"/>
          <a:cs typeface="+mn-cs"/>
          <a:sym typeface="Helvetica Light"/>
        </a:defRPr>
      </a:lvl2pPr>
      <a:lvl3pPr indent="321457" algn="ctr" defTabSz="410751">
        <a:defRPr sz="5625">
          <a:solidFill>
            <a:srgbClr val="FFFFFF"/>
          </a:solidFill>
          <a:latin typeface="+mn-lt"/>
          <a:ea typeface="+mn-ea"/>
          <a:cs typeface="+mn-cs"/>
          <a:sym typeface="Helvetica Light"/>
        </a:defRPr>
      </a:lvl3pPr>
      <a:lvl4pPr indent="482186" algn="ctr" defTabSz="410751">
        <a:defRPr sz="5625">
          <a:solidFill>
            <a:srgbClr val="FFFFFF"/>
          </a:solidFill>
          <a:latin typeface="+mn-lt"/>
          <a:ea typeface="+mn-ea"/>
          <a:cs typeface="+mn-cs"/>
          <a:sym typeface="Helvetica Light"/>
        </a:defRPr>
      </a:lvl4pPr>
      <a:lvl5pPr indent="642915" algn="ctr" defTabSz="410751">
        <a:defRPr sz="5625">
          <a:solidFill>
            <a:srgbClr val="FFFFFF"/>
          </a:solidFill>
          <a:latin typeface="+mn-lt"/>
          <a:ea typeface="+mn-ea"/>
          <a:cs typeface="+mn-cs"/>
          <a:sym typeface="Helvetica Light"/>
        </a:defRPr>
      </a:lvl5pPr>
      <a:lvl6pPr indent="803643" algn="ctr" defTabSz="410751">
        <a:defRPr sz="5625">
          <a:solidFill>
            <a:srgbClr val="FFFFFF"/>
          </a:solidFill>
          <a:latin typeface="+mn-lt"/>
          <a:ea typeface="+mn-ea"/>
          <a:cs typeface="+mn-cs"/>
          <a:sym typeface="Helvetica Light"/>
        </a:defRPr>
      </a:lvl6pPr>
      <a:lvl7pPr indent="964372" algn="ctr" defTabSz="410751">
        <a:defRPr sz="5625">
          <a:solidFill>
            <a:srgbClr val="FFFFFF"/>
          </a:solidFill>
          <a:latin typeface="+mn-lt"/>
          <a:ea typeface="+mn-ea"/>
          <a:cs typeface="+mn-cs"/>
          <a:sym typeface="Helvetica Light"/>
        </a:defRPr>
      </a:lvl7pPr>
      <a:lvl8pPr indent="1125101" algn="ctr" defTabSz="410751">
        <a:defRPr sz="5625">
          <a:solidFill>
            <a:srgbClr val="FFFFFF"/>
          </a:solidFill>
          <a:latin typeface="+mn-lt"/>
          <a:ea typeface="+mn-ea"/>
          <a:cs typeface="+mn-cs"/>
          <a:sym typeface="Helvetica Light"/>
        </a:defRPr>
      </a:lvl8pPr>
      <a:lvl9pPr indent="1285829" algn="ctr" defTabSz="410751">
        <a:defRPr sz="5625">
          <a:solidFill>
            <a:srgbClr val="FFFFFF"/>
          </a:solidFill>
          <a:latin typeface="+mn-lt"/>
          <a:ea typeface="+mn-ea"/>
          <a:cs typeface="+mn-cs"/>
          <a:sym typeface="Helvetica Light"/>
        </a:defRPr>
      </a:lvl9pPr>
    </p:titleStyle>
    <p:bodyStyle>
      <a:lvl1pPr marL="312528" indent="-312528" defTabSz="410751">
        <a:spcBef>
          <a:spcPts val="2953"/>
        </a:spcBef>
        <a:buSzPct val="75000"/>
        <a:buChar char="•"/>
        <a:defRPr sz="2672">
          <a:solidFill>
            <a:srgbClr val="FFFFFF"/>
          </a:solidFill>
          <a:latin typeface="+mn-lt"/>
          <a:ea typeface="+mn-ea"/>
          <a:cs typeface="+mn-cs"/>
          <a:sym typeface="Helvetica Light"/>
        </a:defRPr>
      </a:lvl1pPr>
      <a:lvl2pPr marL="625056" indent="-312528" defTabSz="410751">
        <a:spcBef>
          <a:spcPts val="2953"/>
        </a:spcBef>
        <a:buSzPct val="75000"/>
        <a:buChar char="•"/>
        <a:defRPr sz="2672">
          <a:solidFill>
            <a:srgbClr val="FFFFFF"/>
          </a:solidFill>
          <a:latin typeface="+mn-lt"/>
          <a:ea typeface="+mn-ea"/>
          <a:cs typeface="+mn-cs"/>
          <a:sym typeface="Helvetica Light"/>
        </a:defRPr>
      </a:lvl2pPr>
      <a:lvl3pPr marL="937584" indent="-312528" defTabSz="410751">
        <a:spcBef>
          <a:spcPts val="2953"/>
        </a:spcBef>
        <a:buSzPct val="75000"/>
        <a:buChar char="•"/>
        <a:defRPr sz="2672">
          <a:solidFill>
            <a:srgbClr val="FFFFFF"/>
          </a:solidFill>
          <a:latin typeface="+mn-lt"/>
          <a:ea typeface="+mn-ea"/>
          <a:cs typeface="+mn-cs"/>
          <a:sym typeface="Helvetica Light"/>
        </a:defRPr>
      </a:lvl3pPr>
      <a:lvl4pPr marL="1250112" indent="-312528" defTabSz="410751">
        <a:spcBef>
          <a:spcPts val="2953"/>
        </a:spcBef>
        <a:buSzPct val="75000"/>
        <a:buChar char="•"/>
        <a:defRPr sz="2672">
          <a:solidFill>
            <a:srgbClr val="FFFFFF"/>
          </a:solidFill>
          <a:latin typeface="+mn-lt"/>
          <a:ea typeface="+mn-ea"/>
          <a:cs typeface="+mn-cs"/>
          <a:sym typeface="Helvetica Light"/>
        </a:defRPr>
      </a:lvl4pPr>
      <a:lvl5pPr marL="1562640" indent="-312528" defTabSz="410751">
        <a:spcBef>
          <a:spcPts val="2953"/>
        </a:spcBef>
        <a:buSzPct val="75000"/>
        <a:buChar char="•"/>
        <a:defRPr sz="2672">
          <a:solidFill>
            <a:srgbClr val="FFFFFF"/>
          </a:solidFill>
          <a:latin typeface="+mn-lt"/>
          <a:ea typeface="+mn-ea"/>
          <a:cs typeface="+mn-cs"/>
          <a:sym typeface="Helvetica Light"/>
        </a:defRPr>
      </a:lvl5pPr>
      <a:lvl6pPr marL="1875168" indent="-312528" defTabSz="410751">
        <a:spcBef>
          <a:spcPts val="2953"/>
        </a:spcBef>
        <a:buSzPct val="75000"/>
        <a:buChar char="•"/>
        <a:defRPr sz="2672">
          <a:solidFill>
            <a:srgbClr val="FFFFFF"/>
          </a:solidFill>
          <a:latin typeface="+mn-lt"/>
          <a:ea typeface="+mn-ea"/>
          <a:cs typeface="+mn-cs"/>
          <a:sym typeface="Helvetica Light"/>
        </a:defRPr>
      </a:lvl6pPr>
      <a:lvl7pPr marL="2187696" indent="-312528" defTabSz="410751">
        <a:spcBef>
          <a:spcPts val="2953"/>
        </a:spcBef>
        <a:buSzPct val="75000"/>
        <a:buChar char="•"/>
        <a:defRPr sz="2672">
          <a:solidFill>
            <a:srgbClr val="FFFFFF"/>
          </a:solidFill>
          <a:latin typeface="+mn-lt"/>
          <a:ea typeface="+mn-ea"/>
          <a:cs typeface="+mn-cs"/>
          <a:sym typeface="Helvetica Light"/>
        </a:defRPr>
      </a:lvl7pPr>
      <a:lvl8pPr marL="2500224" indent="-312528" defTabSz="410751">
        <a:spcBef>
          <a:spcPts val="2953"/>
        </a:spcBef>
        <a:buSzPct val="75000"/>
        <a:buChar char="•"/>
        <a:defRPr sz="2672">
          <a:solidFill>
            <a:srgbClr val="FFFFFF"/>
          </a:solidFill>
          <a:latin typeface="+mn-lt"/>
          <a:ea typeface="+mn-ea"/>
          <a:cs typeface="+mn-cs"/>
          <a:sym typeface="Helvetica Light"/>
        </a:defRPr>
      </a:lvl8pPr>
      <a:lvl9pPr marL="2812752" indent="-312528" defTabSz="410751">
        <a:spcBef>
          <a:spcPts val="2953"/>
        </a:spcBef>
        <a:buSzPct val="75000"/>
        <a:buChar char="•"/>
        <a:defRPr sz="2672">
          <a:solidFill>
            <a:srgbClr val="FFFFFF"/>
          </a:solidFill>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178594"/>
            <a:ext cx="10406063"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5625">
                <a:solidFill>
                  <a:srgbClr val="FFFFFF"/>
                </a:solidFill>
              </a:rPr>
              <a:t>Title Text</a:t>
            </a:r>
          </a:p>
        </p:txBody>
      </p:sp>
      <p:sp>
        <p:nvSpPr>
          <p:cNvPr id="3" name="Shape 3"/>
          <p:cNvSpPr>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672">
                <a:solidFill>
                  <a:srgbClr val="FFFFFF"/>
                </a:solidFill>
              </a:rPr>
              <a:t>Body Level One</a:t>
            </a:r>
          </a:p>
          <a:p>
            <a:pPr lvl="1">
              <a:defRPr sz="1800">
                <a:solidFill>
                  <a:srgbClr val="000000"/>
                </a:solidFill>
              </a:defRPr>
            </a:pPr>
            <a:r>
              <a:rPr sz="2672">
                <a:solidFill>
                  <a:srgbClr val="FFFFFF"/>
                </a:solidFill>
              </a:rPr>
              <a:t>Body Level Two</a:t>
            </a:r>
          </a:p>
          <a:p>
            <a:pPr lvl="2">
              <a:defRPr sz="1800">
                <a:solidFill>
                  <a:srgbClr val="000000"/>
                </a:solidFill>
              </a:defRPr>
            </a:pPr>
            <a:r>
              <a:rPr sz="2672">
                <a:solidFill>
                  <a:srgbClr val="FFFFFF"/>
                </a:solidFill>
              </a:rPr>
              <a:t>Body Level Three</a:t>
            </a:r>
          </a:p>
          <a:p>
            <a:pPr lvl="3">
              <a:defRPr sz="1800">
                <a:solidFill>
                  <a:srgbClr val="000000"/>
                </a:solidFill>
              </a:defRPr>
            </a:pPr>
            <a:r>
              <a:rPr sz="2672">
                <a:solidFill>
                  <a:srgbClr val="FFFFFF"/>
                </a:solidFill>
              </a:rPr>
              <a:t>Body Level Four</a:t>
            </a:r>
          </a:p>
          <a:p>
            <a:pPr lvl="4">
              <a:defRPr sz="1800">
                <a:solidFill>
                  <a:srgbClr val="000000"/>
                </a:solidFill>
              </a:defRPr>
            </a:pPr>
            <a:r>
              <a:rPr sz="2672">
                <a:solidFill>
                  <a:srgbClr val="FFFFFF"/>
                </a:solidFill>
              </a:rPr>
              <a:t>Body Level Five</a:t>
            </a:r>
          </a:p>
        </p:txBody>
      </p:sp>
    </p:spTree>
    <p:extLst>
      <p:ext uri="{BB962C8B-B14F-4D97-AF65-F5344CB8AC3E}">
        <p14:creationId xmlns:p14="http://schemas.microsoft.com/office/powerpoint/2010/main" val="418395161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hf hdr="0" ftr="0" dt="0"/>
  <p:txStyles>
    <p:titleStyle>
      <a:lvl1pPr algn="ctr" defTabSz="410751">
        <a:defRPr sz="5625">
          <a:solidFill>
            <a:srgbClr val="FFFFFF"/>
          </a:solidFill>
          <a:latin typeface="+mn-lt"/>
          <a:ea typeface="+mn-ea"/>
          <a:cs typeface="+mn-cs"/>
          <a:sym typeface="Helvetica Light"/>
        </a:defRPr>
      </a:lvl1pPr>
      <a:lvl2pPr indent="160729" algn="ctr" defTabSz="410751">
        <a:defRPr sz="5625">
          <a:solidFill>
            <a:srgbClr val="FFFFFF"/>
          </a:solidFill>
          <a:latin typeface="+mn-lt"/>
          <a:ea typeface="+mn-ea"/>
          <a:cs typeface="+mn-cs"/>
          <a:sym typeface="Helvetica Light"/>
        </a:defRPr>
      </a:lvl2pPr>
      <a:lvl3pPr indent="321457" algn="ctr" defTabSz="410751">
        <a:defRPr sz="5625">
          <a:solidFill>
            <a:srgbClr val="FFFFFF"/>
          </a:solidFill>
          <a:latin typeface="+mn-lt"/>
          <a:ea typeface="+mn-ea"/>
          <a:cs typeface="+mn-cs"/>
          <a:sym typeface="Helvetica Light"/>
        </a:defRPr>
      </a:lvl3pPr>
      <a:lvl4pPr indent="482186" algn="ctr" defTabSz="410751">
        <a:defRPr sz="5625">
          <a:solidFill>
            <a:srgbClr val="FFFFFF"/>
          </a:solidFill>
          <a:latin typeface="+mn-lt"/>
          <a:ea typeface="+mn-ea"/>
          <a:cs typeface="+mn-cs"/>
          <a:sym typeface="Helvetica Light"/>
        </a:defRPr>
      </a:lvl4pPr>
      <a:lvl5pPr indent="642915" algn="ctr" defTabSz="410751">
        <a:defRPr sz="5625">
          <a:solidFill>
            <a:srgbClr val="FFFFFF"/>
          </a:solidFill>
          <a:latin typeface="+mn-lt"/>
          <a:ea typeface="+mn-ea"/>
          <a:cs typeface="+mn-cs"/>
          <a:sym typeface="Helvetica Light"/>
        </a:defRPr>
      </a:lvl5pPr>
      <a:lvl6pPr indent="803643" algn="ctr" defTabSz="410751">
        <a:defRPr sz="5625">
          <a:solidFill>
            <a:srgbClr val="FFFFFF"/>
          </a:solidFill>
          <a:latin typeface="+mn-lt"/>
          <a:ea typeface="+mn-ea"/>
          <a:cs typeface="+mn-cs"/>
          <a:sym typeface="Helvetica Light"/>
        </a:defRPr>
      </a:lvl6pPr>
      <a:lvl7pPr indent="964372" algn="ctr" defTabSz="410751">
        <a:defRPr sz="5625">
          <a:solidFill>
            <a:srgbClr val="FFFFFF"/>
          </a:solidFill>
          <a:latin typeface="+mn-lt"/>
          <a:ea typeface="+mn-ea"/>
          <a:cs typeface="+mn-cs"/>
          <a:sym typeface="Helvetica Light"/>
        </a:defRPr>
      </a:lvl7pPr>
      <a:lvl8pPr indent="1125101" algn="ctr" defTabSz="410751">
        <a:defRPr sz="5625">
          <a:solidFill>
            <a:srgbClr val="FFFFFF"/>
          </a:solidFill>
          <a:latin typeface="+mn-lt"/>
          <a:ea typeface="+mn-ea"/>
          <a:cs typeface="+mn-cs"/>
          <a:sym typeface="Helvetica Light"/>
        </a:defRPr>
      </a:lvl8pPr>
      <a:lvl9pPr indent="1285829" algn="ctr" defTabSz="410751">
        <a:defRPr sz="5625">
          <a:solidFill>
            <a:srgbClr val="FFFFFF"/>
          </a:solidFill>
          <a:latin typeface="+mn-lt"/>
          <a:ea typeface="+mn-ea"/>
          <a:cs typeface="+mn-cs"/>
          <a:sym typeface="Helvetica Light"/>
        </a:defRPr>
      </a:lvl9pPr>
    </p:titleStyle>
    <p:bodyStyle>
      <a:lvl1pPr marL="312528" indent="-312528" defTabSz="410751">
        <a:spcBef>
          <a:spcPts val="2953"/>
        </a:spcBef>
        <a:buSzPct val="75000"/>
        <a:buChar char="•"/>
        <a:defRPr sz="2672">
          <a:solidFill>
            <a:srgbClr val="FFFFFF"/>
          </a:solidFill>
          <a:latin typeface="+mn-lt"/>
          <a:ea typeface="+mn-ea"/>
          <a:cs typeface="+mn-cs"/>
          <a:sym typeface="Helvetica Light"/>
        </a:defRPr>
      </a:lvl1pPr>
      <a:lvl2pPr marL="625056" indent="-312528" defTabSz="410751">
        <a:spcBef>
          <a:spcPts val="2953"/>
        </a:spcBef>
        <a:buSzPct val="75000"/>
        <a:buChar char="•"/>
        <a:defRPr sz="2672">
          <a:solidFill>
            <a:srgbClr val="FFFFFF"/>
          </a:solidFill>
          <a:latin typeface="+mn-lt"/>
          <a:ea typeface="+mn-ea"/>
          <a:cs typeface="+mn-cs"/>
          <a:sym typeface="Helvetica Light"/>
        </a:defRPr>
      </a:lvl2pPr>
      <a:lvl3pPr marL="937584" indent="-312528" defTabSz="410751">
        <a:spcBef>
          <a:spcPts val="2953"/>
        </a:spcBef>
        <a:buSzPct val="75000"/>
        <a:buChar char="•"/>
        <a:defRPr sz="2672">
          <a:solidFill>
            <a:srgbClr val="FFFFFF"/>
          </a:solidFill>
          <a:latin typeface="+mn-lt"/>
          <a:ea typeface="+mn-ea"/>
          <a:cs typeface="+mn-cs"/>
          <a:sym typeface="Helvetica Light"/>
        </a:defRPr>
      </a:lvl3pPr>
      <a:lvl4pPr marL="1250112" indent="-312528" defTabSz="410751">
        <a:spcBef>
          <a:spcPts val="2953"/>
        </a:spcBef>
        <a:buSzPct val="75000"/>
        <a:buChar char="•"/>
        <a:defRPr sz="2672">
          <a:solidFill>
            <a:srgbClr val="FFFFFF"/>
          </a:solidFill>
          <a:latin typeface="+mn-lt"/>
          <a:ea typeface="+mn-ea"/>
          <a:cs typeface="+mn-cs"/>
          <a:sym typeface="Helvetica Light"/>
        </a:defRPr>
      </a:lvl4pPr>
      <a:lvl5pPr marL="1562640" indent="-312528" defTabSz="410751">
        <a:spcBef>
          <a:spcPts val="2953"/>
        </a:spcBef>
        <a:buSzPct val="75000"/>
        <a:buChar char="•"/>
        <a:defRPr sz="2672">
          <a:solidFill>
            <a:srgbClr val="FFFFFF"/>
          </a:solidFill>
          <a:latin typeface="+mn-lt"/>
          <a:ea typeface="+mn-ea"/>
          <a:cs typeface="+mn-cs"/>
          <a:sym typeface="Helvetica Light"/>
        </a:defRPr>
      </a:lvl5pPr>
      <a:lvl6pPr marL="1875168" indent="-312528" defTabSz="410751">
        <a:spcBef>
          <a:spcPts val="2953"/>
        </a:spcBef>
        <a:buSzPct val="75000"/>
        <a:buChar char="•"/>
        <a:defRPr sz="2672">
          <a:solidFill>
            <a:srgbClr val="FFFFFF"/>
          </a:solidFill>
          <a:latin typeface="+mn-lt"/>
          <a:ea typeface="+mn-ea"/>
          <a:cs typeface="+mn-cs"/>
          <a:sym typeface="Helvetica Light"/>
        </a:defRPr>
      </a:lvl6pPr>
      <a:lvl7pPr marL="2187696" indent="-312528" defTabSz="410751">
        <a:spcBef>
          <a:spcPts val="2953"/>
        </a:spcBef>
        <a:buSzPct val="75000"/>
        <a:buChar char="•"/>
        <a:defRPr sz="2672">
          <a:solidFill>
            <a:srgbClr val="FFFFFF"/>
          </a:solidFill>
          <a:latin typeface="+mn-lt"/>
          <a:ea typeface="+mn-ea"/>
          <a:cs typeface="+mn-cs"/>
          <a:sym typeface="Helvetica Light"/>
        </a:defRPr>
      </a:lvl7pPr>
      <a:lvl8pPr marL="2500224" indent="-312528" defTabSz="410751">
        <a:spcBef>
          <a:spcPts val="2953"/>
        </a:spcBef>
        <a:buSzPct val="75000"/>
        <a:buChar char="•"/>
        <a:defRPr sz="2672">
          <a:solidFill>
            <a:srgbClr val="FFFFFF"/>
          </a:solidFill>
          <a:latin typeface="+mn-lt"/>
          <a:ea typeface="+mn-ea"/>
          <a:cs typeface="+mn-cs"/>
          <a:sym typeface="Helvetica Light"/>
        </a:defRPr>
      </a:lvl8pPr>
      <a:lvl9pPr marL="2812752" indent="-312528" defTabSz="410751">
        <a:spcBef>
          <a:spcPts val="2953"/>
        </a:spcBef>
        <a:buSzPct val="75000"/>
        <a:buChar char="•"/>
        <a:defRPr sz="2672">
          <a:solidFill>
            <a:srgbClr val="FFFFFF"/>
          </a:solidFill>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22000">
              <a:schemeClr val="accent1">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396468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22000">
              <a:schemeClr val="accent1">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600" y="6356388"/>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88"/>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88"/>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460575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defTabSz="685865" rtl="0" eaLnBrk="1" latinLnBrk="0" hangingPunct="1">
        <a:spcBef>
          <a:spcPct val="0"/>
        </a:spcBef>
        <a:buNone/>
        <a:defRPr sz="3300" kern="1200">
          <a:solidFill>
            <a:schemeClr val="tx1"/>
          </a:solidFill>
          <a:latin typeface="+mj-lt"/>
          <a:ea typeface="+mj-ea"/>
          <a:cs typeface="+mj-cs"/>
        </a:defRPr>
      </a:lvl1pPr>
    </p:titleStyle>
    <p:bodyStyle>
      <a:lvl1pPr marL="257200" indent="-257200" algn="l" defTabSz="68586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67" indent="-214334" algn="l" defTabSz="68586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332" indent="-171467" algn="l" defTabSz="68586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265"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198"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131"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63"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7"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30" indent="-171467" algn="l" defTabSz="68586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65" rtl="0" eaLnBrk="1" latinLnBrk="0" hangingPunct="1">
        <a:defRPr sz="1350" kern="1200">
          <a:solidFill>
            <a:schemeClr val="tx1"/>
          </a:solidFill>
          <a:latin typeface="+mn-lt"/>
          <a:ea typeface="+mn-ea"/>
          <a:cs typeface="+mn-cs"/>
        </a:defRPr>
      </a:lvl1pPr>
      <a:lvl2pPr marL="342933" algn="l" defTabSz="685865" rtl="0" eaLnBrk="1" latinLnBrk="0" hangingPunct="1">
        <a:defRPr sz="1350" kern="1200">
          <a:solidFill>
            <a:schemeClr val="tx1"/>
          </a:solidFill>
          <a:latin typeface="+mn-lt"/>
          <a:ea typeface="+mn-ea"/>
          <a:cs typeface="+mn-cs"/>
        </a:defRPr>
      </a:lvl2pPr>
      <a:lvl3pPr marL="685865" algn="l" defTabSz="685865" rtl="0" eaLnBrk="1" latinLnBrk="0" hangingPunct="1">
        <a:defRPr sz="1350" kern="1200">
          <a:solidFill>
            <a:schemeClr val="tx1"/>
          </a:solidFill>
          <a:latin typeface="+mn-lt"/>
          <a:ea typeface="+mn-ea"/>
          <a:cs typeface="+mn-cs"/>
        </a:defRPr>
      </a:lvl3pPr>
      <a:lvl4pPr marL="1028798" algn="l" defTabSz="685865" rtl="0" eaLnBrk="1" latinLnBrk="0" hangingPunct="1">
        <a:defRPr sz="1350" kern="1200">
          <a:solidFill>
            <a:schemeClr val="tx1"/>
          </a:solidFill>
          <a:latin typeface="+mn-lt"/>
          <a:ea typeface="+mn-ea"/>
          <a:cs typeface="+mn-cs"/>
        </a:defRPr>
      </a:lvl4pPr>
      <a:lvl5pPr marL="1371732" algn="l" defTabSz="685865" rtl="0" eaLnBrk="1" latinLnBrk="0" hangingPunct="1">
        <a:defRPr sz="1350" kern="1200">
          <a:solidFill>
            <a:schemeClr val="tx1"/>
          </a:solidFill>
          <a:latin typeface="+mn-lt"/>
          <a:ea typeface="+mn-ea"/>
          <a:cs typeface="+mn-cs"/>
        </a:defRPr>
      </a:lvl5pPr>
      <a:lvl6pPr marL="1714664" algn="l" defTabSz="685865" rtl="0" eaLnBrk="1" latinLnBrk="0" hangingPunct="1">
        <a:defRPr sz="1350" kern="1200">
          <a:solidFill>
            <a:schemeClr val="tx1"/>
          </a:solidFill>
          <a:latin typeface="+mn-lt"/>
          <a:ea typeface="+mn-ea"/>
          <a:cs typeface="+mn-cs"/>
        </a:defRPr>
      </a:lvl6pPr>
      <a:lvl7pPr marL="2057597" algn="l" defTabSz="685865" rtl="0" eaLnBrk="1" latinLnBrk="0" hangingPunct="1">
        <a:defRPr sz="1350" kern="1200">
          <a:solidFill>
            <a:schemeClr val="tx1"/>
          </a:solidFill>
          <a:latin typeface="+mn-lt"/>
          <a:ea typeface="+mn-ea"/>
          <a:cs typeface="+mn-cs"/>
        </a:defRPr>
      </a:lvl7pPr>
      <a:lvl8pPr marL="2400530" algn="l" defTabSz="685865" rtl="0" eaLnBrk="1" latinLnBrk="0" hangingPunct="1">
        <a:defRPr sz="1350" kern="1200">
          <a:solidFill>
            <a:schemeClr val="tx1"/>
          </a:solidFill>
          <a:latin typeface="+mn-lt"/>
          <a:ea typeface="+mn-ea"/>
          <a:cs typeface="+mn-cs"/>
        </a:defRPr>
      </a:lvl8pPr>
      <a:lvl9pPr marL="2743463" algn="l" defTabSz="68586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006897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16881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4748137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34AB-62CD-4CDC-B2B4-90CE6C834E6D}" type="datetimeFigureOut">
              <a:rPr lang="zh-TW" altLang="en-US" smtClean="0">
                <a:solidFill>
                  <a:prstClr val="black">
                    <a:tint val="75000"/>
                  </a:prstClr>
                </a:solidFill>
              </a:rPr>
              <a:pPr/>
              <a:t>2016/12/26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C3E0E-B550-4B87-AADB-86E0574CFCEF}"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550157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60.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6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210.png"/><Relationship Id="rId2"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0.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4.emf"/><Relationship Id="rId2" Type="http://schemas.openxmlformats.org/officeDocument/2006/relationships/image" Target="../media/image71.emf"/><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79.jpeg"/><Relationship Id="rId5" Type="http://schemas.openxmlformats.org/officeDocument/2006/relationships/image" Target="../media/image680.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8.xml"/><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8.xml"/><Relationship Id="rId4" Type="http://schemas.openxmlformats.org/officeDocument/2006/relationships/image" Target="../media/image79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0.emf"/><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emf"/></Relationships>
</file>

<file path=ppt/slides/_rels/slide51.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102.emf"/><Relationship Id="rId1" Type="http://schemas.openxmlformats.org/officeDocument/2006/relationships/slideLayout" Target="../slideLayouts/slideLayout7.xml"/><Relationship Id="rId5" Type="http://schemas.openxmlformats.org/officeDocument/2006/relationships/image" Target="../media/image920.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wm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8.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316826" y="238560"/>
            <a:ext cx="9702512" cy="139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altLang="zh-TW" sz="4800" b="1" dirty="0" smtClean="0">
                <a:solidFill>
                  <a:srgbClr val="0000CC"/>
                </a:solidFill>
                <a:latin typeface="Cambria Math" pitchFamily="18" charset="0"/>
                <a:ea typeface="Cambria Math" pitchFamily="18" charset="0"/>
              </a:rPr>
              <a:t>Formation and Dynamical Evolution of Star Clusters</a:t>
            </a:r>
            <a:endParaRPr lang="en-US" altLang="zh-TW" sz="3600" b="1" dirty="0">
              <a:solidFill>
                <a:srgbClr val="0000CC"/>
              </a:solidFill>
              <a:latin typeface="Cambria Math" pitchFamily="18" charset="0"/>
              <a:ea typeface="Cambria Math" pitchFamily="18" charset="0"/>
            </a:endParaRPr>
          </a:p>
        </p:txBody>
      </p:sp>
      <p:sp>
        <p:nvSpPr>
          <p:cNvPr id="2057" name="Rectangle 9"/>
          <p:cNvSpPr>
            <a:spLocks noChangeArrowheads="1"/>
          </p:cNvSpPr>
          <p:nvPr/>
        </p:nvSpPr>
        <p:spPr bwMode="auto">
          <a:xfrm>
            <a:off x="6317512" y="4879767"/>
            <a:ext cx="5324976" cy="144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r"/>
            <a:r>
              <a:rPr lang="en-US" altLang="zh-TW" sz="2800" b="1" dirty="0">
                <a:solidFill>
                  <a:srgbClr val="0000CC"/>
                </a:solidFill>
                <a:latin typeface="Goudy Old Style" pitchFamily="18" charset="0"/>
              </a:rPr>
              <a:t>Wen-Ping Chen</a:t>
            </a:r>
            <a:br>
              <a:rPr lang="en-US" altLang="zh-TW" sz="2800" b="1" dirty="0">
                <a:solidFill>
                  <a:srgbClr val="0000CC"/>
                </a:solidFill>
                <a:latin typeface="Goudy Old Style" pitchFamily="18" charset="0"/>
              </a:rPr>
            </a:br>
            <a:r>
              <a:rPr lang="en-US" altLang="zh-TW" sz="2800" b="1" dirty="0">
                <a:solidFill>
                  <a:srgbClr val="0000CC"/>
                </a:solidFill>
                <a:latin typeface="Goudy Old Style" pitchFamily="18" charset="0"/>
                <a:ea typeface="超世紀細毛楷" pitchFamily="2" charset="-120"/>
              </a:rPr>
              <a:t>Graduate Institute of Astronomy</a:t>
            </a:r>
            <a:r>
              <a:rPr lang="en-US" altLang="zh-TW" sz="2800" b="1" dirty="0">
                <a:solidFill>
                  <a:srgbClr val="0000CC"/>
                </a:solidFill>
                <a:latin typeface="Goudy Old Style" pitchFamily="18" charset="0"/>
              </a:rPr>
              <a:t> </a:t>
            </a:r>
            <a:br>
              <a:rPr lang="en-US" altLang="zh-TW" sz="2800" b="1" dirty="0">
                <a:solidFill>
                  <a:srgbClr val="0000CC"/>
                </a:solidFill>
                <a:latin typeface="Goudy Old Style" pitchFamily="18" charset="0"/>
              </a:rPr>
            </a:br>
            <a:r>
              <a:rPr lang="en-US" altLang="zh-TW" sz="2800" b="1" dirty="0">
                <a:solidFill>
                  <a:srgbClr val="0000CC"/>
                </a:solidFill>
                <a:latin typeface="Goudy Old Style" pitchFamily="18" charset="0"/>
              </a:rPr>
              <a:t>National Central </a:t>
            </a:r>
            <a:r>
              <a:rPr lang="en-US" altLang="zh-TW" sz="2800" b="1" dirty="0" smtClean="0">
                <a:solidFill>
                  <a:srgbClr val="0000CC"/>
                </a:solidFill>
                <a:latin typeface="Goudy Old Style" pitchFamily="18" charset="0"/>
              </a:rPr>
              <a:t>University</a:t>
            </a:r>
          </a:p>
        </p:txBody>
      </p:sp>
      <p:sp>
        <p:nvSpPr>
          <p:cNvPr id="2058" name="Rectangle 10"/>
          <p:cNvSpPr>
            <a:spLocks noChangeArrowheads="1"/>
          </p:cNvSpPr>
          <p:nvPr/>
        </p:nvSpPr>
        <p:spPr bwMode="auto">
          <a:xfrm>
            <a:off x="860613" y="1898501"/>
            <a:ext cx="9646288" cy="244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600"/>
              </a:spcBef>
              <a:buFont typeface="Wingdings" pitchFamily="2" charset="2"/>
              <a:buChar char="n"/>
            </a:pPr>
            <a:r>
              <a:rPr lang="en-US" altLang="zh-TW" sz="3600" dirty="0" smtClean="0">
                <a:latin typeface="Times New Roman" pitchFamily="18" charset="0"/>
              </a:rPr>
              <a:t> Census of Galactic open clusters</a:t>
            </a:r>
          </a:p>
          <a:p>
            <a:pPr>
              <a:spcBef>
                <a:spcPts val="600"/>
              </a:spcBef>
              <a:buFont typeface="Wingdings" pitchFamily="2" charset="2"/>
              <a:buChar char="n"/>
            </a:pPr>
            <a:r>
              <a:rPr lang="en-US" altLang="zh-TW" sz="3600" dirty="0">
                <a:latin typeface="Times New Roman" pitchFamily="18" charset="0"/>
              </a:rPr>
              <a:t> </a:t>
            </a:r>
            <a:r>
              <a:rPr lang="en-US" altLang="zh-TW" sz="3600" dirty="0" smtClean="0">
                <a:latin typeface="Times New Roman" pitchFamily="18" charset="0"/>
              </a:rPr>
              <a:t>Dynamical evolution of a star cluster</a:t>
            </a:r>
          </a:p>
          <a:p>
            <a:pPr>
              <a:spcBef>
                <a:spcPts val="600"/>
              </a:spcBef>
              <a:buFont typeface="Wingdings" pitchFamily="2" charset="2"/>
              <a:buChar char="n"/>
            </a:pPr>
            <a:r>
              <a:rPr lang="en-US" altLang="zh-TW" sz="3600" dirty="0">
                <a:latin typeface="Times New Roman" pitchFamily="18" charset="0"/>
              </a:rPr>
              <a:t> </a:t>
            </a:r>
            <a:r>
              <a:rPr lang="en-US" altLang="zh-TW" sz="3600" dirty="0" smtClean="0">
                <a:latin typeface="Times New Roman" pitchFamily="18" charset="0"/>
              </a:rPr>
              <a:t>Star clusters as targets and as tools</a:t>
            </a:r>
            <a:endParaRPr lang="en-US" altLang="zh-TW" sz="3600" dirty="0">
              <a:latin typeface="Times New Roman" pitchFamily="18" charset="0"/>
            </a:endParaRPr>
          </a:p>
          <a:p>
            <a:pPr>
              <a:spcBef>
                <a:spcPts val="600"/>
              </a:spcBef>
              <a:buFont typeface="Wingdings" pitchFamily="2" charset="2"/>
              <a:buChar char="n"/>
            </a:pPr>
            <a:r>
              <a:rPr lang="en-US" altLang="zh-TW" sz="3600" dirty="0" smtClean="0">
                <a:latin typeface="Times New Roman" pitchFamily="18" charset="0"/>
              </a:rPr>
              <a:t> </a:t>
            </a:r>
            <a:r>
              <a:rPr lang="en-US" altLang="zh-TW" sz="3600" smtClean="0">
                <a:latin typeface="Times New Roman" pitchFamily="18" charset="0"/>
              </a:rPr>
              <a:t>Outstanding issues</a:t>
            </a:r>
            <a:endParaRPr lang="en-US" altLang="zh-TW" sz="3600" dirty="0">
              <a:latin typeface="Times New Roman" pitchFamily="18" charset="0"/>
            </a:endParaRPr>
          </a:p>
        </p:txBody>
      </p:sp>
      <p:cxnSp>
        <p:nvCxnSpPr>
          <p:cNvPr id="3" name="直線接點 2"/>
          <p:cNvCxnSpPr/>
          <p:nvPr/>
        </p:nvCxnSpPr>
        <p:spPr>
          <a:xfrm flipV="1">
            <a:off x="270179" y="1775032"/>
            <a:ext cx="11718621" cy="36648"/>
          </a:xfrm>
          <a:prstGeom prst="line">
            <a:avLst/>
          </a:prstGeom>
          <a:ln w="19050">
            <a:solidFill>
              <a:srgbClr val="0070C0"/>
            </a:solidFill>
          </a:ln>
        </p:spPr>
        <p:style>
          <a:lnRef idx="1">
            <a:schemeClr val="accent6"/>
          </a:lnRef>
          <a:fillRef idx="0">
            <a:schemeClr val="accent6"/>
          </a:fillRef>
          <a:effectRef idx="0">
            <a:schemeClr val="accent6"/>
          </a:effectRef>
          <a:fontRef idx="minor">
            <a:schemeClr val="tx1"/>
          </a:fontRef>
        </p:style>
      </p:cxnSp>
      <p:pic>
        <p:nvPicPr>
          <p:cNvPr id="8" name="pasted-image.jpg"/>
          <p:cNvPicPr/>
          <p:nvPr/>
        </p:nvPicPr>
        <p:blipFill>
          <a:blip r:embed="rId3" cstate="print">
            <a:extLst/>
          </a:blip>
          <a:stretch>
            <a:fillRect/>
          </a:stretch>
        </p:blipFill>
        <p:spPr>
          <a:xfrm>
            <a:off x="500208" y="5017858"/>
            <a:ext cx="1598674" cy="1314812"/>
          </a:xfrm>
          <a:prstGeom prst="rect">
            <a:avLst/>
          </a:prstGeom>
          <a:ln w="12700">
            <a:miter lim="400000"/>
          </a:ln>
        </p:spPr>
      </p:pic>
      <p:cxnSp>
        <p:nvCxnSpPr>
          <p:cNvPr id="9" name="直線接點 8"/>
          <p:cNvCxnSpPr/>
          <p:nvPr/>
        </p:nvCxnSpPr>
        <p:spPr>
          <a:xfrm>
            <a:off x="270179" y="4536451"/>
            <a:ext cx="11617021" cy="14280"/>
          </a:xfrm>
          <a:prstGeom prst="line">
            <a:avLst/>
          </a:prstGeom>
          <a:ln w="19050">
            <a:solidFill>
              <a:srgbClr val="0070C0"/>
            </a:solidFill>
          </a:ln>
        </p:spPr>
        <p:style>
          <a:lnRef idx="1">
            <a:schemeClr val="accent6"/>
          </a:lnRef>
          <a:fillRef idx="0">
            <a:schemeClr val="accent6"/>
          </a:fillRef>
          <a:effectRef idx="0">
            <a:schemeClr val="accent6"/>
          </a:effectRef>
          <a:fontRef idx="minor">
            <a:schemeClr val="tx1"/>
          </a:fontRef>
        </p:style>
      </p:cxnSp>
      <p:pic>
        <p:nvPicPr>
          <p:cNvPr id="1028" name="Picture 4" descr="http://upload.wikimedia.org/wikipedia/commons/thumb/c/cf/Central_University_of_Jhongli%E2%85%A1.jpg/1280px-Central_University_of_Jhongli%E2%85%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14" y="5017858"/>
            <a:ext cx="1931269" cy="14484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stro.ncu.edu.tw/observatory/img/s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6437" y="5017858"/>
            <a:ext cx="1921075" cy="144080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748758" y="6376117"/>
            <a:ext cx="4719343" cy="369332"/>
          </a:xfrm>
          <a:prstGeom prst="rect">
            <a:avLst/>
          </a:prstGeom>
          <a:noFill/>
        </p:spPr>
        <p:txBody>
          <a:bodyPr wrap="square" rtlCol="0">
            <a:spAutoFit/>
          </a:bodyPr>
          <a:lstStyle/>
          <a:p>
            <a:pPr algn="ctr"/>
            <a:r>
              <a:rPr lang="en-US" altLang="zh-TW" dirty="0" smtClean="0">
                <a:latin typeface="LM Roman 9" panose="00000500000000000000" pitchFamily="50" charset="0"/>
              </a:rPr>
              <a:t>2016 December 9 @NCKU/Physics </a:t>
            </a:r>
            <a:endParaRPr lang="zh-TW" altLang="en-US" dirty="0">
              <a:latin typeface="LM Roman 9" panose="00000500000000000000" pitchFamily="50" charset="0"/>
            </a:endParaRPr>
          </a:p>
        </p:txBody>
      </p:sp>
    </p:spTree>
    <p:extLst>
      <p:ext uri="{BB962C8B-B14F-4D97-AF65-F5344CB8AC3E}">
        <p14:creationId xmlns:p14="http://schemas.microsoft.com/office/powerpoint/2010/main" val="2175321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182171" y="2558005"/>
                <a:ext cx="11805609" cy="4008405"/>
              </a:xfrm>
              <a:prstGeom prst="rect">
                <a:avLst/>
              </a:prstGeom>
            </p:spPr>
            <p:txBody>
              <a:bodyPr wrap="square">
                <a:spAutoFit/>
              </a:bodyPr>
              <a:lstStyle/>
              <a:p>
                <a:pPr>
                  <a:spcBef>
                    <a:spcPts val="1200"/>
                  </a:spcBef>
                  <a:spcAft>
                    <a:spcPts val="1200"/>
                  </a:spcAft>
                </a:pPr>
                <a:r>
                  <a:rPr lang="en-US" altLang="zh-TW" sz="3200" dirty="0" smtClean="0">
                    <a:latin typeface="Cambria Math" panose="02040503050406030204" pitchFamily="18" charset="0"/>
                    <a:ea typeface="Cambria Math" panose="02040503050406030204" pitchFamily="18" charset="0"/>
                  </a:rPr>
                  <a:t>Cloud collapse </a:t>
                </a:r>
                <a:r>
                  <a:rPr lang="en-US" altLang="zh-TW" sz="3200" dirty="0" smtClean="0">
                    <a:latin typeface="Cambria Math" panose="02040503050406030204" pitchFamily="18" charset="0"/>
                    <a:ea typeface="Cambria Math" panose="02040503050406030204" pitchFamily="18" charset="0"/>
                    <a:sym typeface="Wingdings" panose="05000000000000000000" pitchFamily="2" charset="2"/>
                  </a:rPr>
                  <a:t> </a:t>
                </a:r>
                <a14:m>
                  <m:oMath xmlns:m="http://schemas.openxmlformats.org/officeDocument/2006/math">
                    <m:r>
                      <a:rPr lang="zh-TW" altLang="en-US" sz="3200" i="1" smtClean="0">
                        <a:latin typeface="Cambria Math" panose="02040503050406030204" pitchFamily="18" charset="0"/>
                        <a:sym typeface="Wingdings" panose="05000000000000000000" pitchFamily="2" charset="2"/>
                      </a:rPr>
                      <m:t>𝜌</m:t>
                    </m:r>
                    <m:r>
                      <a:rPr lang="en-US" altLang="zh-TW" sz="3200" b="0"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altLang="zh-TW" sz="3200" dirty="0" smtClean="0">
                    <a:latin typeface="Cambria Math" panose="02040503050406030204" pitchFamily="18" charset="0"/>
                    <a:ea typeface="Cambria Math" panose="02040503050406030204" pitchFamily="18" charset="0"/>
                    <a:sym typeface="Wingdings" panose="05000000000000000000" pitchFamily="2" charset="2"/>
                  </a:rPr>
                  <a:t>, and if sufficient cooling, </a:t>
                </a:r>
                <a14:m>
                  <m:oMath xmlns:m="http://schemas.openxmlformats.org/officeDocument/2006/math">
                    <m:r>
                      <a:rPr lang="en-US" altLang="zh-TW" sz="3200" b="0" i="1" smtClean="0">
                        <a:latin typeface="Cambria Math" panose="02040503050406030204" pitchFamily="18" charset="0"/>
                        <a:ea typeface="Cambria Math" panose="02040503050406030204" pitchFamily="18" charset="0"/>
                        <a:sym typeface="Wingdings" panose="05000000000000000000" pitchFamily="2" charset="2"/>
                      </a:rPr>
                      <m:t>𝑇</m:t>
                    </m:r>
                    <m:r>
                      <a:rPr lang="en-US" altLang="zh-TW" sz="3200" b="0" i="1" smtClean="0">
                        <a:latin typeface="Cambria Math" panose="02040503050406030204" pitchFamily="18" charset="0"/>
                        <a:ea typeface="Cambria Math" panose="02040503050406030204" pitchFamily="18" charset="0"/>
                        <a:sym typeface="Wingdings" panose="05000000000000000000" pitchFamily="2" charset="2"/>
                      </a:rPr>
                      <m:t>≈</m:t>
                    </m:r>
                    <m:r>
                      <m:rPr>
                        <m:sty m:val="p"/>
                      </m:rPr>
                      <a:rPr lang="en-US" altLang="zh-TW" sz="3200" b="0" i="0" smtClean="0">
                        <a:latin typeface="Cambria Math" panose="02040503050406030204" pitchFamily="18" charset="0"/>
                        <a:ea typeface="Cambria Math" panose="02040503050406030204" pitchFamily="18" charset="0"/>
                        <a:sym typeface="Wingdings" panose="05000000000000000000" pitchFamily="2" charset="2"/>
                      </a:rPr>
                      <m:t>const</m:t>
                    </m:r>
                  </m:oMath>
                </a14:m>
                <a:r>
                  <a:rPr lang="en-US" altLang="zh-TW" sz="3200" dirty="0" smtClean="0">
                    <a:latin typeface="Cambria Math" panose="02040503050406030204" pitchFamily="18" charset="0"/>
                  </a:rPr>
                  <a:t> </a:t>
                </a:r>
                <a:r>
                  <a:rPr lang="en-US" altLang="zh-TW" sz="2400" dirty="0" smtClean="0">
                    <a:solidFill>
                      <a:srgbClr val="0000FF"/>
                    </a:solidFill>
                    <a:latin typeface="Cambria Math" panose="02040503050406030204" pitchFamily="18" charset="0"/>
                  </a:rPr>
                  <a:t>(isothermal)</a:t>
                </a:r>
              </a:p>
              <a:p>
                <a:pPr marL="457200" indent="-457200">
                  <a:spcBef>
                    <a:spcPts val="1200"/>
                  </a:spcBef>
                  <a:spcAft>
                    <a:spcPts val="1200"/>
                  </a:spcAft>
                  <a:buFont typeface="Wingdings" panose="05000000000000000000" pitchFamily="2" charset="2"/>
                  <a:buChar char="à"/>
                </a:pPr>
                <a14:m>
                  <m:oMath xmlns:m="http://schemas.openxmlformats.org/officeDocument/2006/math">
                    <m:sSub>
                      <m:sSubPr>
                        <m:ctrlPr>
                          <a:rPr lang="en-US" altLang="zh-TW" sz="3200" i="1">
                            <a:solidFill>
                              <a:prstClr val="black"/>
                            </a:solidFill>
                            <a:latin typeface="Cambria Math" panose="02040503050406030204" pitchFamily="18" charset="0"/>
                            <a:ea typeface="Cambria Math" panose="02040503050406030204" pitchFamily="18" charset="0"/>
                          </a:rPr>
                        </m:ctrlPr>
                      </m:sSubPr>
                      <m:e>
                        <m:r>
                          <a:rPr lang="en-US" altLang="zh-TW" sz="3200" i="1">
                            <a:solidFill>
                              <a:prstClr val="black"/>
                            </a:solidFill>
                            <a:latin typeface="Cambria Math" panose="02040503050406030204" pitchFamily="18" charset="0"/>
                            <a:ea typeface="Cambria Math" panose="02040503050406030204" pitchFamily="18" charset="0"/>
                          </a:rPr>
                          <m:t>ℳ</m:t>
                        </m:r>
                      </m:e>
                      <m:sub>
                        <m:r>
                          <m:rPr>
                            <m:sty m:val="p"/>
                          </m:rPr>
                          <a:rPr lang="en-US" altLang="zh-TW" sz="3200">
                            <a:solidFill>
                              <a:prstClr val="black"/>
                            </a:solidFill>
                            <a:latin typeface="Cambria Math" panose="02040503050406030204" pitchFamily="18" charset="0"/>
                            <a:ea typeface="Cambria Math" panose="02040503050406030204" pitchFamily="18" charset="0"/>
                          </a:rPr>
                          <m:t>J</m:t>
                        </m:r>
                      </m:sub>
                    </m:sSub>
                    <m:r>
                      <a:rPr lang="en-US" altLang="zh-TW" sz="3200" b="0" i="1" smtClean="0">
                        <a:solidFill>
                          <a:prstClr val="black"/>
                        </a:solidFill>
                        <a:latin typeface="Cambria Math" panose="02040503050406030204" pitchFamily="18" charset="0"/>
                        <a:ea typeface="Cambria Math" panose="02040503050406030204" pitchFamily="18" charset="0"/>
                      </a:rPr>
                      <m:t>↓</m:t>
                    </m:r>
                  </m:oMath>
                </a14:m>
                <a:r>
                  <a:rPr lang="en-US" altLang="zh-TW" sz="3200" dirty="0" smtClean="0">
                    <a:latin typeface="Cambria Math" panose="02040503050406030204" pitchFamily="18" charset="0"/>
                  </a:rPr>
                  <a:t>, i.e., easier to exceed</a:t>
                </a:r>
                <a:r>
                  <a:rPr lang="zh-TW" altLang="en-US" sz="3200" dirty="0" smtClean="0">
                    <a:latin typeface="Cambria Math" panose="02040503050406030204" pitchFamily="18" charset="0"/>
                  </a:rPr>
                  <a:t> </a:t>
                </a:r>
                <a:r>
                  <a:rPr lang="en-US" altLang="zh-TW" sz="3200" dirty="0" smtClean="0">
                    <a:latin typeface="Cambria Math" panose="02040503050406030204" pitchFamily="18" charset="0"/>
                    <a:sym typeface="Wingdings" panose="05000000000000000000" pitchFamily="2" charset="2"/>
                  </a:rPr>
                  <a:t></a:t>
                </a:r>
                <a:r>
                  <a:rPr lang="en-US" altLang="zh-TW" sz="3200" b="1" dirty="0" smtClean="0">
                    <a:latin typeface="Cambria Math" panose="02040503050406030204" pitchFamily="18" charset="0"/>
                    <a:sym typeface="Wingdings" panose="05000000000000000000" pitchFamily="2" charset="2"/>
                  </a:rPr>
                  <a:t> </a:t>
                </a:r>
                <a:r>
                  <a:rPr lang="en-US" altLang="zh-TW" sz="3200" b="1" dirty="0" smtClean="0">
                    <a:solidFill>
                      <a:srgbClr val="C00000"/>
                    </a:solidFill>
                    <a:latin typeface="Cambria Math" panose="02040503050406030204" pitchFamily="18" charset="0"/>
                    <a:sym typeface="Wingdings" panose="05000000000000000000" pitchFamily="2" charset="2"/>
                  </a:rPr>
                  <a:t>fragmentation</a:t>
                </a:r>
                <a:r>
                  <a:rPr lang="en-US" altLang="zh-TW" sz="3200" b="1" dirty="0" smtClean="0">
                    <a:solidFill>
                      <a:srgbClr val="FF0000"/>
                    </a:solidFill>
                    <a:latin typeface="Cambria Math" panose="02040503050406030204" pitchFamily="18" charset="0"/>
                    <a:sym typeface="Wingdings" panose="05000000000000000000" pitchFamily="2" charset="2"/>
                  </a:rPr>
                  <a:t> </a:t>
                </a:r>
                <a:r>
                  <a:rPr lang="en-US" altLang="zh-TW" sz="3200" dirty="0" smtClean="0">
                    <a:latin typeface="Cambria Math" panose="02040503050406030204" pitchFamily="18" charset="0"/>
                    <a:sym typeface="Wingdings" panose="05000000000000000000" pitchFamily="2" charset="2"/>
                  </a:rPr>
                  <a:t>to clumps/cores</a:t>
                </a:r>
              </a:p>
              <a:p>
                <a:pPr>
                  <a:spcBef>
                    <a:spcPts val="1200"/>
                  </a:spcBef>
                  <a:spcAft>
                    <a:spcPts val="1200"/>
                  </a:spcAft>
                </a:pPr>
                <a:r>
                  <a:rPr lang="en-US" altLang="zh-TW" sz="3200" dirty="0" smtClean="0">
                    <a:latin typeface="Cambria Math" panose="02040503050406030204" pitchFamily="18" charset="0"/>
                    <a:sym typeface="Wingdings" panose="05000000000000000000" pitchFamily="2" charset="2"/>
                  </a:rPr>
                  <a:t>… until the core very dense, so no longer optically thin </a:t>
                </a:r>
                <a:r>
                  <a:rPr lang="en-US" altLang="zh-TW" sz="2400" dirty="0" smtClean="0">
                    <a:solidFill>
                      <a:srgbClr val="0000FF"/>
                    </a:solidFill>
                    <a:latin typeface="Cambria Math" panose="02040503050406030204" pitchFamily="18" charset="0"/>
                    <a:sym typeface="Wingdings" panose="05000000000000000000" pitchFamily="2" charset="2"/>
                  </a:rPr>
                  <a:t>(adiabatic)  </a:t>
                </a:r>
                <a:r>
                  <a:rPr lang="en-US" altLang="zh-TW" sz="3200" dirty="0" smtClean="0">
                    <a:latin typeface="Cambria Math" panose="02040503050406030204" pitchFamily="18" charset="0"/>
                    <a:sym typeface="Wingdings" panose="05000000000000000000" pitchFamily="2" charset="2"/>
                  </a:rPr>
                  <a:t/>
                </a:r>
                <a:br>
                  <a:rPr lang="en-US" altLang="zh-TW" sz="3200" dirty="0" smtClean="0">
                    <a:latin typeface="Cambria Math" panose="02040503050406030204" pitchFamily="18" charset="0"/>
                    <a:sym typeface="Wingdings" panose="05000000000000000000" pitchFamily="2" charset="2"/>
                  </a:rPr>
                </a:br>
                <a:r>
                  <a:rPr lang="en-US" altLang="zh-TW" sz="3200" dirty="0" smtClean="0">
                    <a:latin typeface="Cambria Math" panose="02040503050406030204" pitchFamily="18" charset="0"/>
                    <a:sym typeface="Wingdings" panose="05000000000000000000" pitchFamily="2" charset="2"/>
                  </a:rPr>
                  <a:t> </a:t>
                </a:r>
                <a14:m>
                  <m:oMath xmlns:m="http://schemas.openxmlformats.org/officeDocument/2006/math">
                    <m:r>
                      <a:rPr lang="en-US" altLang="zh-TW" sz="3200" i="1">
                        <a:latin typeface="Cambria Math" panose="02040503050406030204" pitchFamily="18" charset="0"/>
                        <a:ea typeface="Cambria Math" panose="02040503050406030204" pitchFamily="18" charset="0"/>
                        <a:sym typeface="Wingdings" panose="05000000000000000000" pitchFamily="2" charset="2"/>
                      </a:rPr>
                      <m:t>𝑇</m:t>
                    </m:r>
                    <m:r>
                      <a:rPr lang="en-US" altLang="zh-TW" sz="3200" i="1">
                        <a:latin typeface="Cambria Math" panose="02040503050406030204" pitchFamily="18" charset="0"/>
                        <a:ea typeface="Cambria Math" panose="02040503050406030204" pitchFamily="18" charset="0"/>
                        <a:sym typeface="Wingdings" panose="05000000000000000000" pitchFamily="2" charset="2"/>
                      </a:rPr>
                      <m:t>↑</m:t>
                    </m:r>
                  </m:oMath>
                </a14:m>
                <a:r>
                  <a:rPr lang="en-US" altLang="zh-TW" sz="3200" dirty="0" smtClean="0">
                    <a:latin typeface="Cambria Math" panose="02040503050406030204" pitchFamily="18" charset="0"/>
                    <a:sym typeface="Wingdings" panose="05000000000000000000" pitchFamily="2" charset="2"/>
                  </a:rPr>
                  <a:t>  formation of a </a:t>
                </a:r>
                <a:r>
                  <a:rPr lang="en-US" altLang="zh-TW" sz="3200" dirty="0">
                    <a:latin typeface="Cambria Math" panose="02040503050406030204" pitchFamily="18" charset="0"/>
                    <a:sym typeface="Wingdings" panose="05000000000000000000" pitchFamily="2" charset="2"/>
                  </a:rPr>
                  <a:t>star or </a:t>
                </a:r>
                <a:r>
                  <a:rPr lang="en-US" altLang="zh-TW" sz="3200" dirty="0" smtClean="0">
                    <a:latin typeface="Cambria Math" panose="02040503050406030204" pitchFamily="18" charset="0"/>
                    <a:sym typeface="Wingdings" panose="05000000000000000000" pitchFamily="2" charset="2"/>
                  </a:rPr>
                  <a:t>two for each core  a </a:t>
                </a:r>
                <a:r>
                  <a:rPr lang="en-US" altLang="zh-TW" sz="3200" b="1" u="sng" dirty="0" smtClean="0">
                    <a:solidFill>
                      <a:srgbClr val="FF0000"/>
                    </a:solidFill>
                    <a:latin typeface="Cambria Math" panose="02040503050406030204" pitchFamily="18" charset="0"/>
                    <a:sym typeface="Wingdings" panose="05000000000000000000" pitchFamily="2" charset="2"/>
                  </a:rPr>
                  <a:t>star cluster</a:t>
                </a:r>
                <a:r>
                  <a:rPr lang="en-US" altLang="zh-TW" sz="3200" dirty="0" smtClean="0">
                    <a:latin typeface="Cambria Math" panose="02040503050406030204" pitchFamily="18" charset="0"/>
                    <a:sym typeface="Wingdings" panose="05000000000000000000" pitchFamily="2" charset="2"/>
                  </a:rPr>
                  <a:t>  </a:t>
                </a:r>
              </a:p>
              <a:p>
                <a:pPr marL="457200" indent="-457200">
                  <a:spcBef>
                    <a:spcPts val="1200"/>
                  </a:spcBef>
                  <a:spcAft>
                    <a:spcPts val="1200"/>
                  </a:spcAft>
                  <a:buFont typeface="Wingdings" panose="05000000000000000000" pitchFamily="2" charset="2"/>
                  <a:buChar char="u"/>
                </a:pPr>
                <a:r>
                  <a:rPr lang="en-US" altLang="zh-TW" sz="3200" dirty="0" smtClean="0">
                    <a:latin typeface="Cambria Math" panose="02040503050406030204" pitchFamily="18" charset="0"/>
                    <a:sym typeface="Wingdings" panose="05000000000000000000" pitchFamily="2" charset="2"/>
                  </a:rPr>
                  <a:t>Member stars in a star cluster have the same age, same chemical abundances, and at the same distance from us.</a:t>
                </a:r>
                <a:endParaRPr lang="en-US" altLang="zh-TW" sz="3200" dirty="0">
                  <a:latin typeface="Cambria Math" panose="02040503050406030204" pitchFamily="18" charset="0"/>
                  <a:sym typeface="Wingdings" panose="05000000000000000000" pitchFamily="2" charset="2"/>
                </a:endParaRPr>
              </a:p>
            </p:txBody>
          </p:sp>
        </mc:Choice>
        <mc:Fallback xmlns="">
          <p:sp>
            <p:nvSpPr>
              <p:cNvPr id="10" name="矩形 9"/>
              <p:cNvSpPr>
                <a:spLocks noRot="1" noChangeAspect="1" noMove="1" noResize="1" noEditPoints="1" noAdjustHandles="1" noChangeArrowheads="1" noChangeShapeType="1" noTextEdit="1"/>
              </p:cNvSpPr>
              <p:nvPr/>
            </p:nvSpPr>
            <p:spPr>
              <a:xfrm>
                <a:off x="182171" y="2558005"/>
                <a:ext cx="11805609" cy="4008405"/>
              </a:xfrm>
              <a:prstGeom prst="rect">
                <a:avLst/>
              </a:prstGeom>
              <a:blipFill>
                <a:blip r:embed="rId3"/>
                <a:stretch>
                  <a:fillRect l="-1343" t="-1979" r="-1601" b="-41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737076" y="921196"/>
                <a:ext cx="10307914" cy="1149738"/>
              </a:xfrm>
              <a:prstGeom prst="rect">
                <a:avLst/>
              </a:prstGeom>
              <a:noFill/>
            </p:spPr>
            <p:txBody>
              <a:bodyPr wrap="square" rtlCol="0">
                <a:spAutoFit/>
              </a:bodyPr>
              <a:lstStyle/>
              <a:p>
                <a:r>
                  <a:rPr lang="en-US" altLang="zh-TW" sz="3200" dirty="0" smtClean="0">
                    <a:solidFill>
                      <a:schemeClr val="tx1"/>
                    </a:solidFill>
                    <a:latin typeface="Cambria Math" panose="02040503050406030204" pitchFamily="18" charset="0"/>
                    <a:ea typeface="Cambria Math" panose="02040503050406030204" pitchFamily="18" charset="0"/>
                  </a:rPr>
                  <a:t>If </a:t>
                </a:r>
                <a14:m>
                  <m:oMath xmlns:m="http://schemas.openxmlformats.org/officeDocument/2006/math">
                    <m:r>
                      <a:rPr lang="en-US" altLang="zh-TW" sz="3200" i="1">
                        <a:solidFill>
                          <a:schemeClr val="tx1"/>
                        </a:solidFill>
                        <a:latin typeface="Cambria Math" panose="02040503050406030204" pitchFamily="18" charset="0"/>
                        <a:ea typeface="Cambria Math" panose="02040503050406030204" pitchFamily="18" charset="0"/>
                      </a:rPr>
                      <m:t>ℳ</m:t>
                    </m:r>
                  </m:oMath>
                </a14:m>
                <a:r>
                  <a:rPr lang="en-US" altLang="zh-TW" sz="3200" baseline="-25000" dirty="0">
                    <a:solidFill>
                      <a:schemeClr val="tx1"/>
                    </a:solidFill>
                    <a:latin typeface="Cambria Math" panose="02040503050406030204" pitchFamily="18" charset="0"/>
                    <a:ea typeface="Cambria Math" panose="02040503050406030204" pitchFamily="18" charset="0"/>
                  </a:rPr>
                  <a:t>cloud</a:t>
                </a:r>
                <a:r>
                  <a:rPr lang="en-US" altLang="zh-TW" sz="3200" dirty="0">
                    <a:solidFill>
                      <a:schemeClr val="tx1"/>
                    </a:solidFill>
                    <a:latin typeface="Cambria Math" panose="02040503050406030204" pitchFamily="18" charset="0"/>
                    <a:ea typeface="Cambria Math" panose="02040503050406030204" pitchFamily="18" charset="0"/>
                  </a:rPr>
                  <a:t> &gt; </a:t>
                </a:r>
                <a14:m>
                  <m:oMath xmlns:m="http://schemas.openxmlformats.org/officeDocument/2006/math">
                    <m:sSub>
                      <m:sSubPr>
                        <m:ctrlPr>
                          <a:rPr lang="en-US" altLang="zh-TW" sz="3200" i="1">
                            <a:solidFill>
                              <a:schemeClr val="tx1"/>
                            </a:solidFill>
                            <a:latin typeface="Cambria Math" panose="02040503050406030204" pitchFamily="18" charset="0"/>
                            <a:ea typeface="Cambria Math" panose="02040503050406030204" pitchFamily="18" charset="0"/>
                          </a:rPr>
                        </m:ctrlPr>
                      </m:sSubPr>
                      <m:e>
                        <m:r>
                          <a:rPr lang="en-US" altLang="zh-TW" sz="3200" i="1">
                            <a:solidFill>
                              <a:schemeClr val="tx1"/>
                            </a:solidFill>
                            <a:latin typeface="Cambria Math" panose="02040503050406030204" pitchFamily="18" charset="0"/>
                            <a:ea typeface="Cambria Math" panose="02040503050406030204" pitchFamily="18" charset="0"/>
                          </a:rPr>
                          <m:t>ℳ</m:t>
                        </m:r>
                      </m:e>
                      <m:sub>
                        <m:r>
                          <m:rPr>
                            <m:sty m:val="p"/>
                          </m:rPr>
                          <a:rPr lang="en-US" altLang="zh-TW" sz="3200">
                            <a:solidFill>
                              <a:schemeClr val="tx1"/>
                            </a:solidFill>
                            <a:latin typeface="Cambria Math" panose="02040503050406030204" pitchFamily="18" charset="0"/>
                            <a:ea typeface="Cambria Math" panose="02040503050406030204" pitchFamily="18" charset="0"/>
                          </a:rPr>
                          <m:t>J</m:t>
                        </m:r>
                      </m:sub>
                    </m:sSub>
                  </m:oMath>
                </a14:m>
                <a:r>
                  <a:rPr lang="en-US" altLang="zh-TW" sz="3200" dirty="0">
                    <a:solidFill>
                      <a:schemeClr val="tx1"/>
                    </a:solidFill>
                    <a:latin typeface="Cambria Math" panose="02040503050406030204" pitchFamily="18" charset="0"/>
                    <a:ea typeface="Cambria Math" panose="02040503050406030204" pitchFamily="18" charset="0"/>
                  </a:rPr>
                  <a:t>  (critical mass)</a:t>
                </a:r>
                <a:r>
                  <a:rPr lang="en-US" altLang="zh-TW" sz="3200" dirty="0">
                    <a:solidFill>
                      <a:schemeClr val="tx1"/>
                    </a:solidFill>
                    <a:latin typeface="Cambria Math" panose="02040503050406030204" pitchFamily="18" charset="0"/>
                    <a:ea typeface="Cambria Math" panose="02040503050406030204" pitchFamily="18" charset="0"/>
                    <a:sym typeface="Wingdings" panose="05000000000000000000" pitchFamily="2" charset="2"/>
                  </a:rPr>
                  <a:t>  </a:t>
                </a:r>
                <a:r>
                  <a:rPr lang="en-US" altLang="zh-TW" sz="3200" dirty="0"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a:t>cloud collapse</a:t>
                </a:r>
                <a:endParaRPr lang="en-US" altLang="zh-TW" sz="3200" dirty="0">
                  <a:solidFill>
                    <a:schemeClr val="tx1"/>
                  </a:solidFill>
                  <a:latin typeface="Cambria Math" panose="02040503050406030204" pitchFamily="18" charset="0"/>
                  <a:ea typeface="Cambria Math" panose="02040503050406030204" pitchFamily="18" charset="0"/>
                  <a:sym typeface="Wingdings" panose="05000000000000000000" pitchFamily="2" charset="2"/>
                </a:endParaRPr>
              </a:p>
              <a:p>
                <a:r>
                  <a:rPr lang="en-US" altLang="zh-TW" sz="3200" dirty="0" smtClean="0">
                    <a:solidFill>
                      <a:schemeClr val="tx1"/>
                    </a:solidFill>
                    <a:latin typeface="Cambria Math" panose="02040503050406030204" pitchFamily="18" charset="0"/>
                    <a:ea typeface="Cambria Math" panose="02040503050406030204" pitchFamily="18" charset="0"/>
                  </a:rPr>
                  <a:t>GMCs </a:t>
                </a:r>
                <a14:m>
                  <m:oMath xmlns:m="http://schemas.openxmlformats.org/officeDocument/2006/math">
                    <m:sSub>
                      <m:sSubPr>
                        <m:ctrlPr>
                          <a:rPr lang="en-US" altLang="zh-TW" sz="3200" i="1" smtClean="0">
                            <a:solidFill>
                              <a:schemeClr val="tx1"/>
                            </a:solidFill>
                            <a:latin typeface="Cambria Math" panose="02040503050406030204" pitchFamily="18" charset="0"/>
                            <a:ea typeface="Cambria Math" panose="02040503050406030204" pitchFamily="18" charset="0"/>
                          </a:rPr>
                        </m:ctrlPr>
                      </m:sSubPr>
                      <m:e>
                        <m:r>
                          <a:rPr lang="en-US" altLang="zh-TW" sz="3200" i="1">
                            <a:solidFill>
                              <a:schemeClr val="tx1"/>
                            </a:solidFill>
                            <a:latin typeface="Cambria Math" panose="02040503050406030204" pitchFamily="18" charset="0"/>
                            <a:ea typeface="Cambria Math" panose="02040503050406030204" pitchFamily="18" charset="0"/>
                          </a:rPr>
                          <m:t>ℳ</m:t>
                        </m:r>
                      </m:e>
                      <m:sub>
                        <m:r>
                          <a:rPr lang="en-US" altLang="zh-TW" sz="3200" b="0" i="1" smtClean="0">
                            <a:solidFill>
                              <a:schemeClr val="tx1"/>
                            </a:solidFill>
                            <a:latin typeface="Cambria Math" panose="02040503050406030204" pitchFamily="18" charset="0"/>
                            <a:ea typeface="Cambria Math" panose="02040503050406030204" pitchFamily="18" charset="0"/>
                          </a:rPr>
                          <m:t>𝐽</m:t>
                        </m:r>
                      </m:sub>
                    </m:sSub>
                    <m:r>
                      <a:rPr lang="en-US" altLang="zh-TW" sz="3200" b="0" i="1" smtClean="0">
                        <a:solidFill>
                          <a:schemeClr val="tx1"/>
                        </a:solidFill>
                        <a:latin typeface="Cambria Math" panose="02040503050406030204" pitchFamily="18" charset="0"/>
                        <a:ea typeface="Cambria Math" panose="02040503050406030204" pitchFamily="18" charset="0"/>
                      </a:rPr>
                      <m:t>≈100 ~ 1000 </m:t>
                    </m:r>
                    <m:sSub>
                      <m:sSubPr>
                        <m:ctrlPr>
                          <a:rPr lang="en-US" altLang="zh-TW" sz="3200" i="1">
                            <a:solidFill>
                              <a:schemeClr val="tx1"/>
                            </a:solidFill>
                            <a:latin typeface="Cambria Math" panose="02040503050406030204" pitchFamily="18" charset="0"/>
                            <a:ea typeface="Cambria Math" panose="02040503050406030204" pitchFamily="18" charset="0"/>
                          </a:rPr>
                        </m:ctrlPr>
                      </m:sSubPr>
                      <m:e>
                        <m:r>
                          <a:rPr lang="en-US" altLang="zh-TW" sz="3200" i="1">
                            <a:solidFill>
                              <a:schemeClr val="tx1"/>
                            </a:solidFill>
                            <a:latin typeface="Cambria Math" panose="02040503050406030204" pitchFamily="18" charset="0"/>
                            <a:ea typeface="Cambria Math" panose="02040503050406030204" pitchFamily="18" charset="0"/>
                          </a:rPr>
                          <m:t>ℳ</m:t>
                        </m:r>
                      </m:e>
                      <m:sub>
                        <m:r>
                          <a:rPr lang="en-US" altLang="zh-TW" sz="3200" i="1" smtClean="0">
                            <a:solidFill>
                              <a:schemeClr val="tx1"/>
                            </a:solidFill>
                            <a:latin typeface="Cambria Math" panose="02040503050406030204" pitchFamily="18" charset="0"/>
                            <a:ea typeface="Cambria Math" panose="02040503050406030204" pitchFamily="18" charset="0"/>
                          </a:rPr>
                          <m:t>⊙</m:t>
                        </m:r>
                      </m:sub>
                    </m:sSub>
                  </m:oMath>
                </a14:m>
                <a:r>
                  <a:rPr lang="en-US" altLang="zh-TW" sz="3200" dirty="0" smtClean="0">
                    <a:solidFill>
                      <a:schemeClr val="tx1"/>
                    </a:solidFill>
                    <a:latin typeface="Cambria Math" panose="02040503050406030204" pitchFamily="18" charset="0"/>
                  </a:rPr>
                  <a:t>   But stars ~0.08 to 120 </a:t>
                </a:r>
                <a14:m>
                  <m:oMath xmlns:m="http://schemas.openxmlformats.org/officeDocument/2006/math">
                    <m:sSub>
                      <m:sSubPr>
                        <m:ctrlPr>
                          <a:rPr lang="en-US" altLang="zh-TW" sz="3200" i="1">
                            <a:solidFill>
                              <a:schemeClr val="tx1"/>
                            </a:solidFill>
                            <a:latin typeface="Cambria Math" panose="02040503050406030204" pitchFamily="18" charset="0"/>
                            <a:ea typeface="Cambria Math" panose="02040503050406030204" pitchFamily="18" charset="0"/>
                          </a:rPr>
                        </m:ctrlPr>
                      </m:sSubPr>
                      <m:e>
                        <m:r>
                          <a:rPr lang="en-US" altLang="zh-TW" sz="3200" i="1">
                            <a:solidFill>
                              <a:schemeClr val="tx1"/>
                            </a:solidFill>
                            <a:latin typeface="Cambria Math" panose="02040503050406030204" pitchFamily="18" charset="0"/>
                            <a:ea typeface="Cambria Math" panose="02040503050406030204" pitchFamily="18" charset="0"/>
                          </a:rPr>
                          <m:t>ℳ</m:t>
                        </m:r>
                      </m:e>
                      <m:sub>
                        <m:r>
                          <a:rPr lang="en-US" altLang="zh-TW" sz="3200" i="1">
                            <a:solidFill>
                              <a:schemeClr val="tx1"/>
                            </a:solidFill>
                            <a:latin typeface="Cambria Math" panose="02040503050406030204" pitchFamily="18" charset="0"/>
                            <a:ea typeface="Cambria Math" panose="02040503050406030204" pitchFamily="18" charset="0"/>
                          </a:rPr>
                          <m:t>⊙</m:t>
                        </m:r>
                      </m:sub>
                    </m:sSub>
                  </m:oMath>
                </a14:m>
                <a:endParaRPr lang="zh-TW" altLang="en-US" sz="3200" dirty="0">
                  <a:solidFill>
                    <a:schemeClr val="tx1"/>
                  </a:solidFill>
                  <a:latin typeface="Cambria Math" panose="02040503050406030204" pitchFamily="18"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737076" y="921196"/>
                <a:ext cx="10307914" cy="1149738"/>
              </a:xfrm>
              <a:prstGeom prst="rect">
                <a:avLst/>
              </a:prstGeom>
              <a:blipFill rotWithShape="0">
                <a:blip r:embed="rId4"/>
                <a:stretch>
                  <a:fillRect l="-1538" t="-7407" b="-1269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55881" y="164142"/>
                <a:ext cx="5260223" cy="664990"/>
              </a:xfrm>
              <a:prstGeom prst="rect">
                <a:avLst/>
              </a:prstGeom>
            </p:spPr>
            <p:txBody>
              <a:bodyPr wrap="none">
                <a:spAutoFit/>
              </a:bodyPr>
              <a:lstStyle/>
              <a:p>
                <a:pPr lvl="0" algn="ctr"/>
                <a:r>
                  <a:rPr lang="en-US" altLang="zh-TW" sz="3200" b="1" dirty="0" smtClean="0">
                    <a:solidFill>
                      <a:srgbClr val="C00000"/>
                    </a:solidFill>
                    <a:latin typeface="Cambria Math" panose="02040503050406030204" pitchFamily="18" charset="0"/>
                    <a:ea typeface="Cambria Math" panose="02040503050406030204" pitchFamily="18" charset="0"/>
                  </a:rPr>
                  <a:t>Jeans Mass   </a:t>
                </a:r>
                <a14:m>
                  <m:oMath xmlns:m="http://schemas.openxmlformats.org/officeDocument/2006/math">
                    <m:sSub>
                      <m:sSubPr>
                        <m:ctrlPr>
                          <a:rPr lang="en-US" altLang="zh-TW" sz="3200" i="1" smtClean="0">
                            <a:solidFill>
                              <a:prstClr val="black"/>
                            </a:solidFill>
                            <a:latin typeface="Cambria Math" panose="02040503050406030204" pitchFamily="18" charset="0"/>
                            <a:ea typeface="Cambria Math" panose="02040503050406030204" pitchFamily="18" charset="0"/>
                          </a:rPr>
                        </m:ctrlPr>
                      </m:sSubPr>
                      <m:e>
                        <m:r>
                          <a:rPr lang="en-US" altLang="zh-TW" sz="3200" i="1">
                            <a:solidFill>
                              <a:prstClr val="black"/>
                            </a:solidFill>
                            <a:latin typeface="Cambria Math" panose="02040503050406030204" pitchFamily="18" charset="0"/>
                            <a:ea typeface="Cambria Math" panose="02040503050406030204" pitchFamily="18" charset="0"/>
                          </a:rPr>
                          <m:t>ℳ</m:t>
                        </m:r>
                      </m:e>
                      <m:sub>
                        <m:r>
                          <m:rPr>
                            <m:sty m:val="p"/>
                          </m:rPr>
                          <a:rPr lang="en-US" altLang="zh-TW" sz="3200">
                            <a:solidFill>
                              <a:prstClr val="black"/>
                            </a:solidFill>
                            <a:latin typeface="Cambria Math" panose="02040503050406030204" pitchFamily="18" charset="0"/>
                            <a:ea typeface="Cambria Math" panose="02040503050406030204" pitchFamily="18" charset="0"/>
                          </a:rPr>
                          <m:t>J</m:t>
                        </m:r>
                      </m:sub>
                    </m:sSub>
                    <m:r>
                      <a:rPr lang="en-US" altLang="zh-TW" sz="3200" i="1">
                        <a:solidFill>
                          <a:prstClr val="black"/>
                        </a:solidFill>
                        <a:latin typeface="Cambria Math" panose="02040503050406030204" pitchFamily="18" charset="0"/>
                        <a:ea typeface="Cambria Math" panose="02040503050406030204" pitchFamily="18" charset="0"/>
                      </a:rPr>
                      <m:t>∝ </m:t>
                    </m:r>
                    <m:f>
                      <m:fPr>
                        <m:type m:val="lin"/>
                        <m:ctrlPr>
                          <a:rPr lang="en-US" altLang="zh-TW" sz="3200" i="1">
                            <a:solidFill>
                              <a:prstClr val="black"/>
                            </a:solidFill>
                            <a:latin typeface="Cambria Math" panose="02040503050406030204" pitchFamily="18" charset="0"/>
                            <a:ea typeface="Cambria Math" panose="02040503050406030204" pitchFamily="18" charset="0"/>
                          </a:rPr>
                        </m:ctrlPr>
                      </m:fPr>
                      <m:num>
                        <m:sSup>
                          <m:sSupPr>
                            <m:ctrlPr>
                              <a:rPr lang="en-US" altLang="zh-TW" sz="3200" i="1">
                                <a:solidFill>
                                  <a:prstClr val="black"/>
                                </a:solidFill>
                                <a:latin typeface="Cambria Math" panose="02040503050406030204" pitchFamily="18" charset="0"/>
                                <a:ea typeface="Cambria Math" panose="02040503050406030204" pitchFamily="18" charset="0"/>
                              </a:rPr>
                            </m:ctrlPr>
                          </m:sSupPr>
                          <m:e>
                            <m:r>
                              <a:rPr lang="en-US" altLang="zh-TW" sz="3200" i="1">
                                <a:solidFill>
                                  <a:prstClr val="black"/>
                                </a:solidFill>
                                <a:latin typeface="Cambria Math" panose="02040503050406030204" pitchFamily="18" charset="0"/>
                                <a:ea typeface="Cambria Math" panose="02040503050406030204" pitchFamily="18" charset="0"/>
                              </a:rPr>
                              <m:t>𝑇</m:t>
                            </m:r>
                          </m:e>
                          <m:sup>
                            <m:f>
                              <m:fPr>
                                <m:type m:val="lin"/>
                                <m:ctrlPr>
                                  <a:rPr lang="en-US" altLang="zh-TW" sz="3200" i="1">
                                    <a:solidFill>
                                      <a:prstClr val="black"/>
                                    </a:solidFill>
                                    <a:latin typeface="Cambria Math" panose="02040503050406030204" pitchFamily="18" charset="0"/>
                                    <a:ea typeface="Cambria Math" panose="02040503050406030204" pitchFamily="18" charset="0"/>
                                  </a:rPr>
                                </m:ctrlPr>
                              </m:fPr>
                              <m:num>
                                <m:r>
                                  <a:rPr lang="en-US" altLang="zh-TW" sz="3200" i="1">
                                    <a:solidFill>
                                      <a:prstClr val="black"/>
                                    </a:solidFill>
                                    <a:latin typeface="Cambria Math" panose="02040503050406030204" pitchFamily="18" charset="0"/>
                                    <a:ea typeface="Cambria Math" panose="02040503050406030204" pitchFamily="18" charset="0"/>
                                  </a:rPr>
                                  <m:t>3</m:t>
                                </m:r>
                              </m:num>
                              <m:den>
                                <m:r>
                                  <a:rPr lang="en-US" altLang="zh-TW" sz="3200" i="1">
                                    <a:solidFill>
                                      <a:prstClr val="black"/>
                                    </a:solidFill>
                                    <a:latin typeface="Cambria Math" panose="02040503050406030204" pitchFamily="18" charset="0"/>
                                    <a:ea typeface="Cambria Math" panose="02040503050406030204" pitchFamily="18" charset="0"/>
                                  </a:rPr>
                                  <m:t>2</m:t>
                                </m:r>
                              </m:den>
                            </m:f>
                          </m:sup>
                        </m:sSup>
                      </m:num>
                      <m:den>
                        <m:sSup>
                          <m:sSupPr>
                            <m:ctrlPr>
                              <a:rPr lang="en-US" altLang="zh-TW" sz="3200" i="1">
                                <a:solidFill>
                                  <a:prstClr val="black"/>
                                </a:solidFill>
                                <a:latin typeface="Cambria Math" panose="02040503050406030204" pitchFamily="18" charset="0"/>
                                <a:ea typeface="Cambria Math" panose="02040503050406030204" pitchFamily="18" charset="0"/>
                              </a:rPr>
                            </m:ctrlPr>
                          </m:sSupPr>
                          <m:e>
                            <m:r>
                              <a:rPr lang="zh-TW" altLang="en-US" sz="3200" i="1">
                                <a:solidFill>
                                  <a:prstClr val="black"/>
                                </a:solidFill>
                                <a:latin typeface="Cambria Math" panose="02040503050406030204" pitchFamily="18" charset="0"/>
                                <a:ea typeface="Cambria Math" panose="02040503050406030204" pitchFamily="18" charset="0"/>
                              </a:rPr>
                              <m:t>𝜌</m:t>
                            </m:r>
                          </m:e>
                          <m:sup>
                            <m:f>
                              <m:fPr>
                                <m:type m:val="lin"/>
                                <m:ctrlPr>
                                  <a:rPr lang="en-US" altLang="zh-TW" sz="3200" i="1">
                                    <a:solidFill>
                                      <a:prstClr val="black"/>
                                    </a:solidFill>
                                    <a:latin typeface="Cambria Math" panose="02040503050406030204" pitchFamily="18" charset="0"/>
                                    <a:ea typeface="Cambria Math" panose="02040503050406030204" pitchFamily="18" charset="0"/>
                                  </a:rPr>
                                </m:ctrlPr>
                              </m:fPr>
                              <m:num>
                                <m:r>
                                  <a:rPr lang="en-US" altLang="zh-TW" sz="3200" i="1">
                                    <a:solidFill>
                                      <a:prstClr val="black"/>
                                    </a:solidFill>
                                    <a:latin typeface="Cambria Math" panose="02040503050406030204" pitchFamily="18" charset="0"/>
                                    <a:ea typeface="Cambria Math" panose="02040503050406030204" pitchFamily="18" charset="0"/>
                                  </a:rPr>
                                  <m:t>1</m:t>
                                </m:r>
                              </m:num>
                              <m:den>
                                <m:r>
                                  <a:rPr lang="en-US" altLang="zh-TW" sz="3200" i="1">
                                    <a:solidFill>
                                      <a:prstClr val="black"/>
                                    </a:solidFill>
                                    <a:latin typeface="Cambria Math" panose="02040503050406030204" pitchFamily="18" charset="0"/>
                                    <a:ea typeface="Cambria Math" panose="02040503050406030204" pitchFamily="18" charset="0"/>
                                  </a:rPr>
                                  <m:t>2</m:t>
                                </m:r>
                              </m:den>
                            </m:f>
                          </m:sup>
                        </m:sSup>
                      </m:den>
                    </m:f>
                  </m:oMath>
                </a14:m>
                <a:endParaRPr lang="zh-TW" altLang="en-US" dirty="0">
                  <a:latin typeface="Cambria Math" panose="020405030504060302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55881" y="164142"/>
                <a:ext cx="5260223" cy="664990"/>
              </a:xfrm>
              <a:prstGeom prst="rect">
                <a:avLst/>
              </a:prstGeom>
              <a:blipFill>
                <a:blip r:embed="rId5"/>
                <a:stretch>
                  <a:fillRect l="-2433" t="-7339" b="-22018"/>
                </a:stretch>
              </a:blipFill>
            </p:spPr>
            <p:txBody>
              <a:bodyPr/>
              <a:lstStyle/>
              <a:p>
                <a:r>
                  <a:rPr lang="zh-TW" altLang="en-US">
                    <a:noFill/>
                  </a:rPr>
                  <a:t> </a:t>
                </a:r>
              </a:p>
            </p:txBody>
          </p:sp>
        </mc:Fallback>
      </mc:AlternateContent>
      <p:sp>
        <p:nvSpPr>
          <p:cNvPr id="9" name="文字方塊 8"/>
          <p:cNvSpPr txBox="1"/>
          <p:nvPr/>
        </p:nvSpPr>
        <p:spPr>
          <a:xfrm>
            <a:off x="2954215" y="3060191"/>
            <a:ext cx="9033565" cy="400110"/>
          </a:xfrm>
          <a:prstGeom prst="rect">
            <a:avLst/>
          </a:prstGeom>
          <a:noFill/>
        </p:spPr>
        <p:txBody>
          <a:bodyPr wrap="square" rtlCol="0">
            <a:spAutoFit/>
          </a:bodyPr>
          <a:lstStyle/>
          <a:p>
            <a:pPr algn="r"/>
            <a:r>
              <a:rPr lang="en-US" altLang="zh-TW" sz="2000" dirty="0">
                <a:solidFill>
                  <a:srgbClr val="7030A0"/>
                </a:solidFill>
              </a:rPr>
              <a:t>d</a:t>
            </a:r>
            <a:r>
              <a:rPr lang="en-US" altLang="zh-TW" sz="2000" dirty="0" smtClean="0">
                <a:solidFill>
                  <a:srgbClr val="7030A0"/>
                </a:solidFill>
              </a:rPr>
              <a:t>enser </a:t>
            </a:r>
            <a:r>
              <a:rPr lang="en-US" altLang="zh-TW" sz="2000" dirty="0" smtClean="0">
                <a:solidFill>
                  <a:srgbClr val="7030A0"/>
                </a:solidFill>
                <a:sym typeface="Wingdings" panose="05000000000000000000" pitchFamily="2" charset="2"/>
              </a:rPr>
              <a:t> more collisions/excitations/line emission  </a:t>
            </a:r>
            <a:r>
              <a:rPr lang="en-US" altLang="zh-TW" sz="2000" u="sng" dirty="0" smtClean="0">
                <a:solidFill>
                  <a:srgbClr val="7030A0"/>
                </a:solidFill>
                <a:sym typeface="Wingdings" panose="05000000000000000000" pitchFamily="2" charset="2"/>
              </a:rPr>
              <a:t>IF</a:t>
            </a:r>
            <a:r>
              <a:rPr lang="en-US" altLang="zh-TW" sz="2000" dirty="0" smtClean="0">
                <a:solidFill>
                  <a:srgbClr val="7030A0"/>
                </a:solidFill>
                <a:sym typeface="Wingdings" panose="05000000000000000000" pitchFamily="2" charset="2"/>
              </a:rPr>
              <a:t> photons escape  cooling</a:t>
            </a:r>
            <a:endParaRPr lang="zh-TW" altLang="en-US" sz="2000" dirty="0">
              <a:solidFill>
                <a:srgbClr val="7030A0"/>
              </a:solidFill>
            </a:endParaRPr>
          </a:p>
        </p:txBody>
      </p:sp>
      <p:sp>
        <p:nvSpPr>
          <p:cNvPr id="12" name="文字方塊 11"/>
          <p:cNvSpPr txBox="1"/>
          <p:nvPr/>
        </p:nvSpPr>
        <p:spPr>
          <a:xfrm>
            <a:off x="8958942" y="6015692"/>
            <a:ext cx="2394858" cy="523220"/>
          </a:xfrm>
          <a:prstGeom prst="rect">
            <a:avLst/>
          </a:prstGeom>
          <a:noFill/>
        </p:spPr>
        <p:txBody>
          <a:bodyPr wrap="square" rtlCol="0">
            <a:spAutoFit/>
          </a:bodyPr>
          <a:lstStyle/>
          <a:p>
            <a:r>
              <a:rPr lang="en-US" altLang="zh-TW" sz="2800" dirty="0" smtClean="0">
                <a:solidFill>
                  <a:srgbClr val="3333FF"/>
                </a:solidFill>
                <a:latin typeface="Bernard MT Condensed" panose="02050806060905020404" pitchFamily="18" charset="0"/>
              </a:rPr>
              <a:t>… well, almost</a:t>
            </a:r>
            <a:endParaRPr lang="zh-TW" altLang="en-US" sz="2800" dirty="0">
              <a:solidFill>
                <a:srgbClr val="3333FF"/>
              </a:solidFill>
              <a:latin typeface="Bernard MT Condensed" panose="02050806060905020404" pitchFamily="18" charset="0"/>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10</a:t>
            </a:fld>
            <a:endParaRPr lang="zh-TW" altLang="en-US"/>
          </a:p>
        </p:txBody>
      </p:sp>
    </p:spTree>
    <p:extLst>
      <p:ext uri="{BB962C8B-B14F-4D97-AF65-F5344CB8AC3E}">
        <p14:creationId xmlns:p14="http://schemas.microsoft.com/office/powerpoint/2010/main" val="420525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8267" y="165294"/>
            <a:ext cx="4596899" cy="590931"/>
          </a:xfrm>
          <a:prstGeom prst="rect">
            <a:avLst/>
          </a:prstGeom>
        </p:spPr>
        <p:txBody>
          <a:bodyPr wrap="none">
            <a:spAutoFit/>
          </a:bodyPr>
          <a:lstStyle/>
          <a:p>
            <a:pPr lvl="0">
              <a:lnSpc>
                <a:spcPct val="90000"/>
              </a:lnSpc>
              <a:spcBef>
                <a:spcPts val="600"/>
              </a:spcBef>
              <a:spcAft>
                <a:spcPts val="600"/>
              </a:spcAft>
              <a:defRPr/>
            </a:pPr>
            <a:r>
              <a:rPr lang="en-US" altLang="zh-TW" sz="3600" b="1" u="sng" dirty="0" smtClean="0">
                <a:solidFill>
                  <a:srgbClr val="3333FF"/>
                </a:solidFill>
                <a:latin typeface="Cambria Math" panose="02040503050406030204" pitchFamily="18" charset="0"/>
                <a:ea typeface="Cambria Math" panose="02040503050406030204" pitchFamily="18" charset="0"/>
              </a:rPr>
              <a:t>Census </a:t>
            </a:r>
            <a:r>
              <a:rPr lang="en-US" altLang="zh-TW" sz="3600" b="1" u="sng" dirty="0">
                <a:solidFill>
                  <a:srgbClr val="3333FF"/>
                </a:solidFill>
                <a:latin typeface="Cambria Math" panose="02040503050406030204" pitchFamily="18" charset="0"/>
                <a:ea typeface="Cambria Math" panose="02040503050406030204" pitchFamily="18" charset="0"/>
              </a:rPr>
              <a:t>of Star Clusters</a:t>
            </a:r>
          </a:p>
        </p:txBody>
      </p:sp>
      <p:grpSp>
        <p:nvGrpSpPr>
          <p:cNvPr id="5" name="Group 109"/>
          <p:cNvGrpSpPr/>
          <p:nvPr/>
        </p:nvGrpSpPr>
        <p:grpSpPr>
          <a:xfrm>
            <a:off x="799173" y="2522220"/>
            <a:ext cx="4976787" cy="4141516"/>
            <a:chOff x="0" y="0"/>
            <a:chExt cx="6337863" cy="5208812"/>
          </a:xfrm>
        </p:grpSpPr>
        <p:pic>
          <p:nvPicPr>
            <p:cNvPr id="6" name="Screen Shot 2014-06-16 at 9.29.07 PM-filtered.jpeg"/>
            <p:cNvPicPr/>
            <p:nvPr/>
          </p:nvPicPr>
          <p:blipFill>
            <a:blip r:embed="rId3">
              <a:extLst/>
            </a:blip>
            <a:srcRect/>
            <a:stretch>
              <a:fillRect/>
            </a:stretch>
          </p:blipFill>
          <p:spPr>
            <a:xfrm>
              <a:off x="0" y="0"/>
              <a:ext cx="6337864" cy="5208813"/>
            </a:xfrm>
            <a:prstGeom prst="rect">
              <a:avLst/>
            </a:prstGeom>
            <a:ln w="12700" cap="flat">
              <a:noFill/>
              <a:miter lim="400000"/>
            </a:ln>
            <a:effectLst/>
          </p:spPr>
        </p:pic>
        <p:sp>
          <p:nvSpPr>
            <p:cNvPr id="7" name="Shape 105"/>
            <p:cNvSpPr/>
            <p:nvPr/>
          </p:nvSpPr>
          <p:spPr>
            <a:xfrm rot="10800000">
              <a:off x="3082211" y="83793"/>
              <a:ext cx="771992" cy="15826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4">
                <a:alphaModFix amt="68842"/>
              </a:blip>
              <a:srcRect/>
              <a:tile tx="0" ty="0" sx="100000" sy="100000" flip="none" algn="tl"/>
            </a:blipFill>
            <a:ln w="12700" cap="flat">
              <a:noFill/>
              <a:miter lim="400000"/>
            </a:ln>
            <a:effectLst/>
          </p:spPr>
          <p:txBody>
            <a:bodyPr wrap="square" lIns="0" tIns="0" rIns="0" bIns="0" numCol="1" anchor="ctr">
              <a:noAutofit/>
            </a:bodyPr>
            <a:lstStyle/>
            <a:p>
              <a:pPr lvl="0">
                <a:defRPr sz="2600"/>
              </a:pPr>
              <a:endParaRPr/>
            </a:p>
          </p:txBody>
        </p:sp>
        <p:sp>
          <p:nvSpPr>
            <p:cNvPr id="8" name="Shape 106"/>
            <p:cNvSpPr/>
            <p:nvPr/>
          </p:nvSpPr>
          <p:spPr>
            <a:xfrm>
              <a:off x="3082211" y="1666408"/>
              <a:ext cx="771992" cy="29056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5">
                <a:alphaModFix amt="68842"/>
              </a:blip>
              <a:srcRect/>
              <a:tile tx="0" ty="0" sx="100000" sy="100000" flip="none" algn="tl"/>
            </a:blipFill>
            <a:ln w="12700" cap="flat">
              <a:noFill/>
              <a:miter lim="400000"/>
            </a:ln>
            <a:effectLst/>
          </p:spPr>
          <p:txBody>
            <a:bodyPr wrap="square" lIns="0" tIns="0" rIns="0" bIns="0" numCol="1" anchor="ctr">
              <a:noAutofit/>
            </a:bodyPr>
            <a:lstStyle/>
            <a:p>
              <a:pPr lvl="0">
                <a:defRPr sz="2600"/>
              </a:pPr>
              <a:endParaRPr/>
            </a:p>
          </p:txBody>
        </p:sp>
        <p:sp>
          <p:nvSpPr>
            <p:cNvPr id="9" name="Shape 107"/>
            <p:cNvSpPr/>
            <p:nvPr/>
          </p:nvSpPr>
          <p:spPr>
            <a:xfrm rot="16200000">
              <a:off x="4393589" y="346016"/>
              <a:ext cx="771991" cy="26227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6">
                <a:alphaModFix amt="68842"/>
              </a:blip>
              <a:srcRect/>
              <a:tile tx="0" ty="0" sx="100000" sy="100000" flip="none" algn="tl"/>
            </a:blipFill>
            <a:ln w="12700" cap="flat">
              <a:noFill/>
              <a:miter lim="400000"/>
            </a:ln>
            <a:effectLst/>
          </p:spPr>
          <p:txBody>
            <a:bodyPr wrap="square" lIns="0" tIns="0" rIns="0" bIns="0" numCol="1" anchor="ctr">
              <a:noAutofit/>
            </a:bodyPr>
            <a:lstStyle/>
            <a:p>
              <a:pPr lvl="0">
                <a:defRPr sz="2600"/>
              </a:pPr>
              <a:endParaRPr/>
            </a:p>
          </p:txBody>
        </p:sp>
        <p:sp>
          <p:nvSpPr>
            <p:cNvPr id="10" name="Shape 108"/>
            <p:cNvSpPr/>
            <p:nvPr/>
          </p:nvSpPr>
          <p:spPr>
            <a:xfrm rot="5400000">
              <a:off x="1770833" y="355031"/>
              <a:ext cx="771992" cy="26227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7">
                <a:alphaModFix amt="68842"/>
              </a:blip>
              <a:srcRect/>
              <a:tile tx="0" ty="0" sx="100000" sy="100000" flip="none" algn="tl"/>
            </a:blipFill>
            <a:ln w="12700" cap="flat">
              <a:noFill/>
              <a:miter lim="400000"/>
            </a:ln>
            <a:effectLst/>
          </p:spPr>
          <p:txBody>
            <a:bodyPr wrap="square" lIns="0" tIns="0" rIns="0" bIns="0" numCol="1" anchor="ctr">
              <a:noAutofit/>
            </a:bodyPr>
            <a:lstStyle/>
            <a:p>
              <a:pPr lvl="0">
                <a:defRPr sz="2600"/>
              </a:pPr>
              <a:endParaRPr/>
            </a:p>
          </p:txBody>
        </p:sp>
      </p:grpSp>
      <p:pic>
        <p:nvPicPr>
          <p:cNvPr id="11" name="Screen Shot 2014-06-16 at 9.29.32 PM.png"/>
          <p:cNvPicPr/>
          <p:nvPr/>
        </p:nvPicPr>
        <p:blipFill>
          <a:blip r:embed="rId8">
            <a:extLst/>
          </a:blip>
          <a:stretch>
            <a:fillRect/>
          </a:stretch>
        </p:blipFill>
        <p:spPr>
          <a:xfrm>
            <a:off x="6404951" y="2423160"/>
            <a:ext cx="4377349" cy="4240577"/>
          </a:xfrm>
          <a:prstGeom prst="rect">
            <a:avLst/>
          </a:prstGeom>
          <a:ln w="12700">
            <a:miter lim="400000"/>
          </a:ln>
        </p:spPr>
      </p:pic>
      <mc:AlternateContent xmlns:mc="http://schemas.openxmlformats.org/markup-compatibility/2006" xmlns:a14="http://schemas.microsoft.com/office/drawing/2010/main">
        <mc:Choice Requires="a14">
          <p:sp>
            <p:nvSpPr>
              <p:cNvPr id="13" name="矩形 12"/>
              <p:cNvSpPr/>
              <p:nvPr/>
            </p:nvSpPr>
            <p:spPr>
              <a:xfrm>
                <a:off x="592240" y="1265252"/>
                <a:ext cx="11125663" cy="1016689"/>
              </a:xfrm>
              <a:prstGeom prst="rect">
                <a:avLst/>
              </a:prstGeom>
            </p:spPr>
            <p:txBody>
              <a:bodyPr wrap="square">
                <a:spAutoFit/>
              </a:bodyPr>
              <a:lstStyle/>
              <a:p>
                <a:pPr lvl="0">
                  <a:lnSpc>
                    <a:spcPct val="90000"/>
                  </a:lnSpc>
                  <a:spcBef>
                    <a:spcPts val="600"/>
                  </a:spcBef>
                  <a:defRPr/>
                </a:pPr>
                <a:r>
                  <a:rPr lang="en-US" altLang="zh-TW" sz="3200" dirty="0" smtClean="0">
                    <a:solidFill>
                      <a:prstClr val="black"/>
                    </a:solidFill>
                    <a:latin typeface="Cambria Math" panose="02040503050406030204" pitchFamily="18" charset="0"/>
                    <a:ea typeface="Cambria Math" panose="02040503050406030204" pitchFamily="18" charset="0"/>
                  </a:rPr>
                  <a:t>The sample of Galactic OCs (e.g., </a:t>
                </a:r>
                <a:r>
                  <a:rPr lang="en-US" altLang="zh-TW" sz="3200" dirty="0" err="1" smtClean="0">
                    <a:solidFill>
                      <a:prstClr val="black"/>
                    </a:solidFill>
                    <a:latin typeface="Cambria Math" panose="02040503050406030204" pitchFamily="18" charset="0"/>
                    <a:ea typeface="Cambria Math" panose="02040503050406030204" pitchFamily="18" charset="0"/>
                  </a:rPr>
                  <a:t>Kharchenko</a:t>
                </a:r>
                <a:r>
                  <a:rPr lang="en-US" altLang="zh-TW" sz="3200" dirty="0" smtClean="0">
                    <a:solidFill>
                      <a:prstClr val="black"/>
                    </a:solidFill>
                    <a:latin typeface="Cambria Math" panose="02040503050406030204" pitchFamily="18" charset="0"/>
                    <a:ea typeface="Cambria Math" panose="02040503050406030204" pitchFamily="18" charset="0"/>
                  </a:rPr>
                  <a:t> +13) is highly incomplete, limited to within 1-2 kpc </a:t>
                </a:r>
                <a:r>
                  <a:rPr lang="en-US" altLang="zh-TW" sz="3200" dirty="0" smtClean="0">
                    <a:solidFill>
                      <a:prstClr val="black"/>
                    </a:solidFill>
                    <a:latin typeface="Cambria Math" panose="02040503050406030204" pitchFamily="18" charset="0"/>
                    <a:ea typeface="Cambria Math" panose="02040503050406030204" pitchFamily="18" charset="0"/>
                    <a:sym typeface="Wingdings" panose="05000000000000000000" pitchFamily="2" charset="2"/>
                  </a:rPr>
                  <a:t> </a:t>
                </a:r>
                <a14:m>
                  <m:oMath xmlns:m="http://schemas.openxmlformats.org/officeDocument/2006/math">
                    <m:r>
                      <a:rPr lang="en-US" altLang="zh-TW" sz="3200" i="1" smtClean="0">
                        <a:solidFill>
                          <a:prstClr val="black"/>
                        </a:solidFill>
                        <a:latin typeface="Cambria Math" panose="02040503050406030204" pitchFamily="18" charset="0"/>
                        <a:ea typeface="Cambria Math" panose="02040503050406030204" pitchFamily="18" charset="0"/>
                        <a:sym typeface="Wingdings" panose="05000000000000000000" pitchFamily="2" charset="2"/>
                      </a:rPr>
                      <m:t>&gt;</m:t>
                    </m:r>
                    <m:sSup>
                      <m:sSupPr>
                        <m:ctrlPr>
                          <a:rPr lang="en-US" altLang="zh-TW" sz="3200" i="1" smtClean="0">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sSupPr>
                      <m:e>
                        <m:r>
                          <a:rPr lang="en-US" altLang="zh-TW" sz="3200" b="0" i="1" smtClean="0">
                            <a:solidFill>
                              <a:prstClr val="black"/>
                            </a:solidFill>
                            <a:latin typeface="Cambria Math" panose="02040503050406030204" pitchFamily="18" charset="0"/>
                            <a:ea typeface="Cambria Math" panose="02040503050406030204" pitchFamily="18" charset="0"/>
                            <a:sym typeface="Wingdings" panose="05000000000000000000" pitchFamily="2" charset="2"/>
                          </a:rPr>
                          <m:t>10</m:t>
                        </m:r>
                      </m:e>
                      <m:sup>
                        <m:r>
                          <a:rPr lang="en-US" altLang="zh-TW" sz="3200" b="0" i="1" smtClean="0">
                            <a:solidFill>
                              <a:prstClr val="black"/>
                            </a:solidFill>
                            <a:latin typeface="Cambria Math" panose="02040503050406030204" pitchFamily="18" charset="0"/>
                            <a:ea typeface="Cambria Math" panose="02040503050406030204" pitchFamily="18" charset="0"/>
                            <a:sym typeface="Wingdings" panose="05000000000000000000" pitchFamily="2" charset="2"/>
                          </a:rPr>
                          <m:t>5</m:t>
                        </m:r>
                      </m:sup>
                    </m:sSup>
                  </m:oMath>
                </a14:m>
                <a:r>
                  <a:rPr lang="en-US" altLang="zh-TW" sz="3200" dirty="0" smtClean="0">
                    <a:solidFill>
                      <a:prstClr val="black"/>
                    </a:solidFill>
                    <a:latin typeface="Cambria Math" panose="02040503050406030204" pitchFamily="18" charset="0"/>
                    <a:ea typeface="Cambria Math" panose="02040503050406030204" pitchFamily="18" charset="0"/>
                  </a:rPr>
                  <a:t> in the disk?</a:t>
                </a:r>
                <a:endParaRPr lang="en-US" altLang="zh-TW" sz="3200" dirty="0">
                  <a:solidFill>
                    <a:prstClr val="black"/>
                  </a:solidFill>
                  <a:latin typeface="Cambria Math" panose="02040503050406030204" pitchFamily="18" charset="0"/>
                  <a:ea typeface="Cambria Math" panose="020405030504060302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592240" y="1265252"/>
                <a:ext cx="11125663" cy="1016689"/>
              </a:xfrm>
              <a:prstGeom prst="rect">
                <a:avLst/>
              </a:prstGeom>
              <a:blipFill rotWithShape="0">
                <a:blip r:embed="rId9"/>
                <a:stretch>
                  <a:fillRect l="-1370" t="-12651" b="-16265"/>
                </a:stretch>
              </a:blipFill>
            </p:spPr>
            <p:txBody>
              <a:bodyPr/>
              <a:lstStyle/>
              <a:p>
                <a:r>
                  <a:rPr lang="zh-TW" altLang="en-US">
                    <a:noFill/>
                  </a:rPr>
                  <a:t> </a:t>
                </a:r>
              </a:p>
            </p:txBody>
          </p:sp>
        </mc:Fallback>
      </mc:AlternateContent>
      <p:sp>
        <p:nvSpPr>
          <p:cNvPr id="14" name="矩形 13"/>
          <p:cNvSpPr/>
          <p:nvPr/>
        </p:nvSpPr>
        <p:spPr>
          <a:xfrm>
            <a:off x="5098942" y="228785"/>
            <a:ext cx="6865427" cy="978729"/>
          </a:xfrm>
          <a:prstGeom prst="rect">
            <a:avLst/>
          </a:prstGeom>
        </p:spPr>
        <p:txBody>
          <a:bodyPr wrap="square">
            <a:spAutoFit/>
          </a:bodyPr>
          <a:lstStyle/>
          <a:p>
            <a:pPr lvl="0">
              <a:lnSpc>
                <a:spcPct val="90000"/>
              </a:lnSpc>
              <a:spcBef>
                <a:spcPts val="600"/>
              </a:spcBef>
              <a:defRPr/>
            </a:pPr>
            <a:r>
              <a:rPr lang="en-US" altLang="zh-TW" sz="3200" dirty="0" smtClean="0">
                <a:solidFill>
                  <a:prstClr val="black"/>
                </a:solidFill>
                <a:latin typeface="LM Roman 9"/>
                <a:ea typeface="Cambria Math" panose="02040503050406030204" pitchFamily="18" charset="0"/>
              </a:rPr>
              <a:t>Known Milky Way globular clusters (~160), open clusters (6000+?)</a:t>
            </a:r>
            <a:endParaRPr lang="en-US" altLang="zh-TW" sz="3200" dirty="0">
              <a:solidFill>
                <a:prstClr val="black"/>
              </a:solidFill>
              <a:latin typeface="LM Roman 9"/>
              <a:ea typeface="Cambria Math" panose="02040503050406030204" pitchFamily="18" charset="0"/>
            </a:endParaRPr>
          </a:p>
        </p:txBody>
      </p:sp>
      <p:sp>
        <p:nvSpPr>
          <p:cNvPr id="15" name="投影片編號版面配置區 14"/>
          <p:cNvSpPr>
            <a:spLocks noGrp="1"/>
          </p:cNvSpPr>
          <p:nvPr>
            <p:ph type="sldNum" sz="quarter" idx="12"/>
          </p:nvPr>
        </p:nvSpPr>
        <p:spPr/>
        <p:txBody>
          <a:bodyPr/>
          <a:lstStyle/>
          <a:p>
            <a:fld id="{AA1C3E0E-B550-4B87-AADB-86E0574CFCEF}" type="slidenum">
              <a:rPr lang="zh-TW" altLang="en-US" smtClean="0"/>
              <a:pPr/>
              <a:t>11</a:t>
            </a:fld>
            <a:endParaRPr lang="zh-TW" altLang="en-US"/>
          </a:p>
        </p:txBody>
      </p:sp>
      <p:sp>
        <p:nvSpPr>
          <p:cNvPr id="3" name="文字方塊 2"/>
          <p:cNvSpPr txBox="1"/>
          <p:nvPr/>
        </p:nvSpPr>
        <p:spPr>
          <a:xfrm>
            <a:off x="10827850" y="5648464"/>
            <a:ext cx="1051900" cy="707886"/>
          </a:xfrm>
          <a:prstGeom prst="rect">
            <a:avLst/>
          </a:prstGeom>
          <a:noFill/>
        </p:spPr>
        <p:txBody>
          <a:bodyPr wrap="square" rtlCol="0">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Lin+16 in prep</a:t>
            </a:r>
            <a:endParaRPr lang="zh-TW" altLang="en-US" sz="2000" dirty="0">
              <a:solidFill>
                <a:srgbClr val="996633"/>
              </a:solidFill>
              <a:latin typeface="Cambria Math" panose="02040503050406030204" pitchFamily="18" charset="0"/>
            </a:endParaRPr>
          </a:p>
        </p:txBody>
      </p:sp>
    </p:spTree>
    <p:extLst>
      <p:ext uri="{BB962C8B-B14F-4D97-AF65-F5344CB8AC3E}">
        <p14:creationId xmlns:p14="http://schemas.microsoft.com/office/powerpoint/2010/main" val="864345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yocvsooc"/>
          <p:cNvPicPr>
            <a:picLocks noChangeAspect="1" noChangeArrowheads="1"/>
          </p:cNvPicPr>
          <p:nvPr/>
        </p:nvPicPr>
        <p:blipFill>
          <a:blip r:embed="rId2" cstate="print"/>
          <a:srcRect/>
          <a:stretch>
            <a:fillRect/>
          </a:stretch>
        </p:blipFill>
        <p:spPr bwMode="auto">
          <a:xfrm>
            <a:off x="959534" y="1341335"/>
            <a:ext cx="10188526" cy="3813622"/>
          </a:xfrm>
          <a:prstGeom prst="rect">
            <a:avLst/>
          </a:prstGeom>
          <a:noFill/>
        </p:spPr>
      </p:pic>
      <p:sp>
        <p:nvSpPr>
          <p:cNvPr id="3" name="Text Box 18"/>
          <p:cNvSpPr txBox="1">
            <a:spLocks noChangeArrowheads="1"/>
          </p:cNvSpPr>
          <p:nvPr/>
        </p:nvSpPr>
        <p:spPr bwMode="auto">
          <a:xfrm>
            <a:off x="421911" y="5273606"/>
            <a:ext cx="11403741" cy="954107"/>
          </a:xfrm>
          <a:prstGeom prst="rect">
            <a:avLst/>
          </a:prstGeom>
          <a:noFill/>
          <a:ln w="9525">
            <a:noFill/>
            <a:miter lim="800000"/>
            <a:headEnd/>
            <a:tailEnd/>
          </a:ln>
          <a:effectLst/>
        </p:spPr>
        <p:txBody>
          <a:bodyPr wrap="square">
            <a:spAutoFit/>
          </a:bodyPr>
          <a:lstStyle/>
          <a:p>
            <a:pPr>
              <a:spcBef>
                <a:spcPct val="50000"/>
              </a:spcBef>
            </a:pPr>
            <a:r>
              <a:rPr lang="en-US" altLang="zh-TW" sz="2800" dirty="0" smtClean="0">
                <a:latin typeface="Cambria Math" panose="02040503050406030204" pitchFamily="18" charset="0"/>
                <a:ea typeface="Cambria Math" panose="02040503050406030204" pitchFamily="18" charset="0"/>
              </a:rPr>
              <a:t>Young open clusters ( &lt; 100 </a:t>
            </a:r>
            <a:r>
              <a:rPr lang="en-US" altLang="zh-TW" sz="2800" dirty="0" err="1" smtClean="0">
                <a:latin typeface="Cambria Math" panose="02040503050406030204" pitchFamily="18" charset="0"/>
                <a:ea typeface="Cambria Math" panose="02040503050406030204" pitchFamily="18" charset="0"/>
              </a:rPr>
              <a:t>Myr</a:t>
            </a:r>
            <a:r>
              <a:rPr lang="en-US" altLang="zh-TW" sz="2800" dirty="0" smtClean="0">
                <a:latin typeface="Cambria Math" panose="02040503050406030204" pitchFamily="18" charset="0"/>
                <a:ea typeface="Cambria Math" panose="02040503050406030204" pitchFamily="18" charset="0"/>
              </a:rPr>
              <a:t>) are located near the Galactic plane, whereas older systems are more scattered above and below the </a:t>
            </a:r>
            <a:r>
              <a:rPr lang="en-US" altLang="zh-TW" sz="2800" dirty="0">
                <a:latin typeface="Cambria Math" panose="02040503050406030204" pitchFamily="18" charset="0"/>
                <a:ea typeface="Cambria Math" panose="02040503050406030204" pitchFamily="18" charset="0"/>
              </a:rPr>
              <a:t>plane.  </a:t>
            </a: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12</a:t>
            </a:fld>
            <a:endParaRPr lang="zh-TW" altLang="en-US"/>
          </a:p>
        </p:txBody>
      </p:sp>
    </p:spTree>
    <p:extLst>
      <p:ext uri="{BB962C8B-B14F-4D97-AF65-F5344CB8AC3E}">
        <p14:creationId xmlns:p14="http://schemas.microsoft.com/office/powerpoint/2010/main" val="3179087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 name="Screen Shot 2014-06-17 at 10.34.11 PM.png"/>
          <p:cNvPicPr/>
          <p:nvPr/>
        </p:nvPicPr>
        <p:blipFill>
          <a:blip r:embed="rId3">
            <a:extLst/>
          </a:blip>
          <a:stretch>
            <a:fillRect/>
          </a:stretch>
        </p:blipFill>
        <p:spPr>
          <a:xfrm>
            <a:off x="2249145" y="2136913"/>
            <a:ext cx="4824328" cy="4454182"/>
          </a:xfrm>
          <a:prstGeom prst="rect">
            <a:avLst/>
          </a:prstGeom>
          <a:ln w="12700">
            <a:miter lim="400000"/>
          </a:ln>
        </p:spPr>
      </p:pic>
      <p:grpSp>
        <p:nvGrpSpPr>
          <p:cNvPr id="124" name="Group 124"/>
          <p:cNvGrpSpPr/>
          <p:nvPr/>
        </p:nvGrpSpPr>
        <p:grpSpPr>
          <a:xfrm>
            <a:off x="3197327" y="2487949"/>
            <a:ext cx="559556" cy="524836"/>
            <a:chOff x="0" y="0"/>
            <a:chExt cx="1672439" cy="1672439"/>
          </a:xfrm>
        </p:grpSpPr>
        <p:sp>
          <p:nvSpPr>
            <p:cNvPr id="120" name="Shape 120"/>
            <p:cNvSpPr/>
            <p:nvPr/>
          </p:nvSpPr>
          <p:spPr>
            <a:xfrm>
              <a:off x="0" y="0"/>
              <a:ext cx="1106287" cy="1106287"/>
            </a:xfrm>
            <a:prstGeom prst="rect">
              <a:avLst/>
            </a:prstGeom>
            <a:solidFill>
              <a:srgbClr val="FF40FF">
                <a:alpha val="60000"/>
              </a:srgbClr>
            </a:solidFill>
            <a:ln w="50800" cap="flat">
              <a:solidFill>
                <a:srgbClr val="000000">
                  <a:alpha val="60000"/>
                </a:srgbClr>
              </a:solidFill>
              <a:prstDash val="solid"/>
              <a:miter lim="400000"/>
            </a:ln>
            <a:effectLst/>
          </p:spPr>
          <p:txBody>
            <a:bodyPr wrap="square" lIns="0" tIns="0" rIns="0" bIns="0" numCol="1" anchor="ctr">
              <a:noAutofit/>
            </a:bodyPr>
            <a:lstStyle/>
            <a:p>
              <a:pPr algn="ctr" defTabSz="410751">
                <a:lnSpc>
                  <a:spcPct val="150000"/>
                </a:lnSpc>
                <a:defRPr sz="2600">
                  <a:solidFill>
                    <a:srgbClr val="000000"/>
                  </a:solidFill>
                </a:defRPr>
              </a:pPr>
              <a:endParaRPr sz="1828" kern="0">
                <a:solidFill>
                  <a:srgbClr val="000000"/>
                </a:solidFill>
                <a:sym typeface="Helvetica Light"/>
              </a:endParaRPr>
            </a:p>
          </p:txBody>
        </p:sp>
        <p:sp>
          <p:nvSpPr>
            <p:cNvPr id="121" name="Shape 121"/>
            <p:cNvSpPr/>
            <p:nvPr/>
          </p:nvSpPr>
          <p:spPr>
            <a:xfrm>
              <a:off x="566152" y="0"/>
              <a:ext cx="1106288" cy="1106287"/>
            </a:xfrm>
            <a:prstGeom prst="rect">
              <a:avLst/>
            </a:prstGeom>
            <a:solidFill>
              <a:srgbClr val="FF2600">
                <a:alpha val="60000"/>
              </a:srgbClr>
            </a:solidFill>
            <a:ln w="50800" cap="flat">
              <a:solidFill>
                <a:srgbClr val="000000">
                  <a:alpha val="60000"/>
                </a:srgbClr>
              </a:solidFill>
              <a:prstDash val="solid"/>
              <a:miter lim="400000"/>
            </a:ln>
            <a:effectLst/>
          </p:spPr>
          <p:txBody>
            <a:bodyPr wrap="square" lIns="0" tIns="0" rIns="0" bIns="0" numCol="1" anchor="ctr">
              <a:noAutofit/>
            </a:bodyPr>
            <a:lstStyle/>
            <a:p>
              <a:pPr algn="ctr" defTabSz="410751">
                <a:lnSpc>
                  <a:spcPct val="150000"/>
                </a:lnSpc>
                <a:defRPr sz="2600"/>
              </a:pPr>
              <a:endParaRPr sz="1828" kern="0">
                <a:solidFill>
                  <a:srgbClr val="FFFFFF"/>
                </a:solidFill>
                <a:sym typeface="Helvetica Light"/>
              </a:endParaRPr>
            </a:p>
          </p:txBody>
        </p:sp>
        <p:sp>
          <p:nvSpPr>
            <p:cNvPr id="122" name="Shape 122"/>
            <p:cNvSpPr/>
            <p:nvPr/>
          </p:nvSpPr>
          <p:spPr>
            <a:xfrm>
              <a:off x="0" y="566152"/>
              <a:ext cx="1106287" cy="1106288"/>
            </a:xfrm>
            <a:prstGeom prst="rect">
              <a:avLst/>
            </a:prstGeom>
            <a:solidFill>
              <a:srgbClr val="008F00">
                <a:alpha val="60000"/>
              </a:srgbClr>
            </a:solidFill>
            <a:ln w="50800" cap="flat">
              <a:solidFill>
                <a:srgbClr val="000000">
                  <a:alpha val="60000"/>
                </a:srgbClr>
              </a:solidFill>
              <a:prstDash val="solid"/>
              <a:miter lim="400000"/>
            </a:ln>
            <a:effectLst/>
          </p:spPr>
          <p:txBody>
            <a:bodyPr wrap="square" lIns="0" tIns="0" rIns="0" bIns="0" numCol="1" anchor="ctr">
              <a:noAutofit/>
            </a:bodyPr>
            <a:lstStyle/>
            <a:p>
              <a:pPr algn="ctr" defTabSz="410751">
                <a:lnSpc>
                  <a:spcPct val="150000"/>
                </a:lnSpc>
                <a:defRPr sz="2600"/>
              </a:pPr>
              <a:endParaRPr sz="1828" kern="0">
                <a:solidFill>
                  <a:srgbClr val="FFFFFF"/>
                </a:solidFill>
                <a:sym typeface="Helvetica Light"/>
              </a:endParaRPr>
            </a:p>
          </p:txBody>
        </p:sp>
        <p:sp>
          <p:nvSpPr>
            <p:cNvPr id="123" name="Shape 123"/>
            <p:cNvSpPr/>
            <p:nvPr/>
          </p:nvSpPr>
          <p:spPr>
            <a:xfrm>
              <a:off x="566152" y="566152"/>
              <a:ext cx="1106288" cy="1106288"/>
            </a:xfrm>
            <a:prstGeom prst="rect">
              <a:avLst/>
            </a:prstGeom>
            <a:solidFill>
              <a:srgbClr val="0433FF">
                <a:alpha val="60000"/>
              </a:srgbClr>
            </a:solidFill>
            <a:ln w="50800" cap="flat">
              <a:solidFill>
                <a:srgbClr val="000000">
                  <a:alpha val="60000"/>
                </a:srgbClr>
              </a:solidFill>
              <a:prstDash val="solid"/>
              <a:miter lim="400000"/>
            </a:ln>
            <a:effectLst/>
          </p:spPr>
          <p:txBody>
            <a:bodyPr wrap="square" lIns="0" tIns="0" rIns="0" bIns="0" numCol="1" anchor="ctr">
              <a:noAutofit/>
            </a:bodyPr>
            <a:lstStyle/>
            <a:p>
              <a:pPr algn="ctr" defTabSz="410751">
                <a:lnSpc>
                  <a:spcPct val="150000"/>
                </a:lnSpc>
                <a:defRPr sz="2600"/>
              </a:pPr>
              <a:endParaRPr sz="1828" kern="0">
                <a:solidFill>
                  <a:srgbClr val="FFFFFF"/>
                </a:solidFill>
                <a:sym typeface="Helvetica Light"/>
              </a:endParaRPr>
            </a:p>
          </p:txBody>
        </p:sp>
      </p:grpSp>
      <p:sp>
        <p:nvSpPr>
          <p:cNvPr id="126" name="Shape 126"/>
          <p:cNvSpPr/>
          <p:nvPr/>
        </p:nvSpPr>
        <p:spPr>
          <a:xfrm>
            <a:off x="2560426" y="220193"/>
            <a:ext cx="9046268" cy="1687655"/>
          </a:xfrm>
          <a:prstGeom prst="rect">
            <a:avLst/>
          </a:prstGeom>
          <a:noFill/>
          <a:ln w="12700">
            <a:miter lim="400000"/>
          </a:ln>
          <a:extLst>
            <a:ext uri="{C572A759-6A51-4108-AA02-DFA0A04FC94B}">
              <ma14:wrappingTextBoxFlag xmlns="" xmlns:ma14="http://schemas.microsoft.com/office/mac/drawingml/2011/main" val="1"/>
            </a:ext>
          </a:extLst>
        </p:spPr>
        <p:txBody>
          <a:bodyPr lIns="0" tIns="0" rIns="0" bIns="0" anchor="ctr">
            <a:noAutofit/>
          </a:bodyPr>
          <a:lstStyle>
            <a:lvl1pPr defTabSz="420624">
              <a:defRPr sz="5760"/>
            </a:lvl1pPr>
          </a:lstStyle>
          <a:p>
            <a:pPr>
              <a:defRPr sz="1800">
                <a:solidFill>
                  <a:srgbClr val="000000"/>
                </a:solidFill>
              </a:defRPr>
            </a:pPr>
            <a:r>
              <a:rPr lang="en-US" sz="3600" kern="0" dirty="0" smtClean="0">
                <a:solidFill>
                  <a:schemeClr val="bg1"/>
                </a:solidFill>
                <a:latin typeface="Cambria Math" panose="02040503050406030204" pitchFamily="18" charset="0"/>
                <a:ea typeface="Cambria Math" panose="02040503050406030204" pitchFamily="18" charset="0"/>
                <a:sym typeface="Helvetica Light"/>
              </a:rPr>
              <a:t>A pilot study to s</a:t>
            </a:r>
            <a:r>
              <a:rPr sz="3600" kern="0" dirty="0" smtClean="0">
                <a:solidFill>
                  <a:schemeClr val="bg1"/>
                </a:solidFill>
                <a:latin typeface="Cambria Math" panose="02040503050406030204" pitchFamily="18" charset="0"/>
                <a:ea typeface="Cambria Math" panose="02040503050406030204" pitchFamily="18" charset="0"/>
                <a:sym typeface="Helvetica Light"/>
              </a:rPr>
              <a:t>earch </a:t>
            </a:r>
            <a:r>
              <a:rPr sz="3600" kern="0" dirty="0">
                <a:solidFill>
                  <a:schemeClr val="bg1"/>
                </a:solidFill>
                <a:latin typeface="Cambria Math" panose="02040503050406030204" pitchFamily="18" charset="0"/>
                <a:ea typeface="Cambria Math" panose="02040503050406030204" pitchFamily="18" charset="0"/>
                <a:sym typeface="Helvetica Light"/>
              </a:rPr>
              <a:t>for </a:t>
            </a:r>
            <a:r>
              <a:rPr lang="en-US" sz="3600" kern="0" dirty="0" smtClean="0">
                <a:solidFill>
                  <a:schemeClr val="bg1"/>
                </a:solidFill>
                <a:latin typeface="Cambria Math" panose="02040503050406030204" pitchFamily="18" charset="0"/>
                <a:ea typeface="Cambria Math" panose="02040503050406030204" pitchFamily="18" charset="0"/>
                <a:sym typeface="Helvetica Light"/>
              </a:rPr>
              <a:t>s</a:t>
            </a:r>
            <a:r>
              <a:rPr sz="3600" kern="0" dirty="0" smtClean="0">
                <a:solidFill>
                  <a:schemeClr val="bg1"/>
                </a:solidFill>
                <a:latin typeface="Cambria Math" panose="02040503050406030204" pitchFamily="18" charset="0"/>
                <a:ea typeface="Cambria Math" panose="02040503050406030204" pitchFamily="18" charset="0"/>
                <a:sym typeface="Helvetica Light"/>
              </a:rPr>
              <a:t>tellar </a:t>
            </a:r>
            <a:r>
              <a:rPr lang="en-US" sz="3600" kern="0" dirty="0" smtClean="0">
                <a:solidFill>
                  <a:schemeClr val="bg1"/>
                </a:solidFill>
                <a:latin typeface="Cambria Math" panose="02040503050406030204" pitchFamily="18" charset="0"/>
                <a:ea typeface="Cambria Math" panose="02040503050406030204" pitchFamily="18" charset="0"/>
                <a:sym typeface="Helvetica Light"/>
              </a:rPr>
              <a:t>d</a:t>
            </a:r>
            <a:r>
              <a:rPr sz="3600" kern="0" dirty="0" smtClean="0">
                <a:solidFill>
                  <a:schemeClr val="bg1"/>
                </a:solidFill>
                <a:latin typeface="Cambria Math" panose="02040503050406030204" pitchFamily="18" charset="0"/>
                <a:ea typeface="Cambria Math" panose="02040503050406030204" pitchFamily="18" charset="0"/>
                <a:sym typeface="Helvetica Light"/>
              </a:rPr>
              <a:t>ensity </a:t>
            </a:r>
            <a:r>
              <a:rPr lang="en-US" sz="3600" kern="0" dirty="0" smtClean="0">
                <a:solidFill>
                  <a:schemeClr val="bg1"/>
                </a:solidFill>
                <a:latin typeface="Cambria Math" panose="02040503050406030204" pitchFamily="18" charset="0"/>
                <a:ea typeface="Cambria Math" panose="02040503050406030204" pitchFamily="18" charset="0"/>
                <a:sym typeface="Helvetica Light"/>
              </a:rPr>
              <a:t>e</a:t>
            </a:r>
            <a:r>
              <a:rPr sz="3600" kern="0" dirty="0" smtClean="0">
                <a:solidFill>
                  <a:schemeClr val="bg1"/>
                </a:solidFill>
                <a:latin typeface="Cambria Math" panose="02040503050406030204" pitchFamily="18" charset="0"/>
                <a:ea typeface="Cambria Math" panose="02040503050406030204" pitchFamily="18" charset="0"/>
                <a:sym typeface="Helvetica Light"/>
              </a:rPr>
              <a:t>nhancement</a:t>
            </a:r>
            <a:r>
              <a:rPr lang="en-US" sz="3600" kern="0" dirty="0" smtClean="0">
                <a:solidFill>
                  <a:schemeClr val="bg1"/>
                </a:solidFill>
                <a:latin typeface="Cambria Math" panose="02040503050406030204" pitchFamily="18" charset="0"/>
                <a:ea typeface="Cambria Math" panose="02040503050406030204" pitchFamily="18" charset="0"/>
                <a:sym typeface="Helvetica Light"/>
              </a:rPr>
              <a:t>s </a:t>
            </a:r>
            <a:r>
              <a:rPr lang="en-US" altLang="zh-TW" sz="3600" kern="0" dirty="0">
                <a:solidFill>
                  <a:schemeClr val="bg1"/>
                </a:solidFill>
                <a:latin typeface="Cambria Math" panose="02040503050406030204" pitchFamily="18" charset="0"/>
                <a:ea typeface="Cambria Math" panose="02040503050406030204" pitchFamily="18" charset="0"/>
                <a:sym typeface="Helvetica Light"/>
              </a:rPr>
              <a:t>toward the Galactic anti-center </a:t>
            </a:r>
            <a:r>
              <a:rPr lang="en-US" sz="3600" kern="0" dirty="0" smtClean="0">
                <a:solidFill>
                  <a:schemeClr val="bg1"/>
                </a:solidFill>
                <a:latin typeface="Cambria Math" panose="02040503050406030204" pitchFamily="18" charset="0"/>
                <a:ea typeface="Cambria Math" panose="02040503050406030204" pitchFamily="18" charset="0"/>
                <a:sym typeface="Helvetica Light"/>
              </a:rPr>
              <a:t>as candidate OCs using Pan-STARRS data</a:t>
            </a:r>
            <a:endParaRPr sz="3600" kern="0" dirty="0">
              <a:solidFill>
                <a:schemeClr val="bg1"/>
              </a:solidFill>
              <a:latin typeface="Cambria Math" panose="02040503050406030204" pitchFamily="18" charset="0"/>
              <a:ea typeface="Cambria Math" panose="02040503050406030204" pitchFamily="18" charset="0"/>
              <a:sym typeface="Helvetica Light"/>
            </a:endParaRPr>
          </a:p>
        </p:txBody>
      </p:sp>
      <mc:AlternateContent xmlns:mc="http://schemas.openxmlformats.org/markup-compatibility/2006" xmlns:a14="http://schemas.microsoft.com/office/drawing/2010/main">
        <mc:Choice Requires="a14">
          <p:sp>
            <p:nvSpPr>
              <p:cNvPr id="127" name="Shape 127"/>
              <p:cNvSpPr/>
              <p:nvPr/>
            </p:nvSpPr>
            <p:spPr>
              <a:xfrm>
                <a:off x="267041" y="5318631"/>
                <a:ext cx="2293385" cy="1180131"/>
              </a:xfrm>
              <a:prstGeom prst="rect">
                <a:avLst/>
              </a:prstGeom>
              <a:noFill/>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defTabSz="410751">
                  <a:defRPr sz="1800">
                    <a:solidFill>
                      <a:srgbClr val="000000"/>
                    </a:solidFill>
                  </a:defRPr>
                </a:pPr>
                <a14:m>
                  <m:oMathPara xmlns:m="http://schemas.openxmlformats.org/officeDocument/2006/math">
                    <m:oMathParaPr>
                      <m:jc m:val="left"/>
                    </m:oMathParaPr>
                    <m:oMath xmlns:m="http://schemas.openxmlformats.org/officeDocument/2006/math">
                      <m:r>
                        <a:rPr lang="en-US" altLang="zh-TW" sz="2400" b="0" i="0" kern="0" smtClean="0">
                          <a:solidFill>
                            <a:schemeClr val="bg1"/>
                          </a:solidFill>
                          <a:latin typeface="Cambria Math" panose="02040503050406030204" pitchFamily="18" charset="0"/>
                          <a:ea typeface="Cambria Math" panose="02040503050406030204" pitchFamily="18" charset="0"/>
                          <a:sym typeface="Helvetica Light"/>
                        </a:rPr>
                        <m:t>20</m:t>
                      </m:r>
                      <m:func>
                        <m:funcPr>
                          <m:ctrlPr>
                            <a:rPr lang="en-US" altLang="zh-TW" sz="2400" b="0" i="1" kern="0" smtClean="0">
                              <a:solidFill>
                                <a:schemeClr val="bg1"/>
                              </a:solidFill>
                              <a:latin typeface="Cambria Math" panose="02040503050406030204" pitchFamily="18" charset="0"/>
                              <a:ea typeface="Cambria Math" panose="02040503050406030204" pitchFamily="18" charset="0"/>
                              <a:sym typeface="Helvetica Light"/>
                            </a:rPr>
                          </m:ctrlPr>
                        </m:funcPr>
                        <m:fName>
                          <m:r>
                            <m:rPr>
                              <m:sty m:val="p"/>
                            </m:rPr>
                            <a:rPr lang="en-US" altLang="zh-TW" sz="2400" b="0" i="0" kern="0" smtClean="0">
                              <a:solidFill>
                                <a:schemeClr val="bg1"/>
                              </a:solidFill>
                              <a:latin typeface="Cambria Math" panose="02040503050406030204" pitchFamily="18" charset="0"/>
                              <a:ea typeface="Cambria Math" panose="02040503050406030204" pitchFamily="18" charset="0"/>
                              <a:sym typeface="Helvetica Light"/>
                            </a:rPr>
                            <m:t>deg</m:t>
                          </m:r>
                        </m:fName>
                        <m:e>
                          <m:r>
                            <a:rPr lang="en-US" altLang="zh-TW" sz="2400" b="0" i="0" kern="0" smtClean="0">
                              <a:solidFill>
                                <a:schemeClr val="bg1"/>
                              </a:solidFill>
                              <a:latin typeface="Cambria Math" panose="02040503050406030204" pitchFamily="18" charset="0"/>
                              <a:ea typeface="Cambria Math" panose="02040503050406030204" pitchFamily="18" charset="0"/>
                              <a:sym typeface="Helvetica Light"/>
                            </a:rPr>
                            <m:t> ×20 </m:t>
                          </m:r>
                          <m:r>
                            <m:rPr>
                              <m:sty m:val="p"/>
                            </m:rPr>
                            <a:rPr lang="en-US" altLang="zh-TW" sz="2400" b="0" i="0" kern="0" smtClean="0">
                              <a:solidFill>
                                <a:schemeClr val="bg1"/>
                              </a:solidFill>
                              <a:latin typeface="Cambria Math" panose="02040503050406030204" pitchFamily="18" charset="0"/>
                              <a:ea typeface="Cambria Math" panose="02040503050406030204" pitchFamily="18" charset="0"/>
                              <a:sym typeface="Helvetica Light"/>
                            </a:rPr>
                            <m:t>deg</m:t>
                          </m:r>
                        </m:e>
                      </m:func>
                    </m:oMath>
                  </m:oMathPara>
                </a14:m>
                <a:endParaRPr lang="en-US" sz="2400" kern="0" dirty="0" smtClean="0">
                  <a:solidFill>
                    <a:schemeClr val="bg1"/>
                  </a:solidFill>
                  <a:latin typeface="Cambria Math" panose="02040503050406030204" pitchFamily="18" charset="0"/>
                  <a:ea typeface="Cambria Math" panose="02040503050406030204" pitchFamily="18" charset="0"/>
                  <a:sym typeface="Helvetica Light"/>
                </a:endParaRPr>
              </a:p>
              <a:p>
                <a:pPr defTabSz="410751">
                  <a:defRPr sz="1800">
                    <a:solidFill>
                      <a:srgbClr val="000000"/>
                    </a:solidFill>
                  </a:defRPr>
                </a:pPr>
                <a:r>
                  <a:rPr lang="en-US" sz="2400" kern="0" dirty="0" smtClean="0">
                    <a:solidFill>
                      <a:schemeClr val="bg1"/>
                    </a:solidFill>
                    <a:latin typeface="Cambria Math" panose="02040503050406030204" pitchFamily="18" charset="0"/>
                    <a:ea typeface="Cambria Math" panose="02040503050406030204" pitchFamily="18" charset="0"/>
                    <a:sym typeface="Helvetica Light"/>
                  </a:rPr>
                  <a:t>0.5 </a:t>
                </a:r>
                <a:r>
                  <a:rPr lang="en-US" sz="2400" kern="0" dirty="0" err="1">
                    <a:solidFill>
                      <a:schemeClr val="bg1"/>
                    </a:solidFill>
                    <a:latin typeface="Cambria Math" panose="02040503050406030204" pitchFamily="18" charset="0"/>
                    <a:ea typeface="Cambria Math" panose="02040503050406030204" pitchFamily="18" charset="0"/>
                    <a:sym typeface="Helvetica Light"/>
                  </a:rPr>
                  <a:t>deg</a:t>
                </a:r>
                <a:r>
                  <a:rPr lang="en-US" sz="2400" kern="0" dirty="0">
                    <a:solidFill>
                      <a:schemeClr val="bg1"/>
                    </a:solidFill>
                    <a:latin typeface="Cambria Math" panose="02040503050406030204" pitchFamily="18" charset="0"/>
                    <a:ea typeface="Cambria Math" panose="02040503050406030204" pitchFamily="18" charset="0"/>
                    <a:sym typeface="Helvetica Light"/>
                  </a:rPr>
                  <a:t> </a:t>
                </a:r>
                <a:r>
                  <a:rPr lang="en-US" sz="2400" kern="0" dirty="0" smtClean="0">
                    <a:solidFill>
                      <a:schemeClr val="bg1"/>
                    </a:solidFill>
                    <a:latin typeface="Cambria Math" panose="02040503050406030204" pitchFamily="18" charset="0"/>
                    <a:ea typeface="Cambria Math" panose="02040503050406030204" pitchFamily="18" charset="0"/>
                    <a:sym typeface="Helvetica Light"/>
                  </a:rPr>
                  <a:t>shift</a:t>
                </a:r>
                <a:r>
                  <a:rPr lang="en-US" altLang="zh-TW" sz="2400" kern="0" dirty="0" smtClean="0">
                    <a:solidFill>
                      <a:schemeClr val="bg1"/>
                    </a:solidFill>
                    <a:latin typeface="Cambria Math" panose="02040503050406030204" pitchFamily="18" charset="0"/>
                    <a:ea typeface="Cambria Math" panose="02040503050406030204" pitchFamily="18" charset="0"/>
                    <a:sym typeface="Helvetica Light"/>
                  </a:rPr>
                  <a:t>s</a:t>
                </a:r>
                <a:endParaRPr lang="en-US" sz="2400" kern="0" dirty="0">
                  <a:solidFill>
                    <a:schemeClr val="bg1"/>
                  </a:solidFill>
                  <a:latin typeface="Cambria Math" panose="02040503050406030204" pitchFamily="18" charset="0"/>
                  <a:ea typeface="Cambria Math" panose="02040503050406030204" pitchFamily="18" charset="0"/>
                  <a:sym typeface="Helvetica Light"/>
                </a:endParaRPr>
              </a:p>
              <a:p>
                <a:pPr defTabSz="410751">
                  <a:defRPr sz="1800">
                    <a:solidFill>
                      <a:srgbClr val="000000"/>
                    </a:solidFill>
                  </a:defRPr>
                </a:pPr>
                <a:r>
                  <a:rPr lang="en-US" sz="2400" kern="0" dirty="0">
                    <a:solidFill>
                      <a:schemeClr val="bg1"/>
                    </a:solidFill>
                    <a:latin typeface="Cambria Math" panose="02040503050406030204" pitchFamily="18" charset="0"/>
                    <a:ea typeface="Cambria Math" panose="02040503050406030204" pitchFamily="18" charset="0"/>
                    <a:sym typeface="Helvetica Light"/>
                  </a:rPr>
                  <a:t>4 times overlap</a:t>
                </a:r>
                <a:endParaRPr sz="2400" kern="0" dirty="0">
                  <a:solidFill>
                    <a:schemeClr val="bg1"/>
                  </a:solidFill>
                  <a:latin typeface="Cambria Math" panose="02040503050406030204" pitchFamily="18" charset="0"/>
                  <a:ea typeface="Cambria Math" panose="02040503050406030204" pitchFamily="18" charset="0"/>
                  <a:sym typeface="Helvetica Light"/>
                </a:endParaRPr>
              </a:p>
            </p:txBody>
          </p:sp>
        </mc:Choice>
        <mc:Fallback xmlns="">
          <p:sp>
            <p:nvSpPr>
              <p:cNvPr id="127" name="Shape 127"/>
              <p:cNvSpPr>
                <a:spLocks noRot="1" noChangeAspect="1" noMove="1" noResize="1" noEditPoints="1" noAdjustHandles="1" noChangeArrowheads="1" noChangeShapeType="1" noTextEdit="1"/>
              </p:cNvSpPr>
              <p:nvPr/>
            </p:nvSpPr>
            <p:spPr>
              <a:xfrm>
                <a:off x="267041" y="5318631"/>
                <a:ext cx="2293385" cy="1180131"/>
              </a:xfrm>
              <a:prstGeom prst="rect">
                <a:avLst/>
              </a:prstGeom>
              <a:blipFill>
                <a:blip r:embed="rId4"/>
                <a:stretch>
                  <a:fillRect l="-6649" r="-1064" b="-12371"/>
                </a:stretch>
              </a:blipFill>
              <a:ln w="12700">
                <a:miter lim="400000"/>
              </a:ln>
              <a:extLst>
                <a:ext uri="{C572A759-6A51-4108-AA02-DFA0A04FC94B}">
                  <ma14:wrappingTextBoxFlag xmlns="" xmlns:ma14="http://schemas.microsoft.com/office/mac/drawingml/2011/main" xmlns:a14="http://schemas.microsoft.com/office/drawing/2010/main" val="1"/>
                </a:ext>
              </a:extLst>
            </p:spPr>
            <p:txBody>
              <a:bodyPr/>
              <a:lstStyle/>
              <a:p>
                <a:r>
                  <a:rPr lang="zh-TW" altLang="en-US">
                    <a:noFill/>
                  </a:rPr>
                  <a:t> </a:t>
                </a:r>
              </a:p>
            </p:txBody>
          </p:sp>
        </mc:Fallback>
      </mc:AlternateContent>
      <p:sp>
        <p:nvSpPr>
          <p:cNvPr id="2" name="矩形 1"/>
          <p:cNvSpPr/>
          <p:nvPr/>
        </p:nvSpPr>
        <p:spPr>
          <a:xfrm>
            <a:off x="2657258" y="6391040"/>
            <a:ext cx="1410963" cy="400110"/>
          </a:xfrm>
          <a:prstGeom prst="rect">
            <a:avLst/>
          </a:prstGeom>
        </p:spPr>
        <p:txBody>
          <a:bodyPr wrap="none">
            <a:spAutoFit/>
          </a:bodyPr>
          <a:lstStyle/>
          <a:p>
            <a:pPr algn="ctr">
              <a:defRPr sz="1800">
                <a:solidFill>
                  <a:srgbClr val="000000"/>
                </a:solidFill>
              </a:defRPr>
            </a:pPr>
            <a:r>
              <a:rPr lang="en-US" altLang="zh-TW" sz="2000" kern="0" dirty="0" smtClean="0">
                <a:solidFill>
                  <a:srgbClr val="996633"/>
                </a:solidFill>
                <a:latin typeface="Calibri" panose="020F0502020204030204" pitchFamily="34" charset="0"/>
                <a:ea typeface="Cambria Math" panose="02040503050406030204" pitchFamily="18" charset="0"/>
                <a:sym typeface="Helvetica Light"/>
              </a:rPr>
              <a:t>Lin</a:t>
            </a:r>
            <a:r>
              <a:rPr lang="en-US" altLang="zh-TW" sz="2000" kern="0" dirty="0">
                <a:solidFill>
                  <a:srgbClr val="996633"/>
                </a:solidFill>
                <a:latin typeface="Calibri" panose="020F0502020204030204" pitchFamily="34" charset="0"/>
                <a:ea typeface="Cambria Math" panose="02040503050406030204" pitchFamily="18" charset="0"/>
                <a:sym typeface="Helvetica Light"/>
              </a:rPr>
              <a:t>+ in </a:t>
            </a:r>
            <a:r>
              <a:rPr lang="en-US" altLang="zh-TW" sz="2000" kern="0" dirty="0" smtClean="0">
                <a:solidFill>
                  <a:srgbClr val="996633"/>
                </a:solidFill>
                <a:latin typeface="Calibri" panose="020F0502020204030204" pitchFamily="34" charset="0"/>
                <a:ea typeface="Cambria Math" panose="02040503050406030204" pitchFamily="18" charset="0"/>
                <a:sym typeface="Helvetica Light"/>
              </a:rPr>
              <a:t>prep</a:t>
            </a:r>
            <a:endParaRPr lang="en-US" altLang="zh-TW" sz="2000" kern="0" dirty="0">
              <a:solidFill>
                <a:srgbClr val="996633"/>
              </a:solidFill>
              <a:latin typeface="Calibri" panose="020F0502020204030204" pitchFamily="34" charset="0"/>
              <a:ea typeface="Cambria Math" panose="02040503050406030204" pitchFamily="18" charset="0"/>
              <a:sym typeface="Helvetica Light"/>
            </a:endParaRPr>
          </a:p>
        </p:txBody>
      </p:sp>
      <p:pic>
        <p:nvPicPr>
          <p:cNvPr id="13" name="Screen Shot 2014-05-14 at 1.22.02 PM.png"/>
          <p:cNvPicPr/>
          <p:nvPr/>
        </p:nvPicPr>
        <p:blipFill>
          <a:blip r:embed="rId5">
            <a:extLst/>
          </a:blip>
          <a:stretch>
            <a:fillRect/>
          </a:stretch>
        </p:blipFill>
        <p:spPr>
          <a:xfrm>
            <a:off x="7170305" y="3663284"/>
            <a:ext cx="3141568" cy="2927811"/>
          </a:xfrm>
          <a:prstGeom prst="rect">
            <a:avLst/>
          </a:prstGeom>
          <a:ln w="12700">
            <a:miter lim="400000"/>
          </a:ln>
        </p:spPr>
      </p:pic>
      <p:sp>
        <p:nvSpPr>
          <p:cNvPr id="14" name="矩形 13"/>
          <p:cNvSpPr/>
          <p:nvPr/>
        </p:nvSpPr>
        <p:spPr>
          <a:xfrm>
            <a:off x="7262893" y="1954802"/>
            <a:ext cx="4607145" cy="1569660"/>
          </a:xfrm>
          <a:prstGeom prst="rect">
            <a:avLst/>
          </a:prstGeom>
        </p:spPr>
        <p:txBody>
          <a:bodyPr wrap="square">
            <a:spAutoFit/>
          </a:bodyPr>
          <a:lstStyle/>
          <a:p>
            <a:pPr algn="r" defTabSz="584200" latinLnBrk="1" hangingPunct="0"/>
            <a:r>
              <a:rPr lang="en-US" altLang="zh-TW" sz="3200" dirty="0" smtClean="0">
                <a:solidFill>
                  <a:schemeClr val="bg1"/>
                </a:solidFill>
                <a:latin typeface="Cambria Math" panose="02040503050406030204" pitchFamily="18" charset="0"/>
                <a:ea typeface="Cambria Math" panose="02040503050406030204" pitchFamily="18" charset="0"/>
                <a:sym typeface="Helvetica Light"/>
              </a:rPr>
              <a:t>Also rediscovered known OCs; some detected with </a:t>
            </a:r>
            <a:r>
              <a:rPr lang="en-US" altLang="zh-TW" sz="3200" dirty="0">
                <a:solidFill>
                  <a:schemeClr val="bg1"/>
                </a:solidFill>
                <a:latin typeface="Cambria Math" panose="02040503050406030204" pitchFamily="18" charset="0"/>
                <a:ea typeface="Cambria Math" panose="02040503050406030204" pitchFamily="18" charset="0"/>
                <a:sym typeface="Helvetica Light"/>
              </a:rPr>
              <a:t>substructures or </a:t>
            </a:r>
            <a:r>
              <a:rPr lang="en-US" altLang="zh-TW" sz="3200" dirty="0" smtClean="0">
                <a:solidFill>
                  <a:schemeClr val="bg1"/>
                </a:solidFill>
                <a:latin typeface="Cambria Math" panose="02040503050406030204" pitchFamily="18" charset="0"/>
                <a:ea typeface="Cambria Math" panose="02040503050406030204" pitchFamily="18" charset="0"/>
                <a:sym typeface="Helvetica Light"/>
              </a:rPr>
              <a:t>tails</a:t>
            </a:r>
            <a:endParaRPr lang="zh-TW" altLang="en-US" sz="3200" dirty="0">
              <a:solidFill>
                <a:schemeClr val="bg1"/>
              </a:solidFill>
              <a:latin typeface="Cambria Math" panose="02040503050406030204" pitchFamily="18" charset="0"/>
              <a:sym typeface="Helvetica Light"/>
            </a:endParaRPr>
          </a:p>
        </p:txBody>
      </p:sp>
      <p:grpSp>
        <p:nvGrpSpPr>
          <p:cNvPr id="15" name="Group 140"/>
          <p:cNvGrpSpPr/>
          <p:nvPr/>
        </p:nvGrpSpPr>
        <p:grpSpPr>
          <a:xfrm>
            <a:off x="267041" y="1193721"/>
            <a:ext cx="1845097" cy="1837714"/>
            <a:chOff x="0" y="0"/>
            <a:chExt cx="4872525" cy="4656145"/>
          </a:xfrm>
        </p:grpSpPr>
        <p:pic>
          <p:nvPicPr>
            <p:cNvPr id="16" name="Screen Shot 2014-01-19 at 9.31.30 PM.png"/>
            <p:cNvPicPr/>
            <p:nvPr/>
          </p:nvPicPr>
          <p:blipFill>
            <a:blip r:embed="rId6">
              <a:extLst/>
            </a:blip>
            <a:srcRect/>
            <a:stretch>
              <a:fillRect/>
            </a:stretch>
          </p:blipFill>
          <p:spPr>
            <a:xfrm>
              <a:off x="0" y="0"/>
              <a:ext cx="3052535" cy="3079549"/>
            </a:xfrm>
            <a:prstGeom prst="rect">
              <a:avLst/>
            </a:prstGeom>
            <a:ln w="12700" cap="flat">
              <a:solidFill>
                <a:srgbClr val="000000"/>
              </a:solidFill>
              <a:prstDash val="solid"/>
              <a:miter lim="400000"/>
            </a:ln>
            <a:effectLst/>
          </p:spPr>
        </p:pic>
        <p:pic>
          <p:nvPicPr>
            <p:cNvPr id="17" name="Screen Shot 2014-01-19 at 9.31.30 PM.png"/>
            <p:cNvPicPr/>
            <p:nvPr/>
          </p:nvPicPr>
          <p:blipFill>
            <a:blip r:embed="rId6">
              <a:extLst/>
            </a:blip>
            <a:srcRect/>
            <a:stretch>
              <a:fillRect/>
            </a:stretch>
          </p:blipFill>
          <p:spPr>
            <a:xfrm>
              <a:off x="286159" y="269582"/>
              <a:ext cx="3052535" cy="3079549"/>
            </a:xfrm>
            <a:prstGeom prst="rect">
              <a:avLst/>
            </a:prstGeom>
            <a:ln w="12700" cap="flat">
              <a:solidFill>
                <a:srgbClr val="000000"/>
              </a:solidFill>
              <a:prstDash val="solid"/>
              <a:miter lim="400000"/>
            </a:ln>
            <a:effectLst/>
          </p:spPr>
        </p:pic>
        <p:pic>
          <p:nvPicPr>
            <p:cNvPr id="18" name="Screen Shot 2014-01-19 at 9.31.30 PM.png"/>
            <p:cNvPicPr/>
            <p:nvPr/>
          </p:nvPicPr>
          <p:blipFill>
            <a:blip r:embed="rId6">
              <a:extLst/>
            </a:blip>
            <a:srcRect/>
            <a:stretch>
              <a:fillRect/>
            </a:stretch>
          </p:blipFill>
          <p:spPr>
            <a:xfrm>
              <a:off x="750574" y="658127"/>
              <a:ext cx="3052536" cy="3079549"/>
            </a:xfrm>
            <a:prstGeom prst="rect">
              <a:avLst/>
            </a:prstGeom>
            <a:ln w="12700" cap="flat">
              <a:solidFill>
                <a:srgbClr val="000000"/>
              </a:solidFill>
              <a:prstDash val="solid"/>
              <a:miter lim="400000"/>
            </a:ln>
            <a:effectLst/>
          </p:spPr>
        </p:pic>
        <p:pic>
          <p:nvPicPr>
            <p:cNvPr id="19" name="Screen Shot 2014-01-19 at 9.31.30 PM.png"/>
            <p:cNvPicPr/>
            <p:nvPr/>
          </p:nvPicPr>
          <p:blipFill>
            <a:blip r:embed="rId6">
              <a:extLst/>
            </a:blip>
            <a:srcRect/>
            <a:stretch>
              <a:fillRect/>
            </a:stretch>
          </p:blipFill>
          <p:spPr>
            <a:xfrm>
              <a:off x="1312741" y="1166962"/>
              <a:ext cx="3052536" cy="3079549"/>
            </a:xfrm>
            <a:prstGeom prst="rect">
              <a:avLst/>
            </a:prstGeom>
            <a:ln w="12700" cap="flat">
              <a:solidFill>
                <a:srgbClr val="000000"/>
              </a:solidFill>
              <a:prstDash val="solid"/>
              <a:miter lim="400000"/>
            </a:ln>
            <a:effectLst/>
          </p:spPr>
        </p:pic>
        <p:pic>
          <p:nvPicPr>
            <p:cNvPr id="20" name="Screen Shot 2014-01-19 at 9.31.30 PM.png"/>
            <p:cNvPicPr/>
            <p:nvPr/>
          </p:nvPicPr>
          <p:blipFill>
            <a:blip r:embed="rId6">
              <a:extLst/>
            </a:blip>
            <a:srcRect/>
            <a:stretch>
              <a:fillRect/>
            </a:stretch>
          </p:blipFill>
          <p:spPr>
            <a:xfrm>
              <a:off x="1819990" y="1576597"/>
              <a:ext cx="3052536" cy="3079549"/>
            </a:xfrm>
            <a:prstGeom prst="rect">
              <a:avLst/>
            </a:prstGeom>
            <a:ln w="12700" cap="flat">
              <a:solidFill>
                <a:srgbClr val="000000"/>
              </a:solidFill>
              <a:prstDash val="solid"/>
              <a:miter lim="400000"/>
            </a:ln>
            <a:effectLst/>
          </p:spPr>
        </p:pic>
      </p:grpSp>
      <p:sp>
        <p:nvSpPr>
          <p:cNvPr id="21" name="文字方塊 20"/>
          <p:cNvSpPr txBox="1"/>
          <p:nvPr/>
        </p:nvSpPr>
        <p:spPr>
          <a:xfrm>
            <a:off x="10827850" y="5648464"/>
            <a:ext cx="1051900" cy="707886"/>
          </a:xfrm>
          <a:prstGeom prst="rect">
            <a:avLst/>
          </a:prstGeom>
          <a:noFill/>
        </p:spPr>
        <p:txBody>
          <a:bodyPr wrap="square" rtlCol="0">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Lin+16 in prep</a:t>
            </a:r>
            <a:endParaRPr lang="zh-TW" altLang="en-US" sz="2000" dirty="0">
              <a:solidFill>
                <a:srgbClr val="996633"/>
              </a:solidFill>
              <a:latin typeface="Cambria Math" panose="02040503050406030204" pitchFamily="18" charset="0"/>
            </a:endParaRPr>
          </a:p>
        </p:txBody>
      </p:sp>
    </p:spTree>
    <p:extLst>
      <p:ext uri="{BB962C8B-B14F-4D97-AF65-F5344CB8AC3E}">
        <p14:creationId xmlns:p14="http://schemas.microsoft.com/office/powerpoint/2010/main" val="358965621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 name="Shape 197"/>
          <p:cNvSpPr>
            <a:spLocks noGrp="1"/>
          </p:cNvSpPr>
          <p:nvPr>
            <p:ph type="title"/>
          </p:nvPr>
        </p:nvSpPr>
        <p:spPr>
          <a:xfrm>
            <a:off x="763544" y="259118"/>
            <a:ext cx="10896618" cy="1272519"/>
          </a:xfrm>
          <a:prstGeom prst="rect">
            <a:avLst/>
          </a:prstGeom>
        </p:spPr>
        <p:txBody>
          <a:bodyPr>
            <a:noAutofit/>
          </a:bodyPr>
          <a:lstStyle>
            <a:lvl1pPr defTabSz="560831">
              <a:defRPr sz="7679"/>
            </a:lvl1pPr>
          </a:lstStyle>
          <a:p>
            <a:pPr lvl="0" algn="l">
              <a:defRPr sz="1800">
                <a:solidFill>
                  <a:srgbClr val="000000"/>
                </a:solidFill>
              </a:defRPr>
            </a:pPr>
            <a:r>
              <a:rPr lang="en-US" sz="3600" dirty="0" smtClean="0">
                <a:latin typeface="Cambria Math" panose="02040503050406030204" pitchFamily="18" charset="0"/>
                <a:ea typeface="Cambria Math" panose="02040503050406030204" pitchFamily="18" charset="0"/>
              </a:rPr>
              <a:t>To characterize each candidate with c</a:t>
            </a:r>
            <a:r>
              <a:rPr sz="3600" dirty="0" smtClean="0">
                <a:latin typeface="Cambria Math" panose="02040503050406030204" pitchFamily="18" charset="0"/>
                <a:ea typeface="Cambria Math" panose="02040503050406030204" pitchFamily="18" charset="0"/>
              </a:rPr>
              <a:t>oordinate</a:t>
            </a:r>
            <a:r>
              <a:rPr lang="en-US" altLang="zh-TW" sz="3600" dirty="0" smtClean="0">
                <a:latin typeface="Cambria Math" panose="02040503050406030204" pitchFamily="18" charset="0"/>
                <a:ea typeface="Cambria Math" panose="02040503050406030204" pitchFamily="18" charset="0"/>
              </a:rPr>
              <a:t>s</a:t>
            </a:r>
            <a:r>
              <a:rPr lang="en-US" sz="3600" dirty="0" smtClean="0">
                <a:latin typeface="Cambria Math" panose="02040503050406030204" pitchFamily="18" charset="0"/>
                <a:ea typeface="Cambria Math" panose="02040503050406030204" pitchFamily="18" charset="0"/>
              </a:rPr>
              <a:t>, radius, reddening, distance, proper motion, (age), …</a:t>
            </a:r>
            <a:endParaRPr sz="3600" dirty="0">
              <a:latin typeface="Cambria Math" panose="02040503050406030204" pitchFamily="18" charset="0"/>
              <a:ea typeface="Cambria Math" panose="02040503050406030204" pitchFamily="18" charset="0"/>
            </a:endParaRPr>
          </a:p>
        </p:txBody>
      </p:sp>
      <p:pic>
        <p:nvPicPr>
          <p:cNvPr id="199" name="Screen Shot 2014-06-18 at 1.44.23 AM.png"/>
          <p:cNvPicPr/>
          <p:nvPr/>
        </p:nvPicPr>
        <p:blipFill>
          <a:blip r:embed="rId2">
            <a:extLst/>
          </a:blip>
          <a:stretch>
            <a:fillRect/>
          </a:stretch>
        </p:blipFill>
        <p:spPr>
          <a:xfrm>
            <a:off x="496068" y="1565744"/>
            <a:ext cx="5662896" cy="2551078"/>
          </a:xfrm>
          <a:prstGeom prst="rect">
            <a:avLst/>
          </a:prstGeom>
          <a:ln w="12700">
            <a:miter lim="400000"/>
          </a:ln>
        </p:spPr>
      </p:pic>
      <p:pic>
        <p:nvPicPr>
          <p:cNvPr id="8" name="Screen Shot 2014-06-18 at 1.13.06 PM.png"/>
          <p:cNvPicPr/>
          <p:nvPr/>
        </p:nvPicPr>
        <p:blipFill>
          <a:blip r:embed="rId3">
            <a:extLst/>
          </a:blip>
          <a:stretch>
            <a:fillRect/>
          </a:stretch>
        </p:blipFill>
        <p:spPr>
          <a:xfrm>
            <a:off x="340158" y="4273826"/>
            <a:ext cx="5523930" cy="2356467"/>
          </a:xfrm>
          <a:prstGeom prst="rect">
            <a:avLst/>
          </a:prstGeom>
          <a:ln w="12700">
            <a:miter lim="400000"/>
          </a:ln>
        </p:spPr>
      </p:pic>
      <p:pic>
        <p:nvPicPr>
          <p:cNvPr id="9" name="Screen Shot 2014-06-23 at 8.13.28 AM.png"/>
          <p:cNvPicPr/>
          <p:nvPr/>
        </p:nvPicPr>
        <p:blipFill>
          <a:blip r:embed="rId4">
            <a:extLst/>
          </a:blip>
          <a:stretch>
            <a:fillRect/>
          </a:stretch>
        </p:blipFill>
        <p:spPr>
          <a:xfrm>
            <a:off x="6426439" y="1610139"/>
            <a:ext cx="4218369" cy="5045745"/>
          </a:xfrm>
          <a:prstGeom prst="rect">
            <a:avLst/>
          </a:prstGeom>
          <a:ln w="12700">
            <a:miter lim="400000"/>
          </a:ln>
        </p:spPr>
      </p:pic>
    </p:spTree>
    <p:extLst>
      <p:ext uri="{BB962C8B-B14F-4D97-AF65-F5344CB8AC3E}">
        <p14:creationId xmlns:p14="http://schemas.microsoft.com/office/powerpoint/2010/main" val="187688575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 name="Screen Shot 2014-06-24 at 4.10.55 AM.png"/>
          <p:cNvPicPr/>
          <p:nvPr/>
        </p:nvPicPr>
        <p:blipFill>
          <a:blip r:embed="rId3">
            <a:extLst/>
          </a:blip>
          <a:stretch>
            <a:fillRect/>
          </a:stretch>
        </p:blipFill>
        <p:spPr>
          <a:xfrm>
            <a:off x="6464560" y="2435087"/>
            <a:ext cx="4836231" cy="4298163"/>
          </a:xfrm>
          <a:prstGeom prst="rect">
            <a:avLst/>
          </a:prstGeom>
          <a:ln w="12700">
            <a:miter lim="400000"/>
          </a:ln>
        </p:spPr>
      </p:pic>
      <p:sp>
        <p:nvSpPr>
          <p:cNvPr id="262" name="Shape 262"/>
          <p:cNvSpPr/>
          <p:nvPr/>
        </p:nvSpPr>
        <p:spPr>
          <a:xfrm>
            <a:off x="1554629" y="527331"/>
            <a:ext cx="9144001" cy="2669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just">
              <a:spcBef>
                <a:spcPts val="2000"/>
              </a:spcBef>
              <a:defRPr sz="4500"/>
            </a:lvl1pPr>
          </a:lstStyle>
          <a:p>
            <a:pPr defTabSz="410751">
              <a:defRPr sz="1800">
                <a:solidFill>
                  <a:srgbClr val="000000"/>
                </a:solidFill>
              </a:defRPr>
            </a:pPr>
            <a:endParaRPr sz="1266" kern="0" dirty="0">
              <a:solidFill>
                <a:srgbClr val="FFFFFF"/>
              </a:solidFill>
              <a:sym typeface="Helvetica Light"/>
            </a:endParaRPr>
          </a:p>
        </p:txBody>
      </p:sp>
      <p:pic>
        <p:nvPicPr>
          <p:cNvPr id="263" name="Screen Shot 2014-06-24 at 9.21.34 AM.png"/>
          <p:cNvPicPr/>
          <p:nvPr/>
        </p:nvPicPr>
        <p:blipFill>
          <a:blip r:embed="rId4">
            <a:extLst/>
          </a:blip>
          <a:stretch>
            <a:fillRect/>
          </a:stretch>
        </p:blipFill>
        <p:spPr>
          <a:xfrm>
            <a:off x="778564" y="1875036"/>
            <a:ext cx="5228636" cy="4738945"/>
          </a:xfrm>
          <a:prstGeom prst="rect">
            <a:avLst/>
          </a:prstGeom>
          <a:ln w="12700">
            <a:miter lim="400000"/>
          </a:ln>
        </p:spPr>
      </p:pic>
      <p:sp>
        <p:nvSpPr>
          <p:cNvPr id="2" name="矩形 1"/>
          <p:cNvSpPr/>
          <p:nvPr/>
        </p:nvSpPr>
        <p:spPr>
          <a:xfrm>
            <a:off x="6131859" y="1875036"/>
            <a:ext cx="5705279" cy="523220"/>
          </a:xfrm>
          <a:prstGeom prst="rect">
            <a:avLst/>
          </a:prstGeom>
        </p:spPr>
        <p:txBody>
          <a:bodyPr wrap="square">
            <a:spAutoFit/>
          </a:bodyPr>
          <a:lstStyle/>
          <a:p>
            <a:pPr algn="ctr" defTabSz="410751">
              <a:defRPr sz="1800">
                <a:solidFill>
                  <a:srgbClr val="000000"/>
                </a:solidFill>
              </a:defRPr>
            </a:pPr>
            <a:r>
              <a:rPr lang="en-US" altLang="zh-TW" sz="2800" kern="0" dirty="0" smtClean="0">
                <a:solidFill>
                  <a:srgbClr val="3333FF"/>
                </a:solidFill>
                <a:latin typeface="Bernard MT Condensed" panose="02050806060905020404" pitchFamily="18" charset="0"/>
                <a:sym typeface="Helvetica Light"/>
              </a:rPr>
              <a:t>Completeness 1-2 kpc </a:t>
            </a:r>
            <a:r>
              <a:rPr lang="en-US" altLang="zh-TW" sz="2800" kern="0" dirty="0" smtClean="0">
                <a:solidFill>
                  <a:srgbClr val="3333FF"/>
                </a:solidFill>
                <a:latin typeface="Bernard MT Condensed" panose="02050806060905020404" pitchFamily="18" charset="0"/>
                <a:sym typeface="Wingdings" panose="05000000000000000000" pitchFamily="2" charset="2"/>
              </a:rPr>
              <a:t> </a:t>
            </a:r>
            <a:r>
              <a:rPr lang="en-US" altLang="zh-TW" sz="2800" kern="0" dirty="0" smtClean="0">
                <a:solidFill>
                  <a:srgbClr val="3333FF"/>
                </a:solidFill>
                <a:latin typeface="Bernard MT Condensed" panose="02050806060905020404" pitchFamily="18" charset="0"/>
                <a:sym typeface="Helvetica Light"/>
              </a:rPr>
              <a:t>5 </a:t>
            </a:r>
            <a:r>
              <a:rPr lang="en-US" altLang="zh-TW" sz="2800" kern="0" dirty="0">
                <a:solidFill>
                  <a:srgbClr val="3333FF"/>
                </a:solidFill>
                <a:latin typeface="Bernard MT Condensed" panose="02050806060905020404" pitchFamily="18" charset="0"/>
                <a:sym typeface="Helvetica Light"/>
              </a:rPr>
              <a:t>kpc</a:t>
            </a:r>
          </a:p>
        </p:txBody>
      </p:sp>
      <p:sp>
        <p:nvSpPr>
          <p:cNvPr id="8" name="Shape 197"/>
          <p:cNvSpPr>
            <a:spLocks noGrp="1"/>
          </p:cNvSpPr>
          <p:nvPr>
            <p:ph type="title"/>
          </p:nvPr>
        </p:nvSpPr>
        <p:spPr>
          <a:xfrm>
            <a:off x="2417288" y="304740"/>
            <a:ext cx="7179823" cy="1272519"/>
          </a:xfrm>
          <a:prstGeom prst="rect">
            <a:avLst/>
          </a:prstGeom>
        </p:spPr>
        <p:txBody>
          <a:bodyPr>
            <a:noAutofit/>
          </a:bodyPr>
          <a:lstStyle>
            <a:lvl1pPr defTabSz="560831">
              <a:defRPr sz="7679"/>
            </a:lvl1pPr>
          </a:lstStyle>
          <a:p>
            <a:pPr lvl="0">
              <a:defRPr sz="1800">
                <a:solidFill>
                  <a:srgbClr val="000000"/>
                </a:solidFill>
              </a:defRPr>
            </a:pPr>
            <a:r>
              <a:rPr lang="en-US" sz="3600" dirty="0" smtClean="0">
                <a:latin typeface="Cambria Math" panose="02040503050406030204" pitchFamily="18" charset="0"/>
                <a:ea typeface="Cambria Math" panose="02040503050406030204" pitchFamily="18" charset="0"/>
              </a:rPr>
              <a:t>Some 500 OC candidates found; ~110 matched with known ones</a:t>
            </a:r>
            <a:endParaRPr sz="3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80383433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7" name="Screen Shot 2014-06-16 at 9.29.07 PM.png"/>
          <p:cNvPicPr/>
          <p:nvPr/>
        </p:nvPicPr>
        <p:blipFill>
          <a:blip r:embed="rId2">
            <a:extLst/>
          </a:blip>
          <a:stretch>
            <a:fillRect/>
          </a:stretch>
        </p:blipFill>
        <p:spPr>
          <a:xfrm rot="5400000" flipH="1">
            <a:off x="4386993" y="576993"/>
            <a:ext cx="3418120" cy="9143895"/>
          </a:xfrm>
          <a:prstGeom prst="rect">
            <a:avLst/>
          </a:prstGeom>
          <a:ln w="12700">
            <a:miter lim="400000"/>
          </a:ln>
        </p:spPr>
      </p:pic>
      <p:pic>
        <p:nvPicPr>
          <p:cNvPr id="268" name="Screen Shot 2014-06-24 at 4.22.40 AM.png"/>
          <p:cNvPicPr/>
          <p:nvPr/>
        </p:nvPicPr>
        <p:blipFill>
          <a:blip r:embed="rId3">
            <a:extLst/>
          </a:blip>
          <a:stretch>
            <a:fillRect/>
          </a:stretch>
        </p:blipFill>
        <p:spPr>
          <a:xfrm>
            <a:off x="3620097" y="182572"/>
            <a:ext cx="7012184" cy="3290626"/>
          </a:xfrm>
          <a:prstGeom prst="rect">
            <a:avLst/>
          </a:prstGeom>
          <a:ln w="12700">
            <a:miter lim="400000"/>
          </a:ln>
        </p:spPr>
      </p:pic>
      <p:pic>
        <p:nvPicPr>
          <p:cNvPr id="269" name="Screen Shot 2014-06-24 at 4.26.07 AM.png"/>
          <p:cNvPicPr/>
          <p:nvPr/>
        </p:nvPicPr>
        <p:blipFill>
          <a:blip r:embed="rId4">
            <a:extLst/>
          </a:blip>
          <a:stretch>
            <a:fillRect/>
          </a:stretch>
        </p:blipFill>
        <p:spPr>
          <a:xfrm>
            <a:off x="3620098" y="182572"/>
            <a:ext cx="7011563" cy="3290626"/>
          </a:xfrm>
          <a:prstGeom prst="rect">
            <a:avLst/>
          </a:prstGeom>
          <a:ln w="12700">
            <a:miter lim="400000"/>
          </a:ln>
        </p:spPr>
      </p:pic>
      <p:sp>
        <p:nvSpPr>
          <p:cNvPr id="270" name="Shape 270"/>
          <p:cNvSpPr/>
          <p:nvPr/>
        </p:nvSpPr>
        <p:spPr>
          <a:xfrm>
            <a:off x="4875700" y="1286438"/>
            <a:ext cx="1409040" cy="38946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b="1">
                <a:solidFill>
                  <a:srgbClr val="0433FF"/>
                </a:solidFill>
              </a:defRPr>
            </a:lvl1pPr>
          </a:lstStyle>
          <a:p>
            <a:pPr algn="ctr" defTabSz="410751">
              <a:defRPr sz="1800" b="0">
                <a:solidFill>
                  <a:srgbClr val="000000"/>
                </a:solidFill>
              </a:defRPr>
            </a:pPr>
            <a:r>
              <a:rPr sz="2531" kern="0" dirty="0">
                <a:sym typeface="Helvetica Light"/>
              </a:rPr>
              <a:t>log(t) &lt; 8</a:t>
            </a:r>
          </a:p>
        </p:txBody>
      </p:sp>
      <p:sp>
        <p:nvSpPr>
          <p:cNvPr id="271" name="Shape 271"/>
          <p:cNvSpPr/>
          <p:nvPr/>
        </p:nvSpPr>
        <p:spPr>
          <a:xfrm>
            <a:off x="4899501" y="835533"/>
            <a:ext cx="1409040" cy="38946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b="1">
                <a:solidFill>
                  <a:srgbClr val="FFC8D2"/>
                </a:solidFill>
              </a:defRPr>
            </a:lvl1pPr>
          </a:lstStyle>
          <a:p>
            <a:pPr algn="ctr" defTabSz="410751">
              <a:defRPr sz="1800" b="0">
                <a:solidFill>
                  <a:srgbClr val="000000"/>
                </a:solidFill>
              </a:defRPr>
            </a:pPr>
            <a:r>
              <a:rPr sz="2531" kern="0" dirty="0">
                <a:sym typeface="Helvetica Light"/>
              </a:rPr>
              <a:t>log(t) &gt; 8</a:t>
            </a:r>
          </a:p>
        </p:txBody>
      </p:sp>
      <p:sp>
        <p:nvSpPr>
          <p:cNvPr id="272" name="Shape 272"/>
          <p:cNvSpPr/>
          <p:nvPr/>
        </p:nvSpPr>
        <p:spPr>
          <a:xfrm rot="16200000">
            <a:off x="7293085" y="1999744"/>
            <a:ext cx="546230" cy="59676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5">
              <a:alphaModFix amt="68842"/>
            </a:blip>
          </a:blipFill>
          <a:ln w="12700">
            <a:miter lim="400000"/>
          </a:ln>
        </p:spPr>
        <p:txBody>
          <a:bodyPr lIns="0" tIns="0" rIns="0" bIns="0" anchor="ctr"/>
          <a:lstStyle/>
          <a:p>
            <a:pPr algn="ctr" defTabSz="410751">
              <a:defRPr sz="2600"/>
            </a:pPr>
            <a:endParaRPr sz="1828" kern="0">
              <a:solidFill>
                <a:srgbClr val="FFFFFF"/>
              </a:solidFill>
              <a:sym typeface="Helvetica Light"/>
            </a:endParaRPr>
          </a:p>
        </p:txBody>
      </p:sp>
      <p:sp>
        <p:nvSpPr>
          <p:cNvPr id="273" name="Shape 273"/>
          <p:cNvSpPr/>
          <p:nvPr/>
        </p:nvSpPr>
        <p:spPr>
          <a:xfrm>
            <a:off x="476452" y="308075"/>
            <a:ext cx="2761302" cy="308834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just" defTabSz="410751">
              <a:defRPr sz="1800">
                <a:solidFill>
                  <a:srgbClr val="000000"/>
                </a:solidFill>
              </a:defRPr>
            </a:pPr>
            <a:r>
              <a:rPr lang="en-US" sz="2800" b="1" u="sng" kern="0" dirty="0" smtClean="0">
                <a:solidFill>
                  <a:schemeClr val="bg1"/>
                </a:solidFill>
                <a:latin typeface="Modern No. 20" panose="02070704070505020303" pitchFamily="18" charset="0"/>
                <a:sym typeface="Helvetica Light"/>
              </a:rPr>
              <a:t>Spiral arms</a:t>
            </a:r>
          </a:p>
          <a:p>
            <a:pPr algn="just" defTabSz="410751">
              <a:defRPr sz="1800">
                <a:solidFill>
                  <a:srgbClr val="000000"/>
                </a:solidFill>
              </a:defRPr>
            </a:pPr>
            <a:r>
              <a:rPr sz="2800" kern="0" dirty="0" smtClean="0">
                <a:solidFill>
                  <a:schemeClr val="bg1"/>
                </a:solidFill>
                <a:sym typeface="Helvetica Light"/>
              </a:rPr>
              <a:t>Sagittarius</a:t>
            </a:r>
            <a:r>
              <a:rPr sz="2800" kern="0" dirty="0">
                <a:solidFill>
                  <a:schemeClr val="bg1"/>
                </a:solidFill>
                <a:sym typeface="Helvetica Light"/>
              </a:rPr>
              <a:t>:</a:t>
            </a:r>
          </a:p>
          <a:p>
            <a:pPr algn="just" defTabSz="410751">
              <a:defRPr sz="1800">
                <a:solidFill>
                  <a:srgbClr val="000000"/>
                </a:solidFill>
              </a:defRPr>
            </a:pPr>
            <a:r>
              <a:rPr sz="2800" kern="0" dirty="0">
                <a:solidFill>
                  <a:schemeClr val="bg1"/>
                </a:solidFill>
                <a:sym typeface="Helvetica Light"/>
              </a:rPr>
              <a:t>  450±50 pc</a:t>
            </a:r>
          </a:p>
          <a:p>
            <a:pPr algn="just" defTabSz="410751">
              <a:defRPr sz="1800">
                <a:solidFill>
                  <a:srgbClr val="000000"/>
                </a:solidFill>
              </a:defRPr>
            </a:pPr>
            <a:r>
              <a:rPr sz="2800" kern="0" dirty="0">
                <a:solidFill>
                  <a:schemeClr val="bg1"/>
                </a:solidFill>
                <a:sym typeface="Helvetica Light"/>
              </a:rPr>
              <a:t>Orion:</a:t>
            </a:r>
          </a:p>
          <a:p>
            <a:pPr algn="just" defTabSz="410751">
              <a:defRPr sz="1800">
                <a:solidFill>
                  <a:srgbClr val="000000"/>
                </a:solidFill>
              </a:defRPr>
            </a:pPr>
            <a:r>
              <a:rPr sz="2800" kern="0" dirty="0">
                <a:solidFill>
                  <a:schemeClr val="bg1"/>
                </a:solidFill>
                <a:sym typeface="Helvetica Light"/>
              </a:rPr>
              <a:t>  400±50 pc</a:t>
            </a:r>
          </a:p>
          <a:p>
            <a:pPr algn="just" defTabSz="410751">
              <a:defRPr sz="1800">
                <a:solidFill>
                  <a:srgbClr val="000000"/>
                </a:solidFill>
              </a:defRPr>
            </a:pPr>
            <a:r>
              <a:rPr sz="2800" kern="0" dirty="0">
                <a:solidFill>
                  <a:schemeClr val="bg1"/>
                </a:solidFill>
                <a:sym typeface="Helvetica Light"/>
              </a:rPr>
              <a:t>Perseus:</a:t>
            </a:r>
          </a:p>
          <a:p>
            <a:pPr algn="just" defTabSz="410751">
              <a:defRPr sz="1800">
                <a:solidFill>
                  <a:srgbClr val="000000"/>
                </a:solidFill>
              </a:defRPr>
            </a:pPr>
            <a:r>
              <a:rPr sz="2800" kern="0" dirty="0">
                <a:solidFill>
                  <a:schemeClr val="bg1"/>
                </a:solidFill>
                <a:sym typeface="Helvetica Light"/>
              </a:rPr>
              <a:t>  800±100 pc</a:t>
            </a:r>
          </a:p>
        </p:txBody>
      </p:sp>
      <p:sp>
        <p:nvSpPr>
          <p:cNvPr id="274" name="Shape 274"/>
          <p:cNvSpPr/>
          <p:nvPr/>
        </p:nvSpPr>
        <p:spPr>
          <a:xfrm>
            <a:off x="7297620" y="1102008"/>
            <a:ext cx="1240195" cy="245982"/>
          </a:xfrm>
          <a:prstGeom prst="leftRightArrow">
            <a:avLst>
              <a:gd name="adj1" fmla="val 35262"/>
              <a:gd name="adj2" fmla="val 45160"/>
            </a:avLst>
          </a:prstGeom>
          <a:blipFill>
            <a:blip r:embed="rId6"/>
          </a:blipFill>
          <a:ln w="12700">
            <a:miter lim="400000"/>
          </a:ln>
        </p:spPr>
        <p:txBody>
          <a:bodyPr lIns="35719" tIns="35719" rIns="35719" bIns="35719" anchor="ctr"/>
          <a:lstStyle/>
          <a:p>
            <a:pPr algn="ctr" defTabSz="410751">
              <a:defRPr sz="2600"/>
            </a:pPr>
            <a:endParaRPr sz="1828" kern="0">
              <a:solidFill>
                <a:srgbClr val="FFFFFF"/>
              </a:solidFill>
              <a:sym typeface="Helvetica Light"/>
            </a:endParaRPr>
          </a:p>
        </p:txBody>
      </p:sp>
      <p:sp>
        <p:nvSpPr>
          <p:cNvPr id="275" name="Shape 275"/>
          <p:cNvSpPr/>
          <p:nvPr/>
        </p:nvSpPr>
        <p:spPr>
          <a:xfrm>
            <a:off x="7587943" y="794333"/>
            <a:ext cx="607539"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800" b="1">
                <a:solidFill>
                  <a:srgbClr val="FF2600"/>
                </a:solidFill>
              </a:defRPr>
            </a:lvl1pPr>
          </a:lstStyle>
          <a:p>
            <a:pPr algn="ctr" defTabSz="410751">
              <a:defRPr sz="1800" b="0">
                <a:solidFill>
                  <a:srgbClr val="000000"/>
                </a:solidFill>
              </a:defRPr>
            </a:pPr>
            <a:r>
              <a:rPr sz="1266" kern="0">
                <a:sym typeface="Helvetica Light"/>
              </a:rPr>
              <a:t>3.2 kpc</a:t>
            </a:r>
          </a:p>
        </p:txBody>
      </p:sp>
      <p:sp>
        <p:nvSpPr>
          <p:cNvPr id="276" name="Shape 276"/>
          <p:cNvSpPr/>
          <p:nvPr/>
        </p:nvSpPr>
        <p:spPr>
          <a:xfrm>
            <a:off x="9089346" y="1286438"/>
            <a:ext cx="1125309"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000000"/>
                </a:solidFill>
              </a:defRPr>
            </a:lvl1pPr>
          </a:lstStyle>
          <a:p>
            <a:pPr algn="ctr" defTabSz="410751">
              <a:defRPr sz="1800" b="0"/>
            </a:pPr>
            <a:r>
              <a:rPr sz="2531" kern="0">
                <a:sym typeface="Helvetica Light"/>
              </a:rPr>
              <a:t>PS1 SC</a:t>
            </a:r>
          </a:p>
        </p:txBody>
      </p:sp>
      <p:sp>
        <p:nvSpPr>
          <p:cNvPr id="277" name="Shape 277"/>
          <p:cNvSpPr/>
          <p:nvPr/>
        </p:nvSpPr>
        <p:spPr>
          <a:xfrm>
            <a:off x="3498601" y="6553118"/>
            <a:ext cx="8174644" cy="19479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gn="l">
              <a:defRPr sz="3000">
                <a:solidFill>
                  <a:srgbClr val="000000"/>
                </a:solidFill>
              </a:defRPr>
            </a:lvl1pPr>
          </a:lstStyle>
          <a:p>
            <a:pPr defTabSz="410751">
              <a:defRPr sz="1800"/>
            </a:pPr>
            <a:r>
              <a:rPr sz="1266" kern="0" dirty="0">
                <a:sym typeface="Helvetica Light"/>
              </a:rPr>
              <a:t>-5                        0                   y [kpc]                   10                    15</a:t>
            </a:r>
          </a:p>
        </p:txBody>
      </p:sp>
      <p:sp>
        <p:nvSpPr>
          <p:cNvPr id="278" name="Shape 278"/>
          <p:cNvSpPr/>
          <p:nvPr/>
        </p:nvSpPr>
        <p:spPr>
          <a:xfrm>
            <a:off x="1558710" y="3473197"/>
            <a:ext cx="1013171" cy="309338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lstStyle/>
          <a:p>
            <a:pPr algn="r" defTabSz="410751">
              <a:defRPr sz="1800">
                <a:solidFill>
                  <a:srgbClr val="000000"/>
                </a:solidFill>
              </a:defRPr>
            </a:pPr>
            <a:r>
              <a:rPr sz="2109" kern="0">
                <a:solidFill>
                  <a:srgbClr val="000000"/>
                </a:solidFill>
                <a:sym typeface="Helvetica Light"/>
              </a:rPr>
              <a:t>10</a:t>
            </a:r>
          </a:p>
          <a:p>
            <a:pPr algn="r" defTabSz="410751">
              <a:defRPr sz="1800">
                <a:solidFill>
                  <a:srgbClr val="000000"/>
                </a:solidFill>
              </a:defRPr>
            </a:pPr>
            <a:endParaRPr sz="2109" kern="0">
              <a:solidFill>
                <a:srgbClr val="000000"/>
              </a:solidFill>
              <a:sym typeface="Helvetica Light"/>
            </a:endParaRPr>
          </a:p>
          <a:p>
            <a:pPr algn="r" defTabSz="410751">
              <a:defRPr sz="1800">
                <a:solidFill>
                  <a:srgbClr val="000000"/>
                </a:solidFill>
              </a:defRPr>
            </a:pPr>
            <a:r>
              <a:rPr sz="2109" kern="0">
                <a:solidFill>
                  <a:srgbClr val="000000"/>
                </a:solidFill>
                <a:sym typeface="Helvetica Light"/>
              </a:rPr>
              <a:t>5</a:t>
            </a:r>
          </a:p>
          <a:p>
            <a:pPr algn="r" defTabSz="410751">
              <a:defRPr sz="1800">
                <a:solidFill>
                  <a:srgbClr val="000000"/>
                </a:solidFill>
              </a:defRPr>
            </a:pPr>
            <a:endParaRPr sz="2109" kern="0">
              <a:solidFill>
                <a:srgbClr val="000000"/>
              </a:solidFill>
              <a:sym typeface="Helvetica Light"/>
            </a:endParaRPr>
          </a:p>
          <a:p>
            <a:pPr algn="r" defTabSz="410751">
              <a:defRPr sz="1800">
                <a:solidFill>
                  <a:srgbClr val="000000"/>
                </a:solidFill>
              </a:defRPr>
            </a:pPr>
            <a:r>
              <a:rPr sz="2109" kern="0">
                <a:solidFill>
                  <a:srgbClr val="000000"/>
                </a:solidFill>
                <a:sym typeface="Helvetica Light"/>
              </a:rPr>
              <a:t>x[kpc]</a:t>
            </a:r>
          </a:p>
          <a:p>
            <a:pPr algn="r" defTabSz="410751">
              <a:defRPr sz="1800">
                <a:solidFill>
                  <a:srgbClr val="000000"/>
                </a:solidFill>
              </a:defRPr>
            </a:pPr>
            <a:endParaRPr sz="2109" kern="0">
              <a:solidFill>
                <a:srgbClr val="000000"/>
              </a:solidFill>
              <a:sym typeface="Helvetica Light"/>
            </a:endParaRPr>
          </a:p>
          <a:p>
            <a:pPr algn="r" defTabSz="410751">
              <a:defRPr sz="1800">
                <a:solidFill>
                  <a:srgbClr val="000000"/>
                </a:solidFill>
              </a:defRPr>
            </a:pPr>
            <a:r>
              <a:rPr sz="2109" kern="0">
                <a:solidFill>
                  <a:srgbClr val="000000"/>
                </a:solidFill>
                <a:sym typeface="Helvetica Light"/>
              </a:rPr>
              <a:t>-5</a:t>
            </a:r>
          </a:p>
          <a:p>
            <a:pPr algn="r" defTabSz="410751">
              <a:defRPr sz="1800">
                <a:solidFill>
                  <a:srgbClr val="000000"/>
                </a:solidFill>
              </a:defRPr>
            </a:pPr>
            <a:endParaRPr sz="2109" kern="0">
              <a:solidFill>
                <a:srgbClr val="000000"/>
              </a:solidFill>
              <a:sym typeface="Helvetica Light"/>
            </a:endParaRPr>
          </a:p>
          <a:p>
            <a:pPr algn="r" defTabSz="410751">
              <a:defRPr sz="1800">
                <a:solidFill>
                  <a:srgbClr val="000000"/>
                </a:solidFill>
              </a:defRPr>
            </a:pPr>
            <a:r>
              <a:rPr sz="2109" kern="0">
                <a:solidFill>
                  <a:srgbClr val="000000"/>
                </a:solidFill>
                <a:sym typeface="Helvetica Light"/>
              </a:rPr>
              <a:t>-10</a:t>
            </a:r>
          </a:p>
        </p:txBody>
      </p:sp>
      <p:sp>
        <p:nvSpPr>
          <p:cNvPr id="279" name="Shape 279"/>
          <p:cNvSpPr/>
          <p:nvPr/>
        </p:nvSpPr>
        <p:spPr>
          <a:xfrm>
            <a:off x="7756042" y="3262492"/>
            <a:ext cx="1652840" cy="301204"/>
          </a:xfrm>
          <a:prstGeom prst="rightArrow">
            <a:avLst>
              <a:gd name="adj1" fmla="val 32000"/>
              <a:gd name="adj2" fmla="val 189739"/>
            </a:avLst>
          </a:prstGeom>
          <a:blipFill>
            <a:blip r:embed="rId6"/>
          </a:blipFill>
          <a:ln w="12700">
            <a:miter lim="400000"/>
          </a:ln>
        </p:spPr>
        <p:txBody>
          <a:bodyPr lIns="35719" tIns="35719" rIns="35719" bIns="35719" anchor="ctr"/>
          <a:lstStyle/>
          <a:p>
            <a:pPr algn="ctr" defTabSz="410751">
              <a:defRPr sz="2600"/>
            </a:pPr>
            <a:endParaRPr sz="1828" kern="0">
              <a:solidFill>
                <a:srgbClr val="FFFFFF"/>
              </a:solidFill>
              <a:sym typeface="Helvetica Light"/>
            </a:endParaRPr>
          </a:p>
        </p:txBody>
      </p:sp>
      <p:sp>
        <p:nvSpPr>
          <p:cNvPr id="280" name="Shape 280"/>
          <p:cNvSpPr/>
          <p:nvPr/>
        </p:nvSpPr>
        <p:spPr>
          <a:xfrm>
            <a:off x="8299768" y="3108011"/>
            <a:ext cx="476092"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800" b="1">
                <a:solidFill>
                  <a:srgbClr val="FF2600"/>
                </a:solidFill>
              </a:defRPr>
            </a:lvl1pPr>
          </a:lstStyle>
          <a:p>
            <a:pPr algn="ctr" defTabSz="410751">
              <a:defRPr sz="1800" b="0">
                <a:solidFill>
                  <a:srgbClr val="000000"/>
                </a:solidFill>
              </a:defRPr>
            </a:pPr>
            <a:r>
              <a:rPr sz="1266" kern="0">
                <a:sym typeface="Helvetica Light"/>
              </a:rPr>
              <a:t>5 kpc</a:t>
            </a:r>
          </a:p>
        </p:txBody>
      </p:sp>
      <p:sp>
        <p:nvSpPr>
          <p:cNvPr id="16" name="文字方塊 15"/>
          <p:cNvSpPr txBox="1"/>
          <p:nvPr/>
        </p:nvSpPr>
        <p:spPr>
          <a:xfrm>
            <a:off x="10827850" y="5648464"/>
            <a:ext cx="1051900" cy="707886"/>
          </a:xfrm>
          <a:prstGeom prst="rect">
            <a:avLst/>
          </a:prstGeom>
          <a:noFill/>
        </p:spPr>
        <p:txBody>
          <a:bodyPr wrap="square" rtlCol="0">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Lin+16 in prep</a:t>
            </a:r>
            <a:endParaRPr lang="zh-TW" altLang="en-US" sz="2000" dirty="0">
              <a:solidFill>
                <a:srgbClr val="996633"/>
              </a:solidFill>
              <a:latin typeface="Cambria Math" panose="02040503050406030204" pitchFamily="18" charset="0"/>
            </a:endParaRPr>
          </a:p>
        </p:txBody>
      </p:sp>
    </p:spTree>
    <p:extLst>
      <p:ext uri="{BB962C8B-B14F-4D97-AF65-F5344CB8AC3E}">
        <p14:creationId xmlns:p14="http://schemas.microsoft.com/office/powerpoint/2010/main" val="8036850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288632" y="994742"/>
            <a:ext cx="11626313" cy="5657066"/>
          </a:xfrm>
          <a:prstGeom prst="rect">
            <a:avLst/>
          </a:prstGeom>
        </p:spPr>
        <p:txBody>
          <a:bodyPr>
            <a:noAutofit/>
          </a:bodyPr>
          <a:lstStyle/>
          <a:p>
            <a:pPr marL="228600" marR="0" lvl="0" indent="-228600" algn="l" defTabSz="914400" rtl="0" eaLnBrk="1" fontAlgn="auto" latinLnBrk="0" hangingPunct="1">
              <a:lnSpc>
                <a:spcPct val="90000"/>
              </a:lnSpc>
              <a:spcBef>
                <a:spcPts val="600"/>
              </a:spcBef>
              <a:buClrTx/>
              <a:buSzTx/>
              <a:buFont typeface="Arial" panose="020B0604020202020204" pitchFamily="34" charset="0"/>
              <a:buChar char="•"/>
              <a:tabLst/>
              <a:defRPr/>
            </a:pP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a:t>
            </a:r>
            <a:r>
              <a:rPr kumimoji="0" lang="en-US" altLang="zh-TW" sz="3200" b="0" i="0" u="sng" strike="noStrike" kern="1200" cap="none" spc="0" normalizeH="0" baseline="0" noProof="0" dirty="0" smtClean="0">
                <a:ln>
                  <a:noFill/>
                </a:ln>
                <a:solidFill>
                  <a:srgbClr val="7030A0"/>
                </a:solidFill>
                <a:effectLst/>
                <a:uLnTx/>
                <a:uFillTx/>
                <a:latin typeface="Cambria Math" panose="02040503050406030204" pitchFamily="18" charset="0"/>
                <a:ea typeface="Cambria Math" panose="02040503050406030204" pitchFamily="18" charset="0"/>
              </a:rPr>
              <a:t>Initial</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 Molecular clouds are clumpy and filamentary; so are the youngest star clusters.</a:t>
            </a:r>
          </a:p>
          <a:p>
            <a:pPr marL="228600" marR="0" lvl="0" indent="-228600" algn="l" defTabSz="914400" rtl="0" eaLnBrk="1" fontAlgn="auto" latinLnBrk="0" hangingPunct="1">
              <a:lnSpc>
                <a:spcPct val="90000"/>
              </a:lnSpc>
              <a:spcBef>
                <a:spcPts val="600"/>
              </a:spcBef>
              <a:buClrTx/>
              <a:buSzTx/>
              <a:buFont typeface="Arial" panose="020B0604020202020204" pitchFamily="34" charset="0"/>
              <a:buChar char="•"/>
              <a:tabLst/>
              <a:defRPr/>
            </a:pP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a:t>
            </a:r>
            <a:r>
              <a:rPr kumimoji="0" lang="en-US" altLang="zh-TW" sz="3200" b="0" u="sng" strike="noStrike" kern="1200" cap="none" spc="0" normalizeH="0" baseline="0" noProof="0" dirty="0" smtClean="0">
                <a:ln>
                  <a:noFill/>
                </a:ln>
                <a:solidFill>
                  <a:srgbClr val="7030A0"/>
                </a:solidFill>
                <a:effectLst/>
                <a:uLnTx/>
                <a:uFillTx/>
                <a:latin typeface="Cambria Math" panose="02040503050406030204" pitchFamily="18" charset="0"/>
                <a:ea typeface="Cambria Math" panose="02040503050406030204" pitchFamily="18" charset="0"/>
              </a:rPr>
              <a:t>Internal</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 Gas dispersal (stellar winds, SN explosions)</a:t>
            </a:r>
            <a:r>
              <a:rPr kumimoji="0" lang="en-US" altLang="zh-TW" sz="3200" b="0" i="0" u="none" strike="noStrike" kern="1200" cap="none" spc="0" normalizeH="0" noProof="0" dirty="0" smtClean="0">
                <a:ln>
                  <a:noFill/>
                </a:ln>
                <a:effectLst/>
                <a:uLnTx/>
                <a:uFillTx/>
                <a:latin typeface="Cambria Math" panose="02040503050406030204" pitchFamily="18" charset="0"/>
                <a:ea typeface="Cambria Math" panose="02040503050406030204" pitchFamily="18" charset="0"/>
              </a:rPr>
              <a:t> +</a:t>
            </a:r>
            <a:r>
              <a:rPr kumimoji="0" lang="en-US" altLang="zh-TW" sz="3200" b="0" i="0" u="none" strike="noStrike" kern="1200" cap="none" spc="0" normalizeH="0" noProof="0" dirty="0" smtClean="0">
                <a:ln>
                  <a:noFill/>
                </a:ln>
                <a:effectLst/>
                <a:uLnTx/>
                <a:uFillTx/>
                <a:latin typeface="Cambria Math" panose="02040503050406030204" pitchFamily="18" charset="0"/>
                <a:ea typeface="Cambria Math" panose="02040503050406030204" pitchFamily="18" charset="0"/>
                <a:sym typeface="Wingdings" panose="05000000000000000000" pitchFamily="2" charset="2"/>
              </a:rPr>
              <a:t> </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Mutual gravitational interaction </a:t>
            </a:r>
            <a:r>
              <a:rPr lang="en-US" altLang="zh-TW" sz="3200" dirty="0" smtClean="0">
                <a:latin typeface="Cambria Math" panose="02040503050406030204" pitchFamily="18" charset="0"/>
                <a:ea typeface="Cambria Math" panose="02040503050406030204" pitchFamily="18" charset="0"/>
              </a:rPr>
              <a:t>between</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 members </a:t>
            </a:r>
            <a:r>
              <a:rPr lang="en-US" altLang="zh-TW" sz="3200" noProof="0" dirty="0" smtClean="0">
                <a:latin typeface="Cambria Math" panose="02040503050406030204" pitchFamily="18" charset="0"/>
                <a:ea typeface="Cambria Math" panose="02040503050406030204" pitchFamily="18" charset="0"/>
                <a:sym typeface="Wingdings" panose="05000000000000000000" pitchFamily="2" charset="2"/>
              </a:rPr>
              <a:t> </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spherical shape </a:t>
            </a:r>
            <a:r>
              <a:rPr kumimoji="0" lang="en-US" altLang="zh-TW" sz="2400" b="0" i="0" u="none" strike="noStrike" kern="1200" cap="none" spc="0" normalizeH="0" baseline="0" noProof="0" dirty="0" smtClean="0">
                <a:ln>
                  <a:noFill/>
                </a:ln>
                <a:solidFill>
                  <a:srgbClr val="C00000"/>
                </a:solidFill>
                <a:effectLst/>
                <a:uLnTx/>
                <a:uFillTx/>
                <a:latin typeface="Cambria Math" panose="02040503050406030204" pitchFamily="18" charset="0"/>
                <a:ea typeface="Cambria Math" panose="02040503050406030204" pitchFamily="18" charset="0"/>
              </a:rPr>
              <a:t>(relaxation)</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 with more massive stars concentrating more toward the center </a:t>
            </a:r>
            <a:r>
              <a:rPr kumimoji="0" lang="en-US" altLang="zh-TW" sz="2400" b="0" i="0" u="none" strike="noStrike" kern="1200" cap="none" spc="0" normalizeH="0" baseline="0" noProof="0" dirty="0" smtClean="0">
                <a:ln>
                  <a:noFill/>
                </a:ln>
                <a:solidFill>
                  <a:srgbClr val="C00000"/>
                </a:solidFill>
                <a:effectLst/>
                <a:uLnTx/>
                <a:uFillTx/>
                <a:latin typeface="Cambria Math" panose="02040503050406030204" pitchFamily="18" charset="0"/>
                <a:ea typeface="Cambria Math" panose="02040503050406030204" pitchFamily="18" charset="0"/>
                <a:cs typeface="Times New Roman" pitchFamily="18" charset="0"/>
              </a:rPr>
              <a:t>(mass segregation)</a:t>
            </a:r>
            <a:r>
              <a:rPr kumimoji="0" lang="en-US" altLang="zh-TW" sz="24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cs typeface="Times New Roman" pitchFamily="18" charset="0"/>
              </a:rPr>
              <a:t>.</a:t>
            </a:r>
            <a:r>
              <a:rPr kumimoji="0" lang="en-US" altLang="zh-TW" sz="2400" b="0" i="0" u="none" strike="noStrike" kern="1200" cap="none" spc="0" normalizeH="0" baseline="0" noProof="0" dirty="0" smtClean="0">
                <a:ln>
                  <a:noFill/>
                </a:ln>
                <a:solidFill>
                  <a:srgbClr val="C00000"/>
                </a:solidFill>
                <a:effectLst/>
                <a:uLnTx/>
                <a:uFillTx/>
                <a:latin typeface="Cambria Math" panose="02040503050406030204" pitchFamily="18" charset="0"/>
                <a:ea typeface="Cambria Math" panose="02040503050406030204" pitchFamily="18" charset="0"/>
                <a:cs typeface="Times New Roman" pitchFamily="18" charset="0"/>
              </a:rPr>
              <a:t>  </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Lowest-mass members are vulnerable to ejection out from the system </a:t>
            </a:r>
            <a:r>
              <a:rPr kumimoji="0" lang="en-US" altLang="zh-TW" sz="2400" b="0" i="0" u="none" strike="noStrike" kern="1200" cap="none" spc="0" normalizeH="0" baseline="0" noProof="0" dirty="0" smtClean="0">
                <a:ln>
                  <a:noFill/>
                </a:ln>
                <a:solidFill>
                  <a:srgbClr val="C00000"/>
                </a:solidFill>
                <a:effectLst/>
                <a:uLnTx/>
                <a:uFillTx/>
                <a:latin typeface="Cambria Math" panose="02040503050406030204" pitchFamily="18" charset="0"/>
                <a:ea typeface="Cambria Math" panose="02040503050406030204" pitchFamily="18" charset="0"/>
                <a:cs typeface="Times New Roman" pitchFamily="18" charset="0"/>
              </a:rPr>
              <a:t>(stellar evaporation)</a:t>
            </a:r>
            <a:r>
              <a:rPr kumimoji="0" lang="en-US" altLang="zh-TW" sz="24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cs typeface="Times New Roman" pitchFamily="18" charset="0"/>
              </a:rPr>
              <a:t>.  </a:t>
            </a:r>
            <a:endPar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cs typeface="Times New Roman" pitchFamily="18" charset="0"/>
            </a:endParaRPr>
          </a:p>
          <a:p>
            <a:pPr marL="228600" marR="0" lvl="0" indent="-228600" algn="l" defTabSz="914400" rtl="0" eaLnBrk="1" fontAlgn="auto" latinLnBrk="0" hangingPunct="1">
              <a:lnSpc>
                <a:spcPct val="90000"/>
              </a:lnSpc>
              <a:spcBef>
                <a:spcPts val="600"/>
              </a:spcBef>
              <a:buClrTx/>
              <a:buSzTx/>
              <a:buFont typeface="Arial" panose="020B0604020202020204" pitchFamily="34" charset="0"/>
              <a:buChar char="•"/>
              <a:tabLst/>
              <a:defRPr/>
            </a:pP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a:t>
            </a:r>
            <a:r>
              <a:rPr kumimoji="0" lang="en-US" altLang="zh-TW" sz="3200" b="0" i="0" u="sng" strike="noStrike" kern="1200" cap="none" spc="0" normalizeH="0" baseline="0" noProof="0" dirty="0" smtClean="0">
                <a:ln>
                  <a:noFill/>
                </a:ln>
                <a:solidFill>
                  <a:srgbClr val="7030A0"/>
                </a:solidFill>
                <a:effectLst/>
                <a:uLnTx/>
                <a:uFillTx/>
                <a:latin typeface="Cambria Math" panose="02040503050406030204" pitchFamily="18" charset="0"/>
                <a:ea typeface="Cambria Math" panose="02040503050406030204" pitchFamily="18" charset="0"/>
              </a:rPr>
              <a:t>External</a:t>
            </a:r>
            <a:r>
              <a:rPr kumimoji="0" lang="en-US" altLang="zh-TW" sz="3200" b="0" i="0" u="none" strike="noStrike" kern="1200" cap="none" spc="0" normalizeH="0" baseline="0" noProof="0" dirty="0" smtClean="0">
                <a:ln>
                  <a:noFill/>
                </a:ln>
                <a:effectLst/>
                <a:uLnTx/>
                <a:uFillTx/>
                <a:latin typeface="Cambria Math" panose="02040503050406030204" pitchFamily="18" charset="0"/>
                <a:ea typeface="Cambria Math" panose="02040503050406030204" pitchFamily="18" charset="0"/>
              </a:rPr>
              <a:t>) Eventually Galactic perturbations  (tidal forces, differential rotation) distort and rip apart the star clusters.  T</a:t>
            </a:r>
            <a:r>
              <a:rPr lang="en-US" altLang="zh-TW" sz="3200" kern="0" dirty="0" smtClean="0">
                <a:latin typeface="Cambria Math" panose="02040503050406030204" pitchFamily="18" charset="0"/>
                <a:ea typeface="Cambria Math" panose="02040503050406030204" pitchFamily="18" charset="0"/>
              </a:rPr>
              <a:t>hen-members </a:t>
            </a:r>
            <a:r>
              <a:rPr lang="en-US" altLang="zh-TW" sz="3200" kern="0" dirty="0">
                <a:latin typeface="Cambria Math" panose="02040503050406030204" pitchFamily="18" charset="0"/>
                <a:ea typeface="Cambria Math" panose="02040503050406030204" pitchFamily="18" charset="0"/>
              </a:rPr>
              <a:t>supply the Galactic disk population.</a:t>
            </a:r>
          </a:p>
          <a:p>
            <a:pPr marL="342900" indent="-342900" eaLnBrk="0" hangingPunct="0">
              <a:lnSpc>
                <a:spcPct val="90000"/>
              </a:lnSpc>
              <a:spcBef>
                <a:spcPts val="600"/>
              </a:spcBef>
              <a:buFontTx/>
              <a:buChar char="•"/>
              <a:defRPr/>
            </a:pPr>
            <a:r>
              <a:rPr lang="en-US" altLang="zh-TW" sz="3200" kern="0" dirty="0">
                <a:latin typeface="Cambria Math" panose="02040503050406030204" pitchFamily="18" charset="0"/>
                <a:ea typeface="Cambria Math" panose="02040503050406030204" pitchFamily="18" charset="0"/>
              </a:rPr>
              <a:t>A recently dissolved system </a:t>
            </a:r>
            <a:r>
              <a:rPr lang="en-US" altLang="zh-TW" sz="3200" kern="0" dirty="0" smtClean="0">
                <a:latin typeface="Cambria Math" panose="02040503050406030204" pitchFamily="18" charset="0"/>
                <a:ea typeface="Cambria Math" panose="02040503050406030204" pitchFamily="18" charset="0"/>
              </a:rPr>
              <a:t>in </a:t>
            </a:r>
            <a:r>
              <a:rPr lang="en-US" altLang="zh-TW" sz="3200" kern="0" dirty="0">
                <a:latin typeface="Cambria Math" panose="02040503050406030204" pitchFamily="18" charset="0"/>
                <a:ea typeface="Cambria Math" panose="02040503050406030204" pitchFamily="18" charset="0"/>
              </a:rPr>
              <a:t>the solar neighborhood may be recognized as a moving (star) group. </a:t>
            </a:r>
          </a:p>
          <a:p>
            <a:pPr marL="228600" marR="0" lvl="0" indent="-228600" algn="l" defTabSz="914400" rtl="0" eaLnBrk="1" fontAlgn="auto" latinLnBrk="0" hangingPunct="1">
              <a:lnSpc>
                <a:spcPct val="90000"/>
              </a:lnSpc>
              <a:spcBef>
                <a:spcPts val="600"/>
              </a:spcBef>
              <a:buClrTx/>
              <a:buSzTx/>
              <a:buFont typeface="Arial" panose="020B0604020202020204" pitchFamily="34" charset="0"/>
              <a:buChar char="•"/>
              <a:tabLst/>
              <a:defRPr/>
            </a:pPr>
            <a:endParaRPr kumimoji="0" lang="en-US" altLang="zh-TW" sz="3200" b="0" i="0" u="none" strike="noStrike" kern="1200" cap="none" spc="0" normalizeH="0" baseline="0" noProof="0" dirty="0">
              <a:ln>
                <a:noFill/>
              </a:ln>
              <a:effectLst/>
              <a:uLnTx/>
              <a:uFillTx/>
              <a:latin typeface="Cambria Math" panose="02040503050406030204" pitchFamily="18" charset="0"/>
              <a:ea typeface="Cambria Math" panose="02040503050406030204" pitchFamily="18" charset="0"/>
            </a:endParaRPr>
          </a:p>
        </p:txBody>
      </p:sp>
      <p:sp>
        <p:nvSpPr>
          <p:cNvPr id="3" name="矩形 2"/>
          <p:cNvSpPr/>
          <p:nvPr/>
        </p:nvSpPr>
        <p:spPr>
          <a:xfrm>
            <a:off x="7420289" y="157147"/>
            <a:ext cx="4255780" cy="707886"/>
          </a:xfrm>
          <a:prstGeom prst="rect">
            <a:avLst/>
          </a:prstGeom>
        </p:spPr>
        <p:txBody>
          <a:bodyPr wrap="none">
            <a:spAutoFit/>
          </a:bodyPr>
          <a:lstStyle/>
          <a:p>
            <a:r>
              <a:rPr lang="de-DE" altLang="zh-TW" sz="2000" dirty="0">
                <a:solidFill>
                  <a:srgbClr val="996633"/>
                </a:solidFill>
              </a:rPr>
              <a:t>Chen, Chen &amp; Shu, 2004, AJ, 128, 2306 </a:t>
            </a:r>
            <a:endParaRPr lang="de-DE" altLang="zh-TW" sz="2000" dirty="0" smtClean="0">
              <a:solidFill>
                <a:srgbClr val="996633"/>
              </a:solidFill>
            </a:endParaRPr>
          </a:p>
          <a:p>
            <a:r>
              <a:rPr lang="de-DE" altLang="zh-TW" sz="2000" dirty="0">
                <a:solidFill>
                  <a:srgbClr val="996633"/>
                </a:solidFill>
              </a:rPr>
              <a:t>Chen &amp; Chen, 2010, ApJ, 721, </a:t>
            </a:r>
            <a:r>
              <a:rPr lang="de-DE" altLang="zh-TW" sz="2000" dirty="0" smtClean="0">
                <a:solidFill>
                  <a:srgbClr val="996633"/>
                </a:solidFill>
              </a:rPr>
              <a:t>1790</a:t>
            </a:r>
            <a:endParaRPr lang="de-DE" altLang="zh-TW" sz="2000" dirty="0">
              <a:solidFill>
                <a:srgbClr val="996633"/>
              </a:solidFill>
            </a:endParaRPr>
          </a:p>
        </p:txBody>
      </p:sp>
      <p:sp>
        <p:nvSpPr>
          <p:cNvPr id="5" name="矩形 4"/>
          <p:cNvSpPr/>
          <p:nvPr/>
        </p:nvSpPr>
        <p:spPr>
          <a:xfrm>
            <a:off x="288632" y="341835"/>
            <a:ext cx="5085366" cy="590931"/>
          </a:xfrm>
          <a:prstGeom prst="rect">
            <a:avLst/>
          </a:prstGeom>
        </p:spPr>
        <p:txBody>
          <a:bodyPr wrap="none">
            <a:spAutoFit/>
          </a:bodyPr>
          <a:lstStyle/>
          <a:p>
            <a:pPr lvl="0">
              <a:lnSpc>
                <a:spcPct val="90000"/>
              </a:lnSpc>
              <a:spcBef>
                <a:spcPts val="600"/>
              </a:spcBef>
              <a:spcAft>
                <a:spcPts val="600"/>
              </a:spcAft>
              <a:defRPr/>
            </a:pPr>
            <a:r>
              <a:rPr lang="en-US" altLang="zh-TW" sz="3600" b="1" u="sng" dirty="0">
                <a:solidFill>
                  <a:srgbClr val="3333FF"/>
                </a:solidFill>
                <a:latin typeface="Cambria Math" panose="02040503050406030204" pitchFamily="18" charset="0"/>
                <a:ea typeface="Cambria Math" panose="02040503050406030204" pitchFamily="18" charset="0"/>
              </a:rPr>
              <a:t>Evolution of Star Clusters</a:t>
            </a:r>
          </a:p>
        </p:txBody>
      </p:sp>
      <p:sp>
        <p:nvSpPr>
          <p:cNvPr id="8" name="投影片編號版面配置區 7"/>
          <p:cNvSpPr>
            <a:spLocks noGrp="1"/>
          </p:cNvSpPr>
          <p:nvPr>
            <p:ph type="sldNum" sz="quarter" idx="12"/>
          </p:nvPr>
        </p:nvSpPr>
        <p:spPr/>
        <p:txBody>
          <a:bodyPr/>
          <a:lstStyle/>
          <a:p>
            <a:fld id="{AA1C3E0E-B550-4B87-AADB-86E0574CFCEF}" type="slidenum">
              <a:rPr lang="zh-TW" altLang="en-US" smtClean="0"/>
              <a:pPr/>
              <a:t>17</a:t>
            </a:fld>
            <a:endParaRPr lang="zh-TW" altLang="en-US"/>
          </a:p>
        </p:txBody>
      </p:sp>
    </p:spTree>
    <p:extLst>
      <p:ext uri="{BB962C8B-B14F-4D97-AF65-F5344CB8AC3E}">
        <p14:creationId xmlns:p14="http://schemas.microsoft.com/office/powerpoint/2010/main" val="2748228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flipV="1">
            <a:off x="122704" y="1710871"/>
            <a:ext cx="11954187" cy="241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橢圓 5"/>
          <p:cNvSpPr/>
          <p:nvPr/>
        </p:nvSpPr>
        <p:spPr>
          <a:xfrm>
            <a:off x="3336137" y="2611596"/>
            <a:ext cx="1553307" cy="1582615"/>
          </a:xfrm>
          <a:prstGeom prst="ellipse">
            <a:avLst/>
          </a:prstGeom>
          <a:gradFill flip="none" rotWithShape="1">
            <a:gsLst>
              <a:gs pos="0">
                <a:srgbClr val="FF0000"/>
              </a:gs>
              <a:gs pos="96000">
                <a:schemeClr val="accent1">
                  <a:lumMod val="45000"/>
                  <a:lumOff val="55000"/>
                  <a:alpha val="6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手繪多邊形 7"/>
          <p:cNvSpPr/>
          <p:nvPr/>
        </p:nvSpPr>
        <p:spPr>
          <a:xfrm>
            <a:off x="457035" y="2626467"/>
            <a:ext cx="1468326" cy="1535972"/>
          </a:xfrm>
          <a:custGeom>
            <a:avLst/>
            <a:gdLst>
              <a:gd name="connsiteX0" fmla="*/ 434562 w 1468326"/>
              <a:gd name="connsiteY0" fmla="*/ 1230923 h 1535972"/>
              <a:gd name="connsiteX1" fmla="*/ 346639 w 1468326"/>
              <a:gd name="connsiteY1" fmla="*/ 1213339 h 1535972"/>
              <a:gd name="connsiteX2" fmla="*/ 293885 w 1468326"/>
              <a:gd name="connsiteY2" fmla="*/ 1178169 h 1535972"/>
              <a:gd name="connsiteX3" fmla="*/ 223546 w 1468326"/>
              <a:gd name="connsiteY3" fmla="*/ 1143000 h 1535972"/>
              <a:gd name="connsiteX4" fmla="*/ 118039 w 1468326"/>
              <a:gd name="connsiteY4" fmla="*/ 1019908 h 1535972"/>
              <a:gd name="connsiteX5" fmla="*/ 30116 w 1468326"/>
              <a:gd name="connsiteY5" fmla="*/ 773723 h 1535972"/>
              <a:gd name="connsiteX6" fmla="*/ 30116 w 1468326"/>
              <a:gd name="connsiteY6" fmla="*/ 334108 h 1535972"/>
              <a:gd name="connsiteX7" fmla="*/ 65285 w 1468326"/>
              <a:gd name="connsiteY7" fmla="*/ 228600 h 1535972"/>
              <a:gd name="connsiteX8" fmla="*/ 135623 w 1468326"/>
              <a:gd name="connsiteY8" fmla="*/ 123093 h 1535972"/>
              <a:gd name="connsiteX9" fmla="*/ 153208 w 1468326"/>
              <a:gd name="connsiteY9" fmla="*/ 70339 h 1535972"/>
              <a:gd name="connsiteX10" fmla="*/ 188377 w 1468326"/>
              <a:gd name="connsiteY10" fmla="*/ 35169 h 1535972"/>
              <a:gd name="connsiteX11" fmla="*/ 293885 w 1468326"/>
              <a:gd name="connsiteY11" fmla="*/ 0 h 1535972"/>
              <a:gd name="connsiteX12" fmla="*/ 522485 w 1468326"/>
              <a:gd name="connsiteY12" fmla="*/ 52754 h 1535972"/>
              <a:gd name="connsiteX13" fmla="*/ 627992 w 1468326"/>
              <a:gd name="connsiteY13" fmla="*/ 158262 h 1535972"/>
              <a:gd name="connsiteX14" fmla="*/ 715916 w 1468326"/>
              <a:gd name="connsiteY14" fmla="*/ 228600 h 1535972"/>
              <a:gd name="connsiteX15" fmla="*/ 856592 w 1468326"/>
              <a:gd name="connsiteY15" fmla="*/ 351693 h 1535972"/>
              <a:gd name="connsiteX16" fmla="*/ 909346 w 1468326"/>
              <a:gd name="connsiteY16" fmla="*/ 369277 h 1535972"/>
              <a:gd name="connsiteX17" fmla="*/ 979685 w 1468326"/>
              <a:gd name="connsiteY17" fmla="*/ 439616 h 1535972"/>
              <a:gd name="connsiteX18" fmla="*/ 1067608 w 1468326"/>
              <a:gd name="connsiteY18" fmla="*/ 562708 h 1535972"/>
              <a:gd name="connsiteX19" fmla="*/ 1120362 w 1468326"/>
              <a:gd name="connsiteY19" fmla="*/ 650631 h 1535972"/>
              <a:gd name="connsiteX20" fmla="*/ 1155531 w 1468326"/>
              <a:gd name="connsiteY20" fmla="*/ 720969 h 1535972"/>
              <a:gd name="connsiteX21" fmla="*/ 1225869 w 1468326"/>
              <a:gd name="connsiteY21" fmla="*/ 808893 h 1535972"/>
              <a:gd name="connsiteX22" fmla="*/ 1278623 w 1468326"/>
              <a:gd name="connsiteY22" fmla="*/ 931985 h 1535972"/>
              <a:gd name="connsiteX23" fmla="*/ 1296208 w 1468326"/>
              <a:gd name="connsiteY23" fmla="*/ 984739 h 1535972"/>
              <a:gd name="connsiteX24" fmla="*/ 1331377 w 1468326"/>
              <a:gd name="connsiteY24" fmla="*/ 1037493 h 1535972"/>
              <a:gd name="connsiteX25" fmla="*/ 1366546 w 1468326"/>
              <a:gd name="connsiteY25" fmla="*/ 1107831 h 1535972"/>
              <a:gd name="connsiteX26" fmla="*/ 1436885 w 1468326"/>
              <a:gd name="connsiteY26" fmla="*/ 1213339 h 1535972"/>
              <a:gd name="connsiteX27" fmla="*/ 1436885 w 1468326"/>
              <a:gd name="connsiteY27" fmla="*/ 1477108 h 1535972"/>
              <a:gd name="connsiteX28" fmla="*/ 1366546 w 1468326"/>
              <a:gd name="connsiteY28" fmla="*/ 1494693 h 1535972"/>
              <a:gd name="connsiteX29" fmla="*/ 1313792 w 1468326"/>
              <a:gd name="connsiteY29" fmla="*/ 1529862 h 1535972"/>
              <a:gd name="connsiteX30" fmla="*/ 839008 w 1468326"/>
              <a:gd name="connsiteY30" fmla="*/ 1494693 h 1535972"/>
              <a:gd name="connsiteX31" fmla="*/ 733500 w 1468326"/>
              <a:gd name="connsiteY31" fmla="*/ 1424354 h 1535972"/>
              <a:gd name="connsiteX32" fmla="*/ 680746 w 1468326"/>
              <a:gd name="connsiteY32" fmla="*/ 1371600 h 1535972"/>
              <a:gd name="connsiteX33" fmla="*/ 575239 w 1468326"/>
              <a:gd name="connsiteY33" fmla="*/ 1336431 h 1535972"/>
              <a:gd name="connsiteX34" fmla="*/ 522485 w 1468326"/>
              <a:gd name="connsiteY34" fmla="*/ 1301262 h 1535972"/>
              <a:gd name="connsiteX35" fmla="*/ 434562 w 1468326"/>
              <a:gd name="connsiteY35" fmla="*/ 1230923 h 15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8326" h="1535972">
                <a:moveTo>
                  <a:pt x="434562" y="1230923"/>
                </a:moveTo>
                <a:cubicBezTo>
                  <a:pt x="405255" y="1216269"/>
                  <a:pt x="374624" y="1223833"/>
                  <a:pt x="346639" y="1213339"/>
                </a:cubicBezTo>
                <a:cubicBezTo>
                  <a:pt x="326850" y="1205918"/>
                  <a:pt x="312235" y="1188655"/>
                  <a:pt x="293885" y="1178169"/>
                </a:cubicBezTo>
                <a:cubicBezTo>
                  <a:pt x="271125" y="1165163"/>
                  <a:pt x="246992" y="1154723"/>
                  <a:pt x="223546" y="1143000"/>
                </a:cubicBezTo>
                <a:cubicBezTo>
                  <a:pt x="196858" y="1116312"/>
                  <a:pt x="130572" y="1055000"/>
                  <a:pt x="118039" y="1019908"/>
                </a:cubicBezTo>
                <a:cubicBezTo>
                  <a:pt x="15746" y="733488"/>
                  <a:pt x="148826" y="932007"/>
                  <a:pt x="30116" y="773723"/>
                </a:cubicBezTo>
                <a:cubicBezTo>
                  <a:pt x="-13966" y="597398"/>
                  <a:pt x="-5912" y="658355"/>
                  <a:pt x="30116" y="334108"/>
                </a:cubicBezTo>
                <a:cubicBezTo>
                  <a:pt x="34210" y="297263"/>
                  <a:pt x="44721" y="259446"/>
                  <a:pt x="65285" y="228600"/>
                </a:cubicBezTo>
                <a:cubicBezTo>
                  <a:pt x="88731" y="193431"/>
                  <a:pt x="122256" y="163192"/>
                  <a:pt x="135623" y="123093"/>
                </a:cubicBezTo>
                <a:cubicBezTo>
                  <a:pt x="141485" y="105508"/>
                  <a:pt x="143671" y="86233"/>
                  <a:pt x="153208" y="70339"/>
                </a:cubicBezTo>
                <a:cubicBezTo>
                  <a:pt x="161738" y="56123"/>
                  <a:pt x="173548" y="42583"/>
                  <a:pt x="188377" y="35169"/>
                </a:cubicBezTo>
                <a:cubicBezTo>
                  <a:pt x="221535" y="18590"/>
                  <a:pt x="293885" y="0"/>
                  <a:pt x="293885" y="0"/>
                </a:cubicBezTo>
                <a:cubicBezTo>
                  <a:pt x="358658" y="8097"/>
                  <a:pt x="462306" y="8987"/>
                  <a:pt x="522485" y="52754"/>
                </a:cubicBezTo>
                <a:cubicBezTo>
                  <a:pt x="562709" y="82008"/>
                  <a:pt x="592823" y="123093"/>
                  <a:pt x="627992" y="158262"/>
                </a:cubicBezTo>
                <a:cubicBezTo>
                  <a:pt x="765104" y="295374"/>
                  <a:pt x="538468" y="73333"/>
                  <a:pt x="715916" y="228600"/>
                </a:cubicBezTo>
                <a:cubicBezTo>
                  <a:pt x="777023" y="282068"/>
                  <a:pt x="790647" y="318720"/>
                  <a:pt x="856592" y="351693"/>
                </a:cubicBezTo>
                <a:cubicBezTo>
                  <a:pt x="873171" y="359983"/>
                  <a:pt x="891761" y="363416"/>
                  <a:pt x="909346" y="369277"/>
                </a:cubicBezTo>
                <a:cubicBezTo>
                  <a:pt x="932792" y="392723"/>
                  <a:pt x="961292" y="412027"/>
                  <a:pt x="979685" y="439616"/>
                </a:cubicBezTo>
                <a:cubicBezTo>
                  <a:pt x="1031111" y="516755"/>
                  <a:pt x="1002174" y="475462"/>
                  <a:pt x="1067608" y="562708"/>
                </a:cubicBezTo>
                <a:cubicBezTo>
                  <a:pt x="1108425" y="685163"/>
                  <a:pt x="1055994" y="554080"/>
                  <a:pt x="1120362" y="650631"/>
                </a:cubicBezTo>
                <a:cubicBezTo>
                  <a:pt x="1134903" y="672442"/>
                  <a:pt x="1142526" y="698209"/>
                  <a:pt x="1155531" y="720969"/>
                </a:cubicBezTo>
                <a:cubicBezTo>
                  <a:pt x="1185108" y="772729"/>
                  <a:pt x="1187357" y="770380"/>
                  <a:pt x="1225869" y="808893"/>
                </a:cubicBezTo>
                <a:cubicBezTo>
                  <a:pt x="1262467" y="955281"/>
                  <a:pt x="1217904" y="810548"/>
                  <a:pt x="1278623" y="931985"/>
                </a:cubicBezTo>
                <a:cubicBezTo>
                  <a:pt x="1286913" y="948564"/>
                  <a:pt x="1287918" y="968160"/>
                  <a:pt x="1296208" y="984739"/>
                </a:cubicBezTo>
                <a:cubicBezTo>
                  <a:pt x="1305659" y="1003642"/>
                  <a:pt x="1320892" y="1019143"/>
                  <a:pt x="1331377" y="1037493"/>
                </a:cubicBezTo>
                <a:cubicBezTo>
                  <a:pt x="1344382" y="1060253"/>
                  <a:pt x="1353059" y="1085353"/>
                  <a:pt x="1366546" y="1107831"/>
                </a:cubicBezTo>
                <a:cubicBezTo>
                  <a:pt x="1388293" y="1144076"/>
                  <a:pt x="1436885" y="1213339"/>
                  <a:pt x="1436885" y="1213339"/>
                </a:cubicBezTo>
                <a:cubicBezTo>
                  <a:pt x="1468358" y="1307762"/>
                  <a:pt x="1488109" y="1343926"/>
                  <a:pt x="1436885" y="1477108"/>
                </a:cubicBezTo>
                <a:cubicBezTo>
                  <a:pt x="1428209" y="1499665"/>
                  <a:pt x="1389992" y="1488831"/>
                  <a:pt x="1366546" y="1494693"/>
                </a:cubicBezTo>
                <a:cubicBezTo>
                  <a:pt x="1348961" y="1506416"/>
                  <a:pt x="1334910" y="1529050"/>
                  <a:pt x="1313792" y="1529862"/>
                </a:cubicBezTo>
                <a:cubicBezTo>
                  <a:pt x="1006949" y="1541663"/>
                  <a:pt x="1018455" y="1539554"/>
                  <a:pt x="839008" y="1494693"/>
                </a:cubicBezTo>
                <a:cubicBezTo>
                  <a:pt x="744909" y="1400591"/>
                  <a:pt x="882537" y="1530808"/>
                  <a:pt x="733500" y="1424354"/>
                </a:cubicBezTo>
                <a:cubicBezTo>
                  <a:pt x="713264" y="1409900"/>
                  <a:pt x="702485" y="1383677"/>
                  <a:pt x="680746" y="1371600"/>
                </a:cubicBezTo>
                <a:cubicBezTo>
                  <a:pt x="648340" y="1353597"/>
                  <a:pt x="606084" y="1356994"/>
                  <a:pt x="575239" y="1336431"/>
                </a:cubicBezTo>
                <a:cubicBezTo>
                  <a:pt x="557654" y="1324708"/>
                  <a:pt x="541388" y="1310713"/>
                  <a:pt x="522485" y="1301262"/>
                </a:cubicBezTo>
                <a:cubicBezTo>
                  <a:pt x="450054" y="1265046"/>
                  <a:pt x="463869" y="1245577"/>
                  <a:pt x="434562" y="123092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四角星形 8"/>
          <p:cNvSpPr/>
          <p:nvPr/>
        </p:nvSpPr>
        <p:spPr>
          <a:xfrm>
            <a:off x="3980905" y="3170125"/>
            <a:ext cx="263769" cy="228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四角星形 9"/>
          <p:cNvSpPr/>
          <p:nvPr/>
        </p:nvSpPr>
        <p:spPr>
          <a:xfrm>
            <a:off x="3937783" y="3435689"/>
            <a:ext cx="188890" cy="16481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四角星形 10"/>
          <p:cNvSpPr/>
          <p:nvPr/>
        </p:nvSpPr>
        <p:spPr>
          <a:xfrm>
            <a:off x="4285397" y="3331444"/>
            <a:ext cx="108439" cy="12602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四角星形 11"/>
          <p:cNvSpPr/>
          <p:nvPr/>
        </p:nvSpPr>
        <p:spPr>
          <a:xfrm>
            <a:off x="4036613" y="3385316"/>
            <a:ext cx="224974" cy="14243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四角星形 12"/>
          <p:cNvSpPr/>
          <p:nvPr/>
        </p:nvSpPr>
        <p:spPr>
          <a:xfrm>
            <a:off x="3848968" y="3187418"/>
            <a:ext cx="263769" cy="228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四角星形 13"/>
          <p:cNvSpPr/>
          <p:nvPr/>
        </p:nvSpPr>
        <p:spPr>
          <a:xfrm>
            <a:off x="3888083" y="3355801"/>
            <a:ext cx="120676" cy="13446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四角星形 14"/>
          <p:cNvSpPr/>
          <p:nvPr/>
        </p:nvSpPr>
        <p:spPr>
          <a:xfrm>
            <a:off x="3956348" y="3276379"/>
            <a:ext cx="96288" cy="10893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四角星形 16"/>
          <p:cNvSpPr/>
          <p:nvPr/>
        </p:nvSpPr>
        <p:spPr>
          <a:xfrm>
            <a:off x="6708461" y="3164065"/>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四角星形 17"/>
          <p:cNvSpPr/>
          <p:nvPr/>
        </p:nvSpPr>
        <p:spPr>
          <a:xfrm>
            <a:off x="6309242" y="3296500"/>
            <a:ext cx="188890" cy="164818"/>
          </a:xfrm>
          <a:prstGeom prst="star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四角星形 18"/>
          <p:cNvSpPr/>
          <p:nvPr/>
        </p:nvSpPr>
        <p:spPr>
          <a:xfrm>
            <a:off x="6622370" y="3257145"/>
            <a:ext cx="149609" cy="196612"/>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四角星形 19"/>
          <p:cNvSpPr/>
          <p:nvPr/>
        </p:nvSpPr>
        <p:spPr>
          <a:xfrm>
            <a:off x="6573505" y="3176022"/>
            <a:ext cx="96288" cy="10893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四角星形 20"/>
          <p:cNvSpPr/>
          <p:nvPr/>
        </p:nvSpPr>
        <p:spPr>
          <a:xfrm>
            <a:off x="6413361" y="3151478"/>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四角星形 21"/>
          <p:cNvSpPr/>
          <p:nvPr/>
        </p:nvSpPr>
        <p:spPr>
          <a:xfrm>
            <a:off x="6344037" y="3402510"/>
            <a:ext cx="263769" cy="228600"/>
          </a:xfrm>
          <a:prstGeom prst="star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四角星形 22"/>
          <p:cNvSpPr/>
          <p:nvPr/>
        </p:nvSpPr>
        <p:spPr>
          <a:xfrm>
            <a:off x="6736637" y="3389257"/>
            <a:ext cx="108439" cy="126023"/>
          </a:xfrm>
          <a:prstGeom prst="star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四角星形 23"/>
          <p:cNvSpPr/>
          <p:nvPr/>
        </p:nvSpPr>
        <p:spPr>
          <a:xfrm>
            <a:off x="6596319" y="3057754"/>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四角星形 24"/>
          <p:cNvSpPr/>
          <p:nvPr/>
        </p:nvSpPr>
        <p:spPr>
          <a:xfrm>
            <a:off x="6499682" y="3482758"/>
            <a:ext cx="108439" cy="12602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四角星形 25"/>
          <p:cNvSpPr/>
          <p:nvPr/>
        </p:nvSpPr>
        <p:spPr>
          <a:xfrm>
            <a:off x="6435375" y="3331448"/>
            <a:ext cx="120676" cy="13446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四角星形 26"/>
          <p:cNvSpPr/>
          <p:nvPr/>
        </p:nvSpPr>
        <p:spPr>
          <a:xfrm>
            <a:off x="6404144" y="3326245"/>
            <a:ext cx="108439" cy="126023"/>
          </a:xfrm>
          <a:prstGeom prst="star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四角星形 27"/>
          <p:cNvSpPr/>
          <p:nvPr/>
        </p:nvSpPr>
        <p:spPr>
          <a:xfrm>
            <a:off x="6646885" y="3408099"/>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四角星形 28"/>
          <p:cNvSpPr/>
          <p:nvPr/>
        </p:nvSpPr>
        <p:spPr>
          <a:xfrm>
            <a:off x="6579257" y="3335276"/>
            <a:ext cx="120676" cy="13446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四角星形 29"/>
          <p:cNvSpPr/>
          <p:nvPr/>
        </p:nvSpPr>
        <p:spPr>
          <a:xfrm>
            <a:off x="6408335" y="3353490"/>
            <a:ext cx="108439" cy="126023"/>
          </a:xfrm>
          <a:prstGeom prst="star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四角星形 30"/>
          <p:cNvSpPr/>
          <p:nvPr/>
        </p:nvSpPr>
        <p:spPr>
          <a:xfrm>
            <a:off x="6796293" y="3322953"/>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四角星形 31"/>
          <p:cNvSpPr/>
          <p:nvPr/>
        </p:nvSpPr>
        <p:spPr>
          <a:xfrm>
            <a:off x="6409182" y="3162920"/>
            <a:ext cx="225123" cy="196709"/>
          </a:xfrm>
          <a:prstGeom prst="star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四角星形 32"/>
          <p:cNvSpPr/>
          <p:nvPr/>
        </p:nvSpPr>
        <p:spPr>
          <a:xfrm>
            <a:off x="8540515" y="3415777"/>
            <a:ext cx="188890" cy="164818"/>
          </a:xfrm>
          <a:prstGeom prst="star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四角星形 33"/>
          <p:cNvSpPr/>
          <p:nvPr/>
        </p:nvSpPr>
        <p:spPr>
          <a:xfrm>
            <a:off x="8562323" y="3175331"/>
            <a:ext cx="263769" cy="228600"/>
          </a:xfrm>
          <a:prstGeom prst="star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四角星形 34"/>
          <p:cNvSpPr/>
          <p:nvPr/>
        </p:nvSpPr>
        <p:spPr>
          <a:xfrm>
            <a:off x="8582699" y="3245747"/>
            <a:ext cx="120676" cy="13446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四角星形 35"/>
          <p:cNvSpPr/>
          <p:nvPr/>
        </p:nvSpPr>
        <p:spPr>
          <a:xfrm>
            <a:off x="8458042" y="3187179"/>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四角星形 36"/>
          <p:cNvSpPr/>
          <p:nvPr/>
        </p:nvSpPr>
        <p:spPr>
          <a:xfrm>
            <a:off x="4152576" y="3357326"/>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四角星形 37"/>
          <p:cNvSpPr/>
          <p:nvPr/>
        </p:nvSpPr>
        <p:spPr>
          <a:xfrm>
            <a:off x="8320560" y="3386456"/>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四角星形 38"/>
          <p:cNvSpPr/>
          <p:nvPr/>
        </p:nvSpPr>
        <p:spPr>
          <a:xfrm>
            <a:off x="8441974" y="3223717"/>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四角星形 39"/>
          <p:cNvSpPr/>
          <p:nvPr/>
        </p:nvSpPr>
        <p:spPr>
          <a:xfrm>
            <a:off x="8630294" y="3183834"/>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四角星形 40"/>
          <p:cNvSpPr/>
          <p:nvPr/>
        </p:nvSpPr>
        <p:spPr>
          <a:xfrm>
            <a:off x="8681725" y="3302554"/>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四角星形 41"/>
          <p:cNvSpPr/>
          <p:nvPr/>
        </p:nvSpPr>
        <p:spPr>
          <a:xfrm>
            <a:off x="8456497" y="3296100"/>
            <a:ext cx="225123" cy="196709"/>
          </a:xfrm>
          <a:prstGeom prst="star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四角星形 42"/>
          <p:cNvSpPr/>
          <p:nvPr/>
        </p:nvSpPr>
        <p:spPr>
          <a:xfrm>
            <a:off x="8703375" y="3029140"/>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四角星形 43"/>
          <p:cNvSpPr/>
          <p:nvPr/>
        </p:nvSpPr>
        <p:spPr>
          <a:xfrm>
            <a:off x="8656961" y="3502153"/>
            <a:ext cx="108439" cy="12602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四角星形 44"/>
          <p:cNvSpPr/>
          <p:nvPr/>
        </p:nvSpPr>
        <p:spPr>
          <a:xfrm>
            <a:off x="8453826" y="2764465"/>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四角星形 45"/>
          <p:cNvSpPr/>
          <p:nvPr/>
        </p:nvSpPr>
        <p:spPr>
          <a:xfrm>
            <a:off x="8964638" y="3618045"/>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四角星形 46"/>
          <p:cNvSpPr/>
          <p:nvPr/>
        </p:nvSpPr>
        <p:spPr>
          <a:xfrm>
            <a:off x="8242093" y="3696627"/>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四角星形 47"/>
          <p:cNvSpPr/>
          <p:nvPr/>
        </p:nvSpPr>
        <p:spPr>
          <a:xfrm>
            <a:off x="8290512" y="3537310"/>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四角星形 48"/>
          <p:cNvSpPr/>
          <p:nvPr/>
        </p:nvSpPr>
        <p:spPr>
          <a:xfrm>
            <a:off x="8474954" y="3243636"/>
            <a:ext cx="149609" cy="196612"/>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四角星形 49"/>
          <p:cNvSpPr/>
          <p:nvPr/>
        </p:nvSpPr>
        <p:spPr>
          <a:xfrm>
            <a:off x="11005025" y="3603462"/>
            <a:ext cx="225123" cy="196709"/>
          </a:xfrm>
          <a:prstGeom prst="star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四角星形 50"/>
          <p:cNvSpPr/>
          <p:nvPr/>
        </p:nvSpPr>
        <p:spPr>
          <a:xfrm>
            <a:off x="11333958" y="3041759"/>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四角星形 51"/>
          <p:cNvSpPr/>
          <p:nvPr/>
        </p:nvSpPr>
        <p:spPr>
          <a:xfrm>
            <a:off x="11379378" y="3748399"/>
            <a:ext cx="108439" cy="126023"/>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四角星形 52"/>
          <p:cNvSpPr/>
          <p:nvPr/>
        </p:nvSpPr>
        <p:spPr>
          <a:xfrm>
            <a:off x="11022384" y="2916865"/>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四角星形 53"/>
          <p:cNvSpPr/>
          <p:nvPr/>
        </p:nvSpPr>
        <p:spPr>
          <a:xfrm>
            <a:off x="11581752" y="3370084"/>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四角星形 54"/>
          <p:cNvSpPr/>
          <p:nvPr/>
        </p:nvSpPr>
        <p:spPr>
          <a:xfrm>
            <a:off x="10963678" y="3958303"/>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四角星形 55"/>
          <p:cNvSpPr/>
          <p:nvPr/>
        </p:nvSpPr>
        <p:spPr>
          <a:xfrm>
            <a:off x="10530137" y="3637968"/>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四角星形 56"/>
          <p:cNvSpPr/>
          <p:nvPr/>
        </p:nvSpPr>
        <p:spPr>
          <a:xfrm>
            <a:off x="11104532" y="3003889"/>
            <a:ext cx="149609" cy="196612"/>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四角星形 57"/>
          <p:cNvSpPr/>
          <p:nvPr/>
        </p:nvSpPr>
        <p:spPr>
          <a:xfrm>
            <a:off x="10714987" y="3027117"/>
            <a:ext cx="188890" cy="164818"/>
          </a:xfrm>
          <a:prstGeom prst="star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四角星形 58"/>
          <p:cNvSpPr/>
          <p:nvPr/>
        </p:nvSpPr>
        <p:spPr>
          <a:xfrm>
            <a:off x="11322956" y="3387471"/>
            <a:ext cx="188890" cy="164818"/>
          </a:xfrm>
          <a:prstGeom prst="star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四角星形 59"/>
          <p:cNvSpPr/>
          <p:nvPr/>
        </p:nvSpPr>
        <p:spPr>
          <a:xfrm>
            <a:off x="10962396" y="3464570"/>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四角星形 60"/>
          <p:cNvSpPr/>
          <p:nvPr/>
        </p:nvSpPr>
        <p:spPr>
          <a:xfrm>
            <a:off x="11247735" y="3301718"/>
            <a:ext cx="77665" cy="103544"/>
          </a:xfrm>
          <a:prstGeom prst="star4">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四角星形 61"/>
          <p:cNvSpPr/>
          <p:nvPr/>
        </p:nvSpPr>
        <p:spPr>
          <a:xfrm>
            <a:off x="793928" y="3276379"/>
            <a:ext cx="263769" cy="22860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63" name="四角星形 62"/>
          <p:cNvSpPr/>
          <p:nvPr/>
        </p:nvSpPr>
        <p:spPr>
          <a:xfrm>
            <a:off x="946268" y="3401730"/>
            <a:ext cx="108439" cy="126023"/>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四角星形 63"/>
          <p:cNvSpPr/>
          <p:nvPr/>
        </p:nvSpPr>
        <p:spPr>
          <a:xfrm>
            <a:off x="10776105" y="3296099"/>
            <a:ext cx="225123" cy="196709"/>
          </a:xfrm>
          <a:prstGeom prst="star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p:cNvSpPr txBox="1"/>
          <p:nvPr/>
        </p:nvSpPr>
        <p:spPr>
          <a:xfrm>
            <a:off x="132121" y="4194211"/>
            <a:ext cx="1865345" cy="369332"/>
          </a:xfrm>
          <a:prstGeom prst="rect">
            <a:avLst/>
          </a:prstGeom>
          <a:noFill/>
        </p:spPr>
        <p:txBody>
          <a:bodyPr wrap="square" rtlCol="0">
            <a:spAutoFit/>
          </a:bodyPr>
          <a:lstStyle/>
          <a:p>
            <a:pPr algn="ctr"/>
            <a:r>
              <a:rPr lang="en-US" altLang="zh-TW" dirty="0" smtClean="0">
                <a:solidFill>
                  <a:srgbClr val="0000CC"/>
                </a:solidFill>
                <a:latin typeface="Cambria Math" panose="02040503050406030204" pitchFamily="18" charset="0"/>
                <a:ea typeface="Cambria Math" panose="02040503050406030204" pitchFamily="18" charset="0"/>
              </a:rPr>
              <a:t>Molecular Cloud</a:t>
            </a:r>
            <a:endParaRPr lang="zh-TW" altLang="en-US" dirty="0">
              <a:solidFill>
                <a:srgbClr val="0000CC"/>
              </a:solidFill>
              <a:latin typeface="Cambria Math" panose="02040503050406030204" pitchFamily="18" charset="0"/>
            </a:endParaRPr>
          </a:p>
        </p:txBody>
      </p:sp>
      <p:sp>
        <p:nvSpPr>
          <p:cNvPr id="66" name="文字方塊 65"/>
          <p:cNvSpPr txBox="1"/>
          <p:nvPr/>
        </p:nvSpPr>
        <p:spPr>
          <a:xfrm>
            <a:off x="2582635" y="4200458"/>
            <a:ext cx="2796595" cy="369332"/>
          </a:xfrm>
          <a:prstGeom prst="rect">
            <a:avLst/>
          </a:prstGeom>
          <a:noFill/>
        </p:spPr>
        <p:txBody>
          <a:bodyPr wrap="square" rtlCol="0">
            <a:spAutoFit/>
          </a:bodyPr>
          <a:lstStyle/>
          <a:p>
            <a:pPr algn="ctr"/>
            <a:r>
              <a:rPr lang="en-US" altLang="zh-TW" dirty="0" smtClean="0">
                <a:solidFill>
                  <a:srgbClr val="0000CC"/>
                </a:solidFill>
                <a:latin typeface="Cambria Math" panose="02040503050406030204" pitchFamily="18" charset="0"/>
                <a:ea typeface="Cambria Math" panose="02040503050406030204" pitchFamily="18" charset="0"/>
              </a:rPr>
              <a:t>Star Cluster &amp;  H II Region</a:t>
            </a:r>
            <a:endParaRPr lang="zh-TW" altLang="en-US" dirty="0">
              <a:solidFill>
                <a:srgbClr val="0000CC"/>
              </a:solidFill>
              <a:latin typeface="Cambria Math" panose="02040503050406030204" pitchFamily="18" charset="0"/>
            </a:endParaRPr>
          </a:p>
        </p:txBody>
      </p:sp>
      <p:sp>
        <p:nvSpPr>
          <p:cNvPr id="67" name="文字方塊 66"/>
          <p:cNvSpPr txBox="1"/>
          <p:nvPr/>
        </p:nvSpPr>
        <p:spPr>
          <a:xfrm>
            <a:off x="5774538" y="4199974"/>
            <a:ext cx="1694222" cy="369332"/>
          </a:xfrm>
          <a:prstGeom prst="rect">
            <a:avLst/>
          </a:prstGeom>
          <a:noFill/>
        </p:spPr>
        <p:txBody>
          <a:bodyPr wrap="square" rtlCol="0">
            <a:spAutoFit/>
          </a:bodyPr>
          <a:lstStyle/>
          <a:p>
            <a:pPr algn="ctr"/>
            <a:r>
              <a:rPr lang="en-US" altLang="zh-TW" dirty="0" smtClean="0">
                <a:solidFill>
                  <a:srgbClr val="0000CC"/>
                </a:solidFill>
                <a:latin typeface="Cambria Math" panose="02040503050406030204" pitchFamily="18" charset="0"/>
                <a:ea typeface="Cambria Math" panose="02040503050406030204" pitchFamily="18" charset="0"/>
              </a:rPr>
              <a:t>Cluster at Birth</a:t>
            </a:r>
            <a:endParaRPr lang="zh-TW" altLang="en-US" dirty="0">
              <a:solidFill>
                <a:srgbClr val="0000CC"/>
              </a:solidFill>
              <a:latin typeface="Cambria Math" panose="02040503050406030204" pitchFamily="18" charset="0"/>
            </a:endParaRPr>
          </a:p>
        </p:txBody>
      </p:sp>
      <p:sp>
        <p:nvSpPr>
          <p:cNvPr id="68" name="文字方塊 67"/>
          <p:cNvSpPr txBox="1"/>
          <p:nvPr/>
        </p:nvSpPr>
        <p:spPr>
          <a:xfrm>
            <a:off x="7864068" y="4194211"/>
            <a:ext cx="1813887" cy="369332"/>
          </a:xfrm>
          <a:prstGeom prst="rect">
            <a:avLst/>
          </a:prstGeom>
          <a:noFill/>
        </p:spPr>
        <p:txBody>
          <a:bodyPr wrap="square" rtlCol="0">
            <a:spAutoFit/>
          </a:bodyPr>
          <a:lstStyle/>
          <a:p>
            <a:pPr algn="ctr"/>
            <a:r>
              <a:rPr lang="en-US" altLang="zh-TW" dirty="0" smtClean="0">
                <a:solidFill>
                  <a:srgbClr val="0000CC"/>
                </a:solidFill>
                <a:latin typeface="Cambria Math" panose="02040503050406030204" pitchFamily="18" charset="0"/>
                <a:ea typeface="Cambria Math" panose="02040503050406030204" pitchFamily="18" charset="0"/>
              </a:rPr>
              <a:t>Cluster Evolved</a:t>
            </a:r>
            <a:endParaRPr lang="zh-TW" altLang="en-US" dirty="0">
              <a:solidFill>
                <a:srgbClr val="0000CC"/>
              </a:solidFill>
              <a:latin typeface="Cambria Math" panose="02040503050406030204" pitchFamily="18" charset="0"/>
            </a:endParaRPr>
          </a:p>
        </p:txBody>
      </p:sp>
      <p:sp>
        <p:nvSpPr>
          <p:cNvPr id="69" name="文字方塊 68"/>
          <p:cNvSpPr txBox="1"/>
          <p:nvPr/>
        </p:nvSpPr>
        <p:spPr>
          <a:xfrm>
            <a:off x="10152486" y="4190360"/>
            <a:ext cx="1924405" cy="369332"/>
          </a:xfrm>
          <a:prstGeom prst="rect">
            <a:avLst/>
          </a:prstGeom>
          <a:noFill/>
        </p:spPr>
        <p:txBody>
          <a:bodyPr wrap="square" rtlCol="0">
            <a:spAutoFit/>
          </a:bodyPr>
          <a:lstStyle/>
          <a:p>
            <a:pPr algn="ctr"/>
            <a:r>
              <a:rPr lang="en-US" altLang="zh-TW" dirty="0" smtClean="0">
                <a:solidFill>
                  <a:srgbClr val="0000CC"/>
                </a:solidFill>
                <a:latin typeface="Cambria Math" panose="02040503050406030204" pitchFamily="18" charset="0"/>
                <a:ea typeface="Cambria Math" panose="02040503050406030204" pitchFamily="18" charset="0"/>
              </a:rPr>
              <a:t>Cluster Dissolved</a:t>
            </a:r>
            <a:endParaRPr lang="zh-TW" altLang="en-US" dirty="0">
              <a:solidFill>
                <a:srgbClr val="0000CC"/>
              </a:solidFill>
              <a:latin typeface="Cambria Math" panose="02040503050406030204" pitchFamily="18" charset="0"/>
            </a:endParaRPr>
          </a:p>
        </p:txBody>
      </p:sp>
      <p:sp>
        <p:nvSpPr>
          <p:cNvPr id="70" name="文字方塊 69"/>
          <p:cNvSpPr txBox="1"/>
          <p:nvPr/>
        </p:nvSpPr>
        <p:spPr>
          <a:xfrm>
            <a:off x="84990" y="2138327"/>
            <a:ext cx="2170975" cy="338554"/>
          </a:xfrm>
          <a:prstGeom prst="rect">
            <a:avLst/>
          </a:prstGeom>
          <a:noFill/>
        </p:spPr>
        <p:txBody>
          <a:bodyPr wrap="square" rtlCol="0">
            <a:spAutoFit/>
          </a:bodyPr>
          <a:lstStyle/>
          <a:p>
            <a:pPr algn="ctr"/>
            <a:r>
              <a:rPr lang="en-US" altLang="zh-TW" sz="1600" dirty="0" smtClean="0">
                <a:solidFill>
                  <a:srgbClr val="7030A0"/>
                </a:solidFill>
                <a:latin typeface="Baskerville Old Face" panose="02020602080505020303" pitchFamily="18" charset="0"/>
                <a:ea typeface="Cambria Math" panose="02040503050406030204" pitchFamily="18" charset="0"/>
              </a:rPr>
              <a:t>Stars </a:t>
            </a:r>
            <a:r>
              <a:rPr lang="en-US" altLang="zh-TW" sz="1600" dirty="0">
                <a:solidFill>
                  <a:srgbClr val="7030A0"/>
                </a:solidFill>
                <a:latin typeface="Baskerville Old Face" panose="02020602080505020303" pitchFamily="18" charset="0"/>
                <a:ea typeface="Cambria Math" panose="02040503050406030204" pitchFamily="18" charset="0"/>
              </a:rPr>
              <a:t>F</a:t>
            </a:r>
            <a:r>
              <a:rPr lang="en-US" altLang="zh-TW" sz="1600" dirty="0" smtClean="0">
                <a:solidFill>
                  <a:srgbClr val="7030A0"/>
                </a:solidFill>
                <a:latin typeface="Baskerville Old Face" panose="02020602080505020303" pitchFamily="18" charset="0"/>
                <a:ea typeface="Cambria Math" panose="02040503050406030204" pitchFamily="18" charset="0"/>
              </a:rPr>
              <a:t>ormed in Groups</a:t>
            </a:r>
            <a:endParaRPr lang="zh-TW" altLang="en-US" sz="1600" dirty="0">
              <a:solidFill>
                <a:srgbClr val="7030A0"/>
              </a:solidFill>
              <a:latin typeface="Baskerville Old Face" panose="02020602080505020303" pitchFamily="18" charset="0"/>
            </a:endParaRPr>
          </a:p>
        </p:txBody>
      </p:sp>
      <p:sp>
        <p:nvSpPr>
          <p:cNvPr id="71" name="文字方塊 70"/>
          <p:cNvSpPr txBox="1"/>
          <p:nvPr/>
        </p:nvSpPr>
        <p:spPr>
          <a:xfrm>
            <a:off x="2840433" y="2123869"/>
            <a:ext cx="2459077" cy="338554"/>
          </a:xfrm>
          <a:prstGeom prst="rect">
            <a:avLst/>
          </a:prstGeom>
          <a:noFill/>
        </p:spPr>
        <p:txBody>
          <a:bodyPr wrap="square" rtlCol="0">
            <a:spAutoFit/>
          </a:bodyPr>
          <a:lstStyle/>
          <a:p>
            <a:pPr algn="ctr"/>
            <a:r>
              <a:rPr lang="en-US" altLang="zh-TW" sz="1600" dirty="0" smtClean="0">
                <a:solidFill>
                  <a:srgbClr val="7030A0"/>
                </a:solidFill>
                <a:latin typeface="Baskerville Old Face" panose="02020602080505020303" pitchFamily="18" charset="0"/>
                <a:ea typeface="Cambria Math" panose="02040503050406030204" pitchFamily="18" charset="0"/>
              </a:rPr>
              <a:t>Star-Cloud Interplay</a:t>
            </a:r>
            <a:endParaRPr lang="zh-TW" altLang="en-US" sz="1600" dirty="0">
              <a:solidFill>
                <a:srgbClr val="7030A0"/>
              </a:solidFill>
              <a:latin typeface="Baskerville Old Face" panose="02020602080505020303" pitchFamily="18" charset="0"/>
            </a:endParaRPr>
          </a:p>
        </p:txBody>
      </p:sp>
      <p:sp>
        <p:nvSpPr>
          <p:cNvPr id="72" name="文字方塊 71"/>
          <p:cNvSpPr txBox="1"/>
          <p:nvPr/>
        </p:nvSpPr>
        <p:spPr>
          <a:xfrm>
            <a:off x="5328907" y="2122755"/>
            <a:ext cx="2459077" cy="338554"/>
          </a:xfrm>
          <a:prstGeom prst="rect">
            <a:avLst/>
          </a:prstGeom>
          <a:noFill/>
        </p:spPr>
        <p:txBody>
          <a:bodyPr wrap="square" rtlCol="0">
            <a:spAutoFit/>
          </a:bodyPr>
          <a:lstStyle/>
          <a:p>
            <a:pPr algn="ctr"/>
            <a:r>
              <a:rPr lang="en-US" altLang="zh-TW" sz="1600" dirty="0" smtClean="0">
                <a:solidFill>
                  <a:srgbClr val="7030A0"/>
                </a:solidFill>
                <a:latin typeface="Baskerville Old Face" panose="02020602080505020303" pitchFamily="18" charset="0"/>
                <a:ea typeface="Cambria Math" panose="02040503050406030204" pitchFamily="18" charset="0"/>
              </a:rPr>
              <a:t>Cloud Dispersal </a:t>
            </a:r>
            <a:endParaRPr lang="zh-TW" altLang="en-US" sz="1600" dirty="0">
              <a:solidFill>
                <a:srgbClr val="7030A0"/>
              </a:solidFill>
              <a:latin typeface="Baskerville Old Face" panose="02020602080505020303" pitchFamily="18" charset="0"/>
            </a:endParaRPr>
          </a:p>
        </p:txBody>
      </p:sp>
      <p:sp>
        <p:nvSpPr>
          <p:cNvPr id="73" name="文字方塊 72"/>
          <p:cNvSpPr txBox="1"/>
          <p:nvPr/>
        </p:nvSpPr>
        <p:spPr>
          <a:xfrm>
            <a:off x="7623002" y="1881084"/>
            <a:ext cx="2161745" cy="769441"/>
          </a:xfrm>
          <a:prstGeom prst="rect">
            <a:avLst/>
          </a:prstGeom>
          <a:noFill/>
        </p:spPr>
        <p:txBody>
          <a:bodyPr wrap="square" rtlCol="0">
            <a:spAutoFit/>
          </a:bodyPr>
          <a:lstStyle/>
          <a:p>
            <a:pPr algn="ctr"/>
            <a:r>
              <a:rPr lang="en-US" altLang="zh-TW" sz="1600" dirty="0" smtClean="0">
                <a:solidFill>
                  <a:srgbClr val="7030A0"/>
                </a:solidFill>
                <a:latin typeface="Baskerville Old Face" panose="02020602080505020303" pitchFamily="18" charset="0"/>
                <a:ea typeface="Cambria Math" panose="02040503050406030204" pitchFamily="18" charset="0"/>
              </a:rPr>
              <a:t>Stellar Dynamics </a:t>
            </a:r>
          </a:p>
          <a:p>
            <a:pPr algn="ctr"/>
            <a:r>
              <a:rPr lang="en-US" altLang="zh-TW" sz="1400" dirty="0">
                <a:solidFill>
                  <a:srgbClr val="7030A0"/>
                </a:solidFill>
                <a:latin typeface="Baskerville Old Face" panose="02020602080505020303" pitchFamily="18" charset="0"/>
                <a:ea typeface="Cambria Math" panose="02040503050406030204" pitchFamily="18" charset="0"/>
              </a:rPr>
              <a:t>(</a:t>
            </a:r>
            <a:r>
              <a:rPr lang="en-US" altLang="zh-TW" sz="1400" dirty="0" smtClean="0">
                <a:solidFill>
                  <a:srgbClr val="7030A0"/>
                </a:solidFill>
                <a:latin typeface="Baskerville Old Face" panose="02020602080505020303" pitchFamily="18" charset="0"/>
                <a:ea typeface="Cambria Math" panose="02040503050406030204" pitchFamily="18" charset="0"/>
              </a:rPr>
              <a:t>segregation, evaporation, tidal disruption)</a:t>
            </a:r>
            <a:endParaRPr lang="zh-TW" altLang="en-US" sz="1400" dirty="0">
              <a:solidFill>
                <a:srgbClr val="7030A0"/>
              </a:solidFill>
              <a:latin typeface="Baskerville Old Face" panose="02020602080505020303" pitchFamily="18" charset="0"/>
            </a:endParaRPr>
          </a:p>
        </p:txBody>
      </p:sp>
      <p:sp>
        <p:nvSpPr>
          <p:cNvPr id="74" name="文字方塊 73"/>
          <p:cNvSpPr txBox="1"/>
          <p:nvPr/>
        </p:nvSpPr>
        <p:spPr>
          <a:xfrm>
            <a:off x="10315915" y="2119116"/>
            <a:ext cx="1584198" cy="338554"/>
          </a:xfrm>
          <a:prstGeom prst="rect">
            <a:avLst/>
          </a:prstGeom>
          <a:noFill/>
        </p:spPr>
        <p:txBody>
          <a:bodyPr wrap="square" rtlCol="0">
            <a:spAutoFit/>
          </a:bodyPr>
          <a:lstStyle/>
          <a:p>
            <a:pPr algn="ctr"/>
            <a:r>
              <a:rPr lang="en-US" altLang="zh-TW" sz="1600" dirty="0" smtClean="0">
                <a:solidFill>
                  <a:srgbClr val="7030A0"/>
                </a:solidFill>
                <a:latin typeface="Baskerville Old Face" panose="02020602080505020303" pitchFamily="18" charset="0"/>
                <a:ea typeface="Cambria Math" panose="02040503050406030204" pitchFamily="18" charset="0"/>
              </a:rPr>
              <a:t>Disk Population</a:t>
            </a:r>
            <a:endParaRPr lang="zh-TW" altLang="en-US" sz="1600" dirty="0">
              <a:solidFill>
                <a:srgbClr val="7030A0"/>
              </a:solidFill>
              <a:latin typeface="Baskerville Old Face" panose="02020602080505020303" pitchFamily="18" charset="0"/>
            </a:endParaRPr>
          </a:p>
        </p:txBody>
      </p:sp>
      <p:sp>
        <p:nvSpPr>
          <p:cNvPr id="75" name="向右箭號 74"/>
          <p:cNvSpPr/>
          <p:nvPr/>
        </p:nvSpPr>
        <p:spPr>
          <a:xfrm>
            <a:off x="2255965" y="3284959"/>
            <a:ext cx="500584" cy="25235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向右箭號 75"/>
          <p:cNvSpPr/>
          <p:nvPr/>
        </p:nvSpPr>
        <p:spPr>
          <a:xfrm>
            <a:off x="5351814" y="3283851"/>
            <a:ext cx="500584" cy="25235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向右箭號 76"/>
          <p:cNvSpPr/>
          <p:nvPr/>
        </p:nvSpPr>
        <p:spPr>
          <a:xfrm>
            <a:off x="7414229" y="3283855"/>
            <a:ext cx="500584" cy="25235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向右箭號 77"/>
          <p:cNvSpPr/>
          <p:nvPr/>
        </p:nvSpPr>
        <p:spPr>
          <a:xfrm>
            <a:off x="9622364" y="3282745"/>
            <a:ext cx="500584" cy="252351"/>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9" name="直線接點 78"/>
          <p:cNvCxnSpPr/>
          <p:nvPr/>
        </p:nvCxnSpPr>
        <p:spPr>
          <a:xfrm flipV="1">
            <a:off x="149437" y="4990609"/>
            <a:ext cx="11954187" cy="241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投影片編號版面配置區 4"/>
          <p:cNvSpPr>
            <a:spLocks noGrp="1"/>
          </p:cNvSpPr>
          <p:nvPr>
            <p:ph type="sldNum" sz="quarter" idx="12"/>
          </p:nvPr>
        </p:nvSpPr>
        <p:spPr/>
        <p:txBody>
          <a:bodyPr/>
          <a:lstStyle/>
          <a:p>
            <a:fld id="{AA1C3E0E-B550-4B87-AADB-86E0574CFCEF}" type="slidenum">
              <a:rPr lang="zh-TW" altLang="en-US" smtClean="0"/>
              <a:pPr/>
              <a:t>18</a:t>
            </a:fld>
            <a:endParaRPr lang="zh-TW" altLang="en-US"/>
          </a:p>
        </p:txBody>
      </p:sp>
    </p:spTree>
    <p:extLst>
      <p:ext uri="{BB962C8B-B14F-4D97-AF65-F5344CB8AC3E}">
        <p14:creationId xmlns:p14="http://schemas.microsoft.com/office/powerpoint/2010/main" val="4074848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8632" y="166575"/>
            <a:ext cx="11903368" cy="590931"/>
          </a:xfrm>
          <a:prstGeom prst="rect">
            <a:avLst/>
          </a:prstGeom>
        </p:spPr>
        <p:txBody>
          <a:bodyPr wrap="square">
            <a:spAutoFit/>
          </a:bodyPr>
          <a:lstStyle/>
          <a:p>
            <a:pPr lvl="0" algn="ctr">
              <a:lnSpc>
                <a:spcPct val="90000"/>
              </a:lnSpc>
              <a:spcBef>
                <a:spcPts val="600"/>
              </a:spcBef>
              <a:spcAft>
                <a:spcPts val="600"/>
              </a:spcAft>
              <a:defRPr/>
            </a:pPr>
            <a:r>
              <a:rPr lang="en-US" altLang="zh-TW" sz="3600" b="1" u="sng" dirty="0" smtClean="0">
                <a:solidFill>
                  <a:srgbClr val="3333FF"/>
                </a:solidFill>
                <a:latin typeface="Cambria Math" panose="02040503050406030204" pitchFamily="18" charset="0"/>
                <a:ea typeface="Cambria Math" panose="02040503050406030204" pitchFamily="18" charset="0"/>
              </a:rPr>
              <a:t>Feedback of Massive Stars on Star/Cluster Formation </a:t>
            </a:r>
            <a:r>
              <a:rPr lang="en-US" altLang="zh-TW" sz="3600" b="1" dirty="0" smtClean="0">
                <a:solidFill>
                  <a:srgbClr val="3333FF"/>
                </a:solidFill>
                <a:latin typeface="Cambria Math" panose="02040503050406030204" pitchFamily="18" charset="0"/>
                <a:ea typeface="Cambria Math" panose="02040503050406030204" pitchFamily="18" charset="0"/>
              </a:rPr>
              <a:t> </a:t>
            </a:r>
            <a:endParaRPr lang="en-US" altLang="zh-TW" sz="3600" b="1" dirty="0">
              <a:solidFill>
                <a:srgbClr val="3333FF"/>
              </a:solidFill>
              <a:latin typeface="Cambria Math" panose="02040503050406030204" pitchFamily="18" charset="0"/>
              <a:ea typeface="Cambria Math" panose="02040503050406030204" pitchFamily="18" charset="0"/>
            </a:endParaRPr>
          </a:p>
        </p:txBody>
      </p:sp>
      <p:pic>
        <p:nvPicPr>
          <p:cNvPr id="7" name="圖片 6"/>
          <p:cNvPicPr>
            <a:picLocks noChangeAspect="1"/>
          </p:cNvPicPr>
          <p:nvPr/>
        </p:nvPicPr>
        <p:blipFill>
          <a:blip r:embed="rId2"/>
          <a:stretch>
            <a:fillRect/>
          </a:stretch>
        </p:blipFill>
        <p:spPr>
          <a:xfrm>
            <a:off x="7413110" y="878085"/>
            <a:ext cx="2286162" cy="2284359"/>
          </a:xfrm>
          <a:prstGeom prst="rect">
            <a:avLst/>
          </a:prstGeom>
        </p:spPr>
      </p:pic>
      <p:pic>
        <p:nvPicPr>
          <p:cNvPr id="9" name="圖片 8"/>
          <p:cNvPicPr>
            <a:picLocks noChangeAspect="1"/>
          </p:cNvPicPr>
          <p:nvPr/>
        </p:nvPicPr>
        <p:blipFill>
          <a:blip r:embed="rId3"/>
          <a:stretch>
            <a:fillRect/>
          </a:stretch>
        </p:blipFill>
        <p:spPr>
          <a:xfrm>
            <a:off x="2796888" y="878085"/>
            <a:ext cx="4579620" cy="3154425"/>
          </a:xfrm>
          <a:prstGeom prst="rect">
            <a:avLst/>
          </a:prstGeom>
        </p:spPr>
      </p:pic>
      <p:pic>
        <p:nvPicPr>
          <p:cNvPr id="10" name="圖片 9"/>
          <p:cNvPicPr>
            <a:picLocks noChangeAspect="1"/>
          </p:cNvPicPr>
          <p:nvPr/>
        </p:nvPicPr>
        <p:blipFill>
          <a:blip r:embed="rId4"/>
          <a:stretch>
            <a:fillRect/>
          </a:stretch>
        </p:blipFill>
        <p:spPr>
          <a:xfrm>
            <a:off x="288632" y="938063"/>
            <a:ext cx="2400215" cy="3674035"/>
          </a:xfrm>
          <a:prstGeom prst="rect">
            <a:avLst/>
          </a:prstGeom>
        </p:spPr>
      </p:pic>
      <p:pic>
        <p:nvPicPr>
          <p:cNvPr id="11" name="圖片 10"/>
          <p:cNvPicPr>
            <a:picLocks noChangeAspect="1"/>
          </p:cNvPicPr>
          <p:nvPr/>
        </p:nvPicPr>
        <p:blipFill>
          <a:blip r:embed="rId5"/>
          <a:stretch>
            <a:fillRect/>
          </a:stretch>
        </p:blipFill>
        <p:spPr>
          <a:xfrm>
            <a:off x="181272" y="4792655"/>
            <a:ext cx="2561596" cy="1821815"/>
          </a:xfrm>
          <a:prstGeom prst="rect">
            <a:avLst/>
          </a:prstGeom>
        </p:spPr>
      </p:pic>
      <p:pic>
        <p:nvPicPr>
          <p:cNvPr id="12" name="圖片 11"/>
          <p:cNvPicPr>
            <a:picLocks noChangeAspect="1"/>
          </p:cNvPicPr>
          <p:nvPr/>
        </p:nvPicPr>
        <p:blipFill>
          <a:blip r:embed="rId6"/>
          <a:stretch>
            <a:fillRect/>
          </a:stretch>
        </p:blipFill>
        <p:spPr>
          <a:xfrm>
            <a:off x="2796888" y="3951412"/>
            <a:ext cx="6034692" cy="2833508"/>
          </a:xfrm>
          <a:prstGeom prst="rect">
            <a:avLst/>
          </a:prstGeom>
        </p:spPr>
      </p:pic>
      <p:pic>
        <p:nvPicPr>
          <p:cNvPr id="13" name="圖片 12"/>
          <p:cNvPicPr>
            <a:picLocks noChangeAspect="1"/>
          </p:cNvPicPr>
          <p:nvPr/>
        </p:nvPicPr>
        <p:blipFill>
          <a:blip r:embed="rId7"/>
          <a:stretch>
            <a:fillRect/>
          </a:stretch>
        </p:blipFill>
        <p:spPr>
          <a:xfrm rot="5400000">
            <a:off x="8550657" y="4093802"/>
            <a:ext cx="2678386" cy="2033792"/>
          </a:xfrm>
          <a:prstGeom prst="rect">
            <a:avLst/>
          </a:prstGeom>
        </p:spPr>
      </p:pic>
      <p:sp>
        <p:nvSpPr>
          <p:cNvPr id="14" name="矩形 13"/>
          <p:cNvSpPr/>
          <p:nvPr/>
        </p:nvSpPr>
        <p:spPr>
          <a:xfrm rot="19680161">
            <a:off x="4811583" y="1269603"/>
            <a:ext cx="2005301" cy="1839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p:cNvSpPr txBox="1"/>
          <p:nvPr/>
        </p:nvSpPr>
        <p:spPr>
          <a:xfrm>
            <a:off x="2880202" y="1449491"/>
            <a:ext cx="1488201" cy="369332"/>
          </a:xfrm>
          <a:prstGeom prst="rect">
            <a:avLst/>
          </a:prstGeom>
          <a:noFill/>
        </p:spPr>
        <p:txBody>
          <a:bodyPr wrap="square" rtlCol="0">
            <a:spAutoFit/>
          </a:bodyPr>
          <a:lstStyle/>
          <a:p>
            <a:r>
              <a:rPr lang="en-US" altLang="zh-TW" dirty="0" smtClean="0">
                <a:solidFill>
                  <a:srgbClr val="00FFFF"/>
                </a:solidFill>
              </a:rPr>
              <a:t>Active in SF</a:t>
            </a:r>
            <a:endParaRPr lang="zh-TW" altLang="en-US" dirty="0">
              <a:solidFill>
                <a:srgbClr val="00FFFF"/>
              </a:solidFill>
            </a:endParaRPr>
          </a:p>
        </p:txBody>
      </p:sp>
      <p:sp>
        <p:nvSpPr>
          <p:cNvPr id="17" name="文字方塊 16"/>
          <p:cNvSpPr txBox="1"/>
          <p:nvPr/>
        </p:nvSpPr>
        <p:spPr>
          <a:xfrm>
            <a:off x="5309160" y="1416654"/>
            <a:ext cx="1170672" cy="369332"/>
          </a:xfrm>
          <a:prstGeom prst="rect">
            <a:avLst/>
          </a:prstGeom>
          <a:noFill/>
        </p:spPr>
        <p:txBody>
          <a:bodyPr wrap="square" rtlCol="0">
            <a:spAutoFit/>
          </a:bodyPr>
          <a:lstStyle/>
          <a:p>
            <a:r>
              <a:rPr lang="en-US" altLang="zh-TW" dirty="0" smtClean="0">
                <a:solidFill>
                  <a:srgbClr val="00FFFF"/>
                </a:solidFill>
              </a:rPr>
              <a:t>Quiescent</a:t>
            </a:r>
            <a:endParaRPr lang="zh-TW" altLang="en-US" dirty="0">
              <a:solidFill>
                <a:srgbClr val="00FFFF"/>
              </a:solidFill>
            </a:endParaRPr>
          </a:p>
        </p:txBody>
      </p:sp>
      <p:pic>
        <p:nvPicPr>
          <p:cNvPr id="19" name="圖片 18"/>
          <p:cNvPicPr>
            <a:picLocks noChangeAspect="1"/>
          </p:cNvPicPr>
          <p:nvPr/>
        </p:nvPicPr>
        <p:blipFill>
          <a:blip r:embed="rId8"/>
          <a:stretch>
            <a:fillRect/>
          </a:stretch>
        </p:blipFill>
        <p:spPr>
          <a:xfrm>
            <a:off x="9806097" y="969877"/>
            <a:ext cx="2317107" cy="2192567"/>
          </a:xfrm>
          <a:prstGeom prst="rect">
            <a:avLst/>
          </a:prstGeom>
        </p:spPr>
      </p:pic>
      <p:sp>
        <p:nvSpPr>
          <p:cNvPr id="20" name="文字方塊 19"/>
          <p:cNvSpPr txBox="1"/>
          <p:nvPr/>
        </p:nvSpPr>
        <p:spPr>
          <a:xfrm>
            <a:off x="7482840" y="3299460"/>
            <a:ext cx="4503420" cy="400110"/>
          </a:xfrm>
          <a:prstGeom prst="rect">
            <a:avLst/>
          </a:prstGeom>
          <a:noFill/>
        </p:spPr>
        <p:txBody>
          <a:bodyPr wrap="square" rtlCol="0">
            <a:spAutoFit/>
          </a:bodyPr>
          <a:lstStyle/>
          <a:p>
            <a:r>
              <a:rPr lang="en-US" altLang="zh-TW" sz="2000" dirty="0" smtClean="0">
                <a:solidFill>
                  <a:srgbClr val="C00000"/>
                </a:solidFill>
                <a:latin typeface="LM Roman Demi 10" panose="00000700000000000000" pitchFamily="50" charset="0"/>
              </a:rPr>
              <a:t>+ PMO 12CO, 13CO, and C18O</a:t>
            </a:r>
            <a:r>
              <a:rPr lang="zh-TW" altLang="en-US" sz="2000" dirty="0" smtClean="0">
                <a:solidFill>
                  <a:srgbClr val="C00000"/>
                </a:solidFill>
                <a:latin typeface="LM Roman Demi 10" panose="00000700000000000000" pitchFamily="50" charset="0"/>
              </a:rPr>
              <a:t> </a:t>
            </a:r>
            <a:r>
              <a:rPr lang="en-US" altLang="zh-TW" sz="2000" dirty="0" smtClean="0">
                <a:solidFill>
                  <a:srgbClr val="C00000"/>
                </a:solidFill>
                <a:latin typeface="LM Roman Demi 10" panose="00000700000000000000" pitchFamily="50" charset="0"/>
              </a:rPr>
              <a:t>data</a:t>
            </a:r>
            <a:endParaRPr lang="zh-TW" altLang="en-US" sz="2000" dirty="0">
              <a:solidFill>
                <a:srgbClr val="C00000"/>
              </a:solidFill>
              <a:latin typeface="LM Roman Demi 10" panose="00000700000000000000" pitchFamily="50" charset="0"/>
            </a:endParaRPr>
          </a:p>
        </p:txBody>
      </p:sp>
      <p:sp>
        <p:nvSpPr>
          <p:cNvPr id="21" name="文字方塊 20"/>
          <p:cNvSpPr txBox="1"/>
          <p:nvPr/>
        </p:nvSpPr>
        <p:spPr>
          <a:xfrm>
            <a:off x="9368296" y="6449891"/>
            <a:ext cx="2492728" cy="400110"/>
          </a:xfrm>
          <a:prstGeom prst="rect">
            <a:avLst/>
          </a:prstGeom>
          <a:noFill/>
        </p:spPr>
        <p:txBody>
          <a:bodyPr wrap="square" rtlCol="0">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Samal+16 in prep</a:t>
            </a:r>
            <a:endParaRPr lang="zh-TW" altLang="en-US" sz="2000" dirty="0">
              <a:solidFill>
                <a:srgbClr val="996633"/>
              </a:solidFill>
              <a:latin typeface="Cambria Math" panose="02040503050406030204" pitchFamily="18" charset="0"/>
            </a:endParaRPr>
          </a:p>
        </p:txBody>
      </p:sp>
    </p:spTree>
    <p:extLst>
      <p:ext uri="{BB962C8B-B14F-4D97-AF65-F5344CB8AC3E}">
        <p14:creationId xmlns:p14="http://schemas.microsoft.com/office/powerpoint/2010/main" val="29088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425532" y="903238"/>
            <a:ext cx="11340935" cy="5583067"/>
          </a:xfrm>
          <a:prstGeom prst="rect">
            <a:avLst/>
          </a:prstGeom>
        </p:spPr>
        <p:txBody>
          <a:bodyPr wrap="square">
            <a:spAutoFit/>
          </a:bodyPr>
          <a:lstStyle/>
          <a:p>
            <a:pPr marL="342900" indent="-342900">
              <a:lnSpc>
                <a:spcPct val="90000"/>
              </a:lnSpc>
              <a:spcAft>
                <a:spcPts val="1200"/>
              </a:spcAft>
              <a:buFontTx/>
              <a:buChar char="•"/>
              <a:defRPr/>
            </a:pPr>
            <a:r>
              <a:rPr lang="en-US" altLang="zh-TW" sz="3200" kern="0" dirty="0">
                <a:solidFill>
                  <a:srgbClr val="000000"/>
                </a:solidFill>
                <a:latin typeface="Bookman Old Style" pitchFamily="18" charset="0"/>
                <a:ea typeface="Cambria Math" pitchFamily="18" charset="0"/>
              </a:rPr>
              <a:t>Historically, one of the oldest subjects in astronomy, next to stars and planets, e.g., the Messier objects …</a:t>
            </a:r>
          </a:p>
          <a:p>
            <a:pPr marL="342900" indent="-342900">
              <a:lnSpc>
                <a:spcPct val="90000"/>
              </a:lnSpc>
              <a:spcAft>
                <a:spcPts val="1200"/>
              </a:spcAft>
              <a:buFontTx/>
              <a:buChar char="•"/>
              <a:defRPr/>
            </a:pPr>
            <a:r>
              <a:rPr lang="en-US" altLang="zh-TW" sz="3200" kern="0" dirty="0">
                <a:solidFill>
                  <a:srgbClr val="000000"/>
                </a:solidFill>
                <a:latin typeface="Bookman Old Style" pitchFamily="18" charset="0"/>
                <a:ea typeface="Cambria Math" pitchFamily="18" charset="0"/>
              </a:rPr>
              <a:t>Progress paused for a few decades because CCD sizes did not catch up.</a:t>
            </a:r>
          </a:p>
          <a:p>
            <a:pPr marL="342900" indent="-342900">
              <a:lnSpc>
                <a:spcPct val="90000"/>
              </a:lnSpc>
              <a:spcAft>
                <a:spcPts val="1200"/>
              </a:spcAft>
              <a:buFontTx/>
              <a:buChar char="•"/>
              <a:defRPr/>
            </a:pPr>
            <a:r>
              <a:rPr lang="en-US" altLang="zh-TW" sz="3200" kern="0" dirty="0">
                <a:solidFill>
                  <a:srgbClr val="000000"/>
                </a:solidFill>
                <a:latin typeface="Bookman Old Style" pitchFamily="18" charset="0"/>
                <a:ea typeface="Cambria Math" pitchFamily="18" charset="0"/>
              </a:rPr>
              <a:t>Interest revived because of sky surveys and OIR wide-field imaging </a:t>
            </a:r>
          </a:p>
          <a:p>
            <a:pPr marL="342900" indent="-342900">
              <a:lnSpc>
                <a:spcPct val="90000"/>
              </a:lnSpc>
              <a:spcAft>
                <a:spcPts val="1200"/>
              </a:spcAft>
              <a:buFontTx/>
              <a:buChar char="•"/>
              <a:defRPr/>
            </a:pPr>
            <a:r>
              <a:rPr lang="en-US" altLang="zh-TW" sz="3200" kern="0" dirty="0">
                <a:solidFill>
                  <a:srgbClr val="000000"/>
                </a:solidFill>
                <a:latin typeface="Bookman Old Style" pitchFamily="18" charset="0"/>
                <a:ea typeface="Cambria Math" pitchFamily="18" charset="0"/>
              </a:rPr>
              <a:t>Current census: 3000+ open clusters, </a:t>
            </a:r>
            <a:br>
              <a:rPr lang="en-US" altLang="zh-TW" sz="3200" kern="0" dirty="0">
                <a:solidFill>
                  <a:srgbClr val="000000"/>
                </a:solidFill>
                <a:latin typeface="Bookman Old Style" pitchFamily="18" charset="0"/>
                <a:ea typeface="Cambria Math" pitchFamily="18" charset="0"/>
              </a:rPr>
            </a:br>
            <a:r>
              <a:rPr lang="en-US" altLang="zh-TW" sz="3200" kern="0" dirty="0" smtClean="0">
                <a:solidFill>
                  <a:srgbClr val="000000"/>
                </a:solidFill>
                <a:latin typeface="Bookman Old Style" pitchFamily="18" charset="0"/>
                <a:ea typeface="Cambria Math" pitchFamily="18" charset="0"/>
              </a:rPr>
              <a:t>                     100</a:t>
            </a:r>
            <a:r>
              <a:rPr lang="en-US" altLang="zh-TW" sz="3200" kern="0" dirty="0">
                <a:solidFill>
                  <a:srgbClr val="000000"/>
                </a:solidFill>
                <a:latin typeface="Bookman Old Style" pitchFamily="18" charset="0"/>
                <a:ea typeface="Cambria Math" pitchFamily="18" charset="0"/>
              </a:rPr>
              <a:t>+ globular clusters in the Milky Way</a:t>
            </a:r>
          </a:p>
          <a:p>
            <a:pPr marL="342900" indent="-342900">
              <a:lnSpc>
                <a:spcPct val="90000"/>
              </a:lnSpc>
              <a:spcAft>
                <a:spcPts val="1200"/>
              </a:spcAft>
              <a:buFontTx/>
              <a:buChar char="•"/>
              <a:defRPr/>
            </a:pPr>
            <a:r>
              <a:rPr lang="en-US" altLang="zh-TW" sz="3200" kern="0" dirty="0" smtClean="0">
                <a:solidFill>
                  <a:srgbClr val="000000"/>
                </a:solidFill>
                <a:latin typeface="Bookman Old Style" pitchFamily="18" charset="0"/>
                <a:ea typeface="Cambria Math" pitchFamily="18" charset="0"/>
              </a:rPr>
              <a:t>Latest interests mainly in </a:t>
            </a:r>
            <a:r>
              <a:rPr lang="en-US" altLang="zh-TW" sz="3200" kern="0" dirty="0">
                <a:solidFill>
                  <a:srgbClr val="000000"/>
                </a:solidFill>
                <a:latin typeface="Bookman Old Style" pitchFamily="18" charset="0"/>
                <a:ea typeface="Cambria Math" pitchFamily="18" charset="0"/>
              </a:rPr>
              <a:t>massive star clusters, dissolving/dissolved (</a:t>
            </a:r>
            <a:r>
              <a:rPr lang="en-US" altLang="zh-TW" sz="3200" kern="0" dirty="0" smtClean="0">
                <a:solidFill>
                  <a:srgbClr val="000000"/>
                </a:solidFill>
                <a:latin typeface="Bookman Old Style" pitchFamily="18" charset="0"/>
                <a:ea typeface="Cambria Math" pitchFamily="18" charset="0"/>
              </a:rPr>
              <a:t>extended clusters, </a:t>
            </a:r>
            <a:r>
              <a:rPr lang="en-US" altLang="zh-TW" sz="3200" kern="0" dirty="0">
                <a:solidFill>
                  <a:srgbClr val="000000"/>
                </a:solidFill>
                <a:latin typeface="Bookman Old Style" pitchFamily="18" charset="0"/>
                <a:ea typeface="Cambria Math" pitchFamily="18" charset="0"/>
              </a:rPr>
              <a:t>moving groups), and extragalactic systems</a:t>
            </a:r>
          </a:p>
        </p:txBody>
      </p:sp>
      <p:sp>
        <p:nvSpPr>
          <p:cNvPr id="3" name="標題 1"/>
          <p:cNvSpPr txBox="1">
            <a:spLocks/>
          </p:cNvSpPr>
          <p:nvPr/>
        </p:nvSpPr>
        <p:spPr>
          <a:xfrm>
            <a:off x="1981200" y="130622"/>
            <a:ext cx="8229600" cy="634082"/>
          </a:xfrm>
          <a:prstGeom prst="rect">
            <a:avLst/>
          </a:prstGeom>
        </p:spPr>
        <p:txBody>
          <a:bodyPr/>
          <a:lstStyle/>
          <a:p>
            <a:pPr algn="ctr" fontAlgn="base">
              <a:spcBef>
                <a:spcPct val="0"/>
              </a:spcBef>
              <a:spcAft>
                <a:spcPct val="0"/>
              </a:spcAft>
              <a:defRPr/>
            </a:pPr>
            <a:r>
              <a:rPr kumimoji="1" lang="en-US" altLang="zh-TW" sz="3600" b="1" kern="0" dirty="0">
                <a:solidFill>
                  <a:srgbClr val="C00000"/>
                </a:solidFill>
                <a:latin typeface="Cambria Math" pitchFamily="18" charset="0"/>
                <a:ea typeface="Cambria Math" pitchFamily="18" charset="0"/>
                <a:cs typeface="+mj-cs"/>
              </a:rPr>
              <a:t>Study of Star Clusters</a:t>
            </a:r>
            <a:endParaRPr kumimoji="1" lang="zh-TW" altLang="en-US" sz="3600" b="1" kern="0" dirty="0">
              <a:solidFill>
                <a:srgbClr val="C00000"/>
              </a:solidFill>
              <a:latin typeface="Cambria Math" pitchFamily="18" charset="0"/>
              <a:ea typeface="+mj-ea"/>
              <a:cs typeface="+mj-cs"/>
            </a:endParaRPr>
          </a:p>
        </p:txBody>
      </p:sp>
      <p:cxnSp>
        <p:nvCxnSpPr>
          <p:cNvPr id="4" name="直線接點 3"/>
          <p:cNvCxnSpPr/>
          <p:nvPr/>
        </p:nvCxnSpPr>
        <p:spPr>
          <a:xfrm>
            <a:off x="3503712" y="764704"/>
            <a:ext cx="525658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33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1633" y="193761"/>
            <a:ext cx="10515600" cy="1015806"/>
          </a:xfrm>
        </p:spPr>
        <p:txBody>
          <a:bodyPr>
            <a:normAutofit/>
          </a:bodyPr>
          <a:lstStyle/>
          <a:p>
            <a:pPr algn="ctr"/>
            <a:r>
              <a:rPr lang="en-US" altLang="zh-TW" sz="4000" b="1" dirty="0" smtClean="0">
                <a:solidFill>
                  <a:srgbClr val="0000FF"/>
                </a:solidFill>
                <a:latin typeface="Cambria Math" panose="02040503050406030204" pitchFamily="18" charset="0"/>
                <a:ea typeface="Cambria Math" panose="02040503050406030204" pitchFamily="18" charset="0"/>
              </a:rPr>
              <a:t>Equilibrium of a (</a:t>
            </a:r>
            <a:r>
              <a:rPr lang="en-US" altLang="zh-TW" sz="4000" b="1" dirty="0" err="1" smtClean="0">
                <a:solidFill>
                  <a:srgbClr val="0000FF"/>
                </a:solidFill>
                <a:latin typeface="Cambria Math" panose="02040503050406030204" pitchFamily="18" charset="0"/>
                <a:ea typeface="Cambria Math" panose="02040503050406030204" pitchFamily="18" charset="0"/>
              </a:rPr>
              <a:t>Collisionless</a:t>
            </a:r>
            <a:r>
              <a:rPr lang="en-US" altLang="zh-TW" sz="4000" b="1" dirty="0" smtClean="0">
                <a:solidFill>
                  <a:srgbClr val="0000FF"/>
                </a:solidFill>
                <a:latin typeface="Cambria Math" panose="02040503050406030204" pitchFamily="18" charset="0"/>
                <a:ea typeface="Cambria Math" panose="02040503050406030204" pitchFamily="18" charset="0"/>
              </a:rPr>
              <a:t>) Stellar System</a:t>
            </a:r>
            <a:endParaRPr lang="zh-TW" altLang="en-US" sz="4000" b="1" dirty="0">
              <a:solidFill>
                <a:srgbClr val="0000FF"/>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91335" y="1287625"/>
                <a:ext cx="11653935" cy="4321437"/>
              </a:xfrm>
            </p:spPr>
            <p:txBody>
              <a:bodyPr>
                <a:noAutofit/>
              </a:bodyPr>
              <a:lstStyle/>
              <a:p>
                <a:pPr>
                  <a:buFont typeface="Wingdings" panose="05000000000000000000" pitchFamily="2" charset="2"/>
                  <a:buChar char="p"/>
                </a:pPr>
                <a:r>
                  <a:rPr lang="en-US" altLang="zh-TW" sz="3600" dirty="0" smtClean="0">
                    <a:latin typeface="Cambria Math" panose="02040503050406030204" pitchFamily="18" charset="0"/>
                    <a:ea typeface="Cambria Math" panose="02040503050406030204" pitchFamily="18" charset="0"/>
                  </a:rPr>
                  <a:t> Molecules in a box, commonly treated with statistical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mechanics,  for which forces between adjacent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molecules  are small unless very close to each other </a:t>
                </a:r>
              </a:p>
              <a:p>
                <a:pPr marL="0" indent="0">
                  <a:buNone/>
                </a:pPr>
                <a:r>
                  <a:rPr lang="en-US" altLang="zh-TW" sz="3600" dirty="0" smtClean="0">
                    <a:latin typeface="Cambria Math" panose="02040503050406030204" pitchFamily="18" charset="0"/>
                    <a:ea typeface="Cambria Math" panose="02040503050406030204" pitchFamily="18" charset="0"/>
                  </a:rPr>
                  <a:t>     In general they move at almost constant speed, and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accelerate only during short encounters.</a:t>
                </a:r>
              </a:p>
              <a:p>
                <a:pPr>
                  <a:buFont typeface="Wingdings" panose="05000000000000000000" pitchFamily="2" charset="2"/>
                  <a:buChar char="p"/>
                </a:pPr>
                <a:r>
                  <a:rPr lang="en-US" altLang="zh-TW" sz="3600" dirty="0" smtClean="0">
                    <a:latin typeface="Cambria Math" panose="02040503050406030204" pitchFamily="18" charset="0"/>
                    <a:ea typeface="Cambria Math" panose="02040503050406030204" pitchFamily="18" charset="0"/>
                  </a:rPr>
                  <a:t> In contrast, stars in a galaxy experience </a:t>
                </a:r>
                <a14:m>
                  <m:oMath xmlns:m="http://schemas.openxmlformats.org/officeDocument/2006/math">
                    <m:f>
                      <m:fPr>
                        <m:type m:val="lin"/>
                        <m:ctrlPr>
                          <a:rPr lang="en-US" altLang="zh-TW" sz="3600" i="1" smtClean="0">
                            <a:latin typeface="Cambria Math" panose="02040503050406030204" pitchFamily="18" charset="0"/>
                            <a:ea typeface="Cambria Math" panose="02040503050406030204" pitchFamily="18" charset="0"/>
                          </a:rPr>
                        </m:ctrlPr>
                      </m:fPr>
                      <m:num>
                        <m:r>
                          <a:rPr lang="en-US" altLang="zh-TW" sz="3600" b="0" i="1" smtClean="0">
                            <a:latin typeface="Cambria Math" panose="02040503050406030204" pitchFamily="18" charset="0"/>
                            <a:ea typeface="Cambria Math" panose="02040503050406030204" pitchFamily="18" charset="0"/>
                          </a:rPr>
                          <m:t>1</m:t>
                        </m:r>
                      </m:num>
                      <m:den>
                        <m:sSup>
                          <m:sSupPr>
                            <m:ctrlPr>
                              <a:rPr lang="en-US" altLang="zh-TW" sz="3600" i="1" smtClean="0">
                                <a:latin typeface="Cambria Math" panose="02040503050406030204" pitchFamily="18" charset="0"/>
                                <a:ea typeface="Cambria Math" panose="02040503050406030204" pitchFamily="18" charset="0"/>
                              </a:rPr>
                            </m:ctrlPr>
                          </m:sSupPr>
                          <m:e>
                            <m:r>
                              <a:rPr lang="en-US" altLang="zh-TW" sz="3600" b="0" i="1" smtClean="0">
                                <a:latin typeface="Cambria Math" panose="02040503050406030204" pitchFamily="18" charset="0"/>
                                <a:ea typeface="Cambria Math" panose="02040503050406030204" pitchFamily="18" charset="0"/>
                              </a:rPr>
                              <m:t>𝑟</m:t>
                            </m:r>
                          </m:e>
                          <m:sup>
                            <m:r>
                              <a:rPr lang="en-US" altLang="zh-TW" sz="3600" b="0" i="1" smtClean="0">
                                <a:latin typeface="Cambria Math" panose="02040503050406030204" pitchFamily="18" charset="0"/>
                                <a:ea typeface="Cambria Math" panose="02040503050406030204" pitchFamily="18" charset="0"/>
                              </a:rPr>
                              <m:t>2</m:t>
                            </m:r>
                          </m:sup>
                        </m:sSup>
                      </m:den>
                    </m:f>
                  </m:oMath>
                </a14:m>
                <a:r>
                  <a:rPr lang="zh-TW" altLang="en-US" sz="3600" dirty="0" smtClean="0">
                    <a:latin typeface="Cambria Math" panose="02040503050406030204" pitchFamily="18" charset="0"/>
                  </a:rPr>
                  <a:t> </a:t>
                </a:r>
                <a:r>
                  <a:rPr lang="en-US" altLang="zh-TW" sz="3600" dirty="0" smtClean="0">
                    <a:latin typeface="Cambria Math" panose="02040503050406030204" pitchFamily="18" charset="0"/>
                    <a:ea typeface="Cambria Math" panose="02040503050406030204" pitchFamily="18" charset="0"/>
                  </a:rPr>
                  <a:t>force with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any star, but the total force is the integration of ALL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stars in a particular direction</a:t>
                </a:r>
                <a:endParaRPr lang="zh-TW" altLang="en-US" sz="3600" dirty="0">
                  <a:latin typeface="Cambria Math" panose="020405030504060302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91335" y="1287625"/>
                <a:ext cx="11653935" cy="4321437"/>
              </a:xfrm>
              <a:blipFill rotWithShape="0">
                <a:blip r:embed="rId2"/>
                <a:stretch>
                  <a:fillRect l="-1412" t="-3385" r="-837" b="-479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18150" y="5765179"/>
                <a:ext cx="11800303" cy="906915"/>
              </a:xfrm>
              <a:prstGeom prst="rect">
                <a:avLst/>
              </a:prstGeom>
              <a:noFill/>
            </p:spPr>
            <p:txBody>
              <a:bodyPr wrap="square" rtlCol="0">
                <a:spAutoFit/>
              </a:bodyPr>
              <a:lstStyle/>
              <a:p>
                <a:r>
                  <a:rPr lang="en-US" altLang="zh-TW" sz="3600" dirty="0" smtClean="0">
                    <a:latin typeface="Cambria Math" panose="02040503050406030204" pitchFamily="18" charset="0"/>
                    <a:ea typeface="Cambria Math" panose="02040503050406030204" pitchFamily="18" charset="0"/>
                  </a:rPr>
                  <a:t>The Boltzmann equation </a:t>
                </a:r>
                <a14:m>
                  <m:oMath xmlns:m="http://schemas.openxmlformats.org/officeDocument/2006/math">
                    <m:f>
                      <m:fPr>
                        <m:ctrlPr>
                          <a:rPr lang="en-US" altLang="zh-TW" sz="3600" i="1" smtClean="0">
                            <a:latin typeface="Cambria Math" panose="02040503050406030204" pitchFamily="18" charset="0"/>
                            <a:ea typeface="Cambria Math" panose="02040503050406030204" pitchFamily="18" charset="0"/>
                          </a:rPr>
                        </m:ctrlPr>
                      </m:fPr>
                      <m:num>
                        <m:r>
                          <a:rPr lang="zh-TW" altLang="en-US" sz="3600" i="1" smtClean="0">
                            <a:latin typeface="Cambria Math" panose="02040503050406030204" pitchFamily="18" charset="0"/>
                            <a:ea typeface="Cambria Math" panose="02040503050406030204" pitchFamily="18" charset="0"/>
                          </a:rPr>
                          <m:t>𝜕</m:t>
                        </m:r>
                        <m:r>
                          <a:rPr lang="en-US" altLang="zh-TW" sz="3600" b="0" i="1" smtClean="0">
                            <a:latin typeface="Cambria Math" panose="02040503050406030204" pitchFamily="18" charset="0"/>
                            <a:ea typeface="Cambria Math" panose="02040503050406030204" pitchFamily="18" charset="0"/>
                          </a:rPr>
                          <m:t>𝑓</m:t>
                        </m:r>
                      </m:num>
                      <m:den>
                        <m:r>
                          <a:rPr lang="zh-TW" altLang="en-US" sz="3600" i="1" smtClean="0">
                            <a:latin typeface="Cambria Math" panose="02040503050406030204" pitchFamily="18" charset="0"/>
                            <a:ea typeface="Cambria Math" panose="02040503050406030204" pitchFamily="18" charset="0"/>
                          </a:rPr>
                          <m:t>𝜕</m:t>
                        </m:r>
                        <m:r>
                          <a:rPr lang="en-US" altLang="zh-TW" sz="3600" b="0" i="1" smtClean="0">
                            <a:latin typeface="Cambria Math" panose="02040503050406030204" pitchFamily="18" charset="0"/>
                            <a:ea typeface="Cambria Math" panose="02040503050406030204" pitchFamily="18" charset="0"/>
                          </a:rPr>
                          <m:t>𝑡</m:t>
                        </m:r>
                      </m:den>
                    </m:f>
                    <m:r>
                      <a:rPr lang="en-US" altLang="zh-TW" sz="3600" b="0" i="1" smtClean="0">
                        <a:latin typeface="Cambria Math" panose="02040503050406030204" pitchFamily="18" charset="0"/>
                        <a:ea typeface="Cambria Math" panose="02040503050406030204" pitchFamily="18" charset="0"/>
                      </a:rPr>
                      <m:t>+</m:t>
                    </m:r>
                    <m:acc>
                      <m:accPr>
                        <m:chr m:val="⃑"/>
                        <m:ctrlPr>
                          <a:rPr lang="en-US" altLang="zh-TW" sz="3600" b="0" i="1" smtClean="0">
                            <a:latin typeface="Cambria Math" panose="02040503050406030204" pitchFamily="18" charset="0"/>
                            <a:ea typeface="Cambria Math" panose="02040503050406030204" pitchFamily="18" charset="0"/>
                          </a:rPr>
                        </m:ctrlPr>
                      </m:accPr>
                      <m:e>
                        <m:r>
                          <a:rPr lang="en-US" altLang="zh-TW" sz="3600" b="0" i="1" smtClean="0">
                            <a:latin typeface="Cambria Math" panose="02040503050406030204" pitchFamily="18" charset="0"/>
                            <a:ea typeface="Cambria Math" panose="02040503050406030204" pitchFamily="18" charset="0"/>
                          </a:rPr>
                          <m:t>𝑣</m:t>
                        </m:r>
                      </m:e>
                    </m:acc>
                    <m:r>
                      <a:rPr lang="en-US" altLang="zh-TW" sz="3600" i="1" smtClean="0">
                        <a:latin typeface="Cambria Math" panose="02040503050406030204" pitchFamily="18" charset="0"/>
                        <a:ea typeface="Cambria Math" panose="02040503050406030204" pitchFamily="18" charset="0"/>
                      </a:rPr>
                      <m:t>∙</m:t>
                    </m:r>
                    <m:acc>
                      <m:accPr>
                        <m:chr m:val="⃑"/>
                        <m:ctrlPr>
                          <a:rPr lang="en-US" altLang="zh-TW" sz="3600" i="1" smtClean="0">
                            <a:latin typeface="Cambria Math" panose="02040503050406030204" pitchFamily="18" charset="0"/>
                            <a:ea typeface="Cambria Math" panose="02040503050406030204" pitchFamily="18" charset="0"/>
                          </a:rPr>
                        </m:ctrlPr>
                      </m:accPr>
                      <m:e>
                        <m:r>
                          <a:rPr lang="en-US" altLang="zh-TW" sz="3600" i="1" smtClean="0">
                            <a:latin typeface="Cambria Math" panose="02040503050406030204" pitchFamily="18" charset="0"/>
                            <a:ea typeface="Cambria Math" panose="02040503050406030204" pitchFamily="18" charset="0"/>
                          </a:rPr>
                          <m:t>𝛻</m:t>
                        </m:r>
                      </m:e>
                    </m:acc>
                    <m:r>
                      <a:rPr lang="en-US" altLang="zh-TW" sz="3600" b="0" i="1" smtClean="0">
                        <a:latin typeface="Cambria Math" panose="02040503050406030204" pitchFamily="18" charset="0"/>
                        <a:ea typeface="Cambria Math" panose="02040503050406030204" pitchFamily="18" charset="0"/>
                      </a:rPr>
                      <m:t>𝑓</m:t>
                    </m:r>
                    <m:r>
                      <a:rPr lang="en-US" altLang="zh-TW" sz="3600" b="0" i="1" smtClean="0">
                        <a:latin typeface="Cambria Math" panose="02040503050406030204" pitchFamily="18" charset="0"/>
                        <a:ea typeface="Cambria Math" panose="02040503050406030204" pitchFamily="18" charset="0"/>
                      </a:rPr>
                      <m:t>−</m:t>
                    </m:r>
                  </m:oMath>
                </a14:m>
                <a:r>
                  <a:rPr lang="en-US" altLang="zh-TW" sz="3600" dirty="0" smtClean="0">
                    <a:latin typeface="Cambria Math" panose="02040503050406030204" pitchFamily="18" charset="0"/>
                    <a:ea typeface="Cambria Math" panose="02040503050406030204" pitchFamily="18" charset="0"/>
                  </a:rPr>
                  <a:t> </a:t>
                </a:r>
                <a14:m>
                  <m:oMath xmlns:m="http://schemas.openxmlformats.org/officeDocument/2006/math">
                    <m:acc>
                      <m:accPr>
                        <m:chr m:val="⃑"/>
                        <m:ctrlPr>
                          <a:rPr lang="en-US" altLang="zh-TW" sz="3600" i="1">
                            <a:latin typeface="Cambria Math" panose="02040503050406030204" pitchFamily="18" charset="0"/>
                            <a:ea typeface="Cambria Math" panose="02040503050406030204" pitchFamily="18" charset="0"/>
                          </a:rPr>
                        </m:ctrlPr>
                      </m:accPr>
                      <m:e>
                        <m:r>
                          <a:rPr lang="en-US" altLang="zh-TW" sz="3600" i="1">
                            <a:latin typeface="Cambria Math" panose="02040503050406030204" pitchFamily="18" charset="0"/>
                            <a:ea typeface="Cambria Math" panose="02040503050406030204" pitchFamily="18" charset="0"/>
                          </a:rPr>
                          <m:t>𝛻</m:t>
                        </m:r>
                      </m:e>
                    </m:acc>
                    <m:r>
                      <a:rPr lang="zh-TW" altLang="en-US" sz="3600" i="1" smtClean="0">
                        <a:latin typeface="Cambria Math" panose="02040503050406030204" pitchFamily="18" charset="0"/>
                        <a:ea typeface="Cambria Math" panose="02040503050406030204" pitchFamily="18" charset="0"/>
                      </a:rPr>
                      <m:t>𝜑</m:t>
                    </m:r>
                    <m:r>
                      <a:rPr lang="zh-TW" altLang="en-US" sz="3600" i="1" smtClean="0">
                        <a:latin typeface="Cambria Math" panose="02040503050406030204" pitchFamily="18" charset="0"/>
                        <a:ea typeface="Cambria Math" panose="02040503050406030204" pitchFamily="18" charset="0"/>
                      </a:rPr>
                      <m:t>∙</m:t>
                    </m:r>
                    <m:f>
                      <m:fPr>
                        <m:ctrlPr>
                          <a:rPr lang="en-US" altLang="zh-TW" sz="3600" i="1">
                            <a:latin typeface="Cambria Math" panose="02040503050406030204" pitchFamily="18" charset="0"/>
                            <a:ea typeface="Cambria Math" panose="02040503050406030204" pitchFamily="18" charset="0"/>
                          </a:rPr>
                        </m:ctrlPr>
                      </m:fPr>
                      <m:num>
                        <m:r>
                          <a:rPr lang="zh-TW" altLang="en-US" sz="3600" i="1">
                            <a:latin typeface="Cambria Math" panose="02040503050406030204" pitchFamily="18" charset="0"/>
                            <a:ea typeface="Cambria Math" panose="02040503050406030204" pitchFamily="18" charset="0"/>
                          </a:rPr>
                          <m:t>𝜕</m:t>
                        </m:r>
                        <m:r>
                          <a:rPr lang="en-US" altLang="zh-TW" sz="3600" i="1">
                            <a:latin typeface="Cambria Math" panose="02040503050406030204" pitchFamily="18" charset="0"/>
                            <a:ea typeface="Cambria Math" panose="02040503050406030204" pitchFamily="18" charset="0"/>
                          </a:rPr>
                          <m:t>𝑓</m:t>
                        </m:r>
                      </m:num>
                      <m:den>
                        <m:r>
                          <a:rPr lang="zh-TW" altLang="en-US" sz="3600" i="1">
                            <a:latin typeface="Cambria Math" panose="02040503050406030204" pitchFamily="18" charset="0"/>
                            <a:ea typeface="Cambria Math" panose="02040503050406030204" pitchFamily="18" charset="0"/>
                          </a:rPr>
                          <m:t>𝜕</m:t>
                        </m:r>
                        <m:acc>
                          <m:accPr>
                            <m:chr m:val="⃑"/>
                            <m:ctrlPr>
                              <a:rPr lang="zh-TW" altLang="en-US" sz="3600" i="1" smtClean="0">
                                <a:latin typeface="Cambria Math" panose="02040503050406030204" pitchFamily="18" charset="0"/>
                                <a:ea typeface="Cambria Math" panose="02040503050406030204" pitchFamily="18" charset="0"/>
                              </a:rPr>
                            </m:ctrlPr>
                          </m:accPr>
                          <m:e>
                            <m:r>
                              <a:rPr lang="en-US" altLang="zh-TW" sz="3600" b="0" i="1" smtClean="0">
                                <a:latin typeface="Cambria Math" panose="02040503050406030204" pitchFamily="18" charset="0"/>
                                <a:ea typeface="Cambria Math" panose="02040503050406030204" pitchFamily="18" charset="0"/>
                              </a:rPr>
                              <m:t>𝑣</m:t>
                            </m:r>
                          </m:e>
                        </m:acc>
                      </m:den>
                    </m:f>
                  </m:oMath>
                </a14:m>
                <a:r>
                  <a:rPr lang="en-US" altLang="zh-TW" sz="3600" dirty="0" smtClean="0">
                    <a:latin typeface="Cambria Math" panose="02040503050406030204" pitchFamily="18" charset="0"/>
                  </a:rPr>
                  <a:t> = 0 (or </a:t>
                </a:r>
                <a14:m>
                  <m:oMath xmlns:m="http://schemas.openxmlformats.org/officeDocument/2006/math">
                    <m:r>
                      <m:rPr>
                        <m:sty m:val="p"/>
                      </m:rPr>
                      <a:rPr lang="el-GR" altLang="zh-TW" sz="3600" i="1" smtClean="0">
                        <a:latin typeface="Cambria Math" panose="02040503050406030204" pitchFamily="18" charset="0"/>
                        <a:ea typeface="Cambria Math" panose="02040503050406030204" pitchFamily="18" charset="0"/>
                      </a:rPr>
                      <m:t>Γ</m:t>
                    </m:r>
                    <m:r>
                      <a:rPr lang="en-US" altLang="zh-TW" sz="3600" b="0" i="1" smtClean="0">
                        <a:latin typeface="Cambria Math" panose="02040503050406030204" pitchFamily="18" charset="0"/>
                        <a:ea typeface="Cambria Math" panose="02040503050406030204" pitchFamily="18" charset="0"/>
                      </a:rPr>
                      <m:t>[</m:t>
                    </m:r>
                    <m:r>
                      <a:rPr lang="en-US" altLang="zh-TW" sz="3600" b="0" i="1" smtClean="0">
                        <a:latin typeface="Cambria Math" panose="02040503050406030204" pitchFamily="18" charset="0"/>
                        <a:ea typeface="Cambria Math" panose="02040503050406030204" pitchFamily="18" charset="0"/>
                      </a:rPr>
                      <m:t>𝑓</m:t>
                    </m:r>
                    <m:r>
                      <a:rPr lang="en-US" altLang="zh-TW" sz="3600" b="0" i="1" smtClean="0">
                        <a:latin typeface="Cambria Math" panose="02040503050406030204" pitchFamily="18" charset="0"/>
                        <a:ea typeface="Cambria Math" panose="02040503050406030204" pitchFamily="18" charset="0"/>
                      </a:rPr>
                      <m:t>]</m:t>
                    </m:r>
                  </m:oMath>
                </a14:m>
                <a:r>
                  <a:rPr lang="en-US" altLang="zh-TW" sz="3600" dirty="0" smtClean="0">
                    <a:latin typeface="Cambria Math" panose="02040503050406030204" pitchFamily="18" charset="0"/>
                  </a:rPr>
                  <a:t>)</a:t>
                </a:r>
                <a:endParaRPr lang="zh-TW" altLang="en-US" sz="3600" dirty="0">
                  <a:latin typeface="Cambria Math" panose="02040503050406030204" pitchFamily="18" charset="0"/>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218150" y="5765179"/>
                <a:ext cx="11800303" cy="906915"/>
              </a:xfrm>
              <a:prstGeom prst="rect">
                <a:avLst/>
              </a:prstGeom>
              <a:blipFill rotWithShape="0">
                <a:blip r:embed="rId3"/>
                <a:stretch>
                  <a:fillRect l="-1601" r="-775" b="-10067"/>
                </a:stretch>
              </a:blipFill>
            </p:spPr>
            <p:txBody>
              <a:bodyPr/>
              <a:lstStyle/>
              <a:p>
                <a:r>
                  <a:rPr lang="zh-TW" altLang="en-US">
                    <a:noFill/>
                  </a:rPr>
                  <a:t> </a:t>
                </a:r>
              </a:p>
            </p:txBody>
          </p:sp>
        </mc:Fallback>
      </mc:AlternateContent>
      <p:cxnSp>
        <p:nvCxnSpPr>
          <p:cNvPr id="6" name="直線接點 5"/>
          <p:cNvCxnSpPr/>
          <p:nvPr/>
        </p:nvCxnSpPr>
        <p:spPr>
          <a:xfrm>
            <a:off x="84667" y="5609062"/>
            <a:ext cx="11929533"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871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31" y="305801"/>
            <a:ext cx="8211094" cy="646331"/>
          </a:xfrm>
          <a:prstGeom prst="rect">
            <a:avLst/>
          </a:prstGeom>
        </p:spPr>
        <p:txBody>
          <a:bodyPr wrap="none">
            <a:spAutoFit/>
          </a:bodyPr>
          <a:lstStyle/>
          <a:p>
            <a:pPr lvl="0"/>
            <a:r>
              <a:rPr lang="en-US" altLang="zh-TW" sz="3600" b="1" dirty="0" smtClean="0">
                <a:solidFill>
                  <a:srgbClr val="0000FF"/>
                </a:solidFill>
                <a:latin typeface="Cambria Math" panose="02040503050406030204" pitchFamily="18" charset="0"/>
                <a:ea typeface="Cambria Math" panose="02040503050406030204" pitchFamily="18" charset="0"/>
              </a:rPr>
              <a:t> Dynamical Relaxation of a Stellar System </a:t>
            </a:r>
            <a:endParaRPr lang="en-US" altLang="zh-TW" sz="3600" b="1" dirty="0">
              <a:solidFill>
                <a:srgbClr val="0000FF"/>
              </a:solidFill>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5" name="文字方塊 4"/>
              <p:cNvSpPr txBox="1"/>
              <p:nvPr/>
            </p:nvSpPr>
            <p:spPr>
              <a:xfrm>
                <a:off x="4518212" y="1258944"/>
                <a:ext cx="7413813" cy="4008661"/>
              </a:xfrm>
              <a:prstGeom prst="rect">
                <a:avLst/>
              </a:prstGeom>
              <a:noFill/>
            </p:spPr>
            <p:txBody>
              <a:bodyPr wrap="square" rtlCol="0">
                <a:spAutoFit/>
              </a:bodyPr>
              <a:lstStyle/>
              <a:p>
                <a:r>
                  <a:rPr lang="en-US" altLang="zh-TW" sz="2800" dirty="0" smtClean="0">
                    <a:latin typeface="Cambria Math" panose="02040503050406030204" pitchFamily="18" charset="0"/>
                    <a:ea typeface="Cambria Math" panose="02040503050406030204" pitchFamily="18" charset="0"/>
                  </a:rPr>
                  <a:t>where </a:t>
                </a:r>
              </a:p>
              <a:p>
                <a14:m>
                  <m:oMath xmlns:m="http://schemas.openxmlformats.org/officeDocument/2006/math">
                    <m:sSub>
                      <m:sSubPr>
                        <m:ctrlPr>
                          <a:rPr lang="en-US" altLang="zh-TW" sz="2800" i="1" smtClean="0">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  </m:t>
                        </m:r>
                        <m:r>
                          <a:rPr lang="zh-TW" altLang="en-US" sz="2800" i="1" smtClean="0">
                            <a:latin typeface="Cambria Math" panose="02040503050406030204" pitchFamily="18" charset="0"/>
                          </a:rPr>
                          <m:t>𝜏</m:t>
                        </m:r>
                      </m:e>
                      <m:sub>
                        <m:r>
                          <m:rPr>
                            <m:sty m:val="p"/>
                          </m:rPr>
                          <a:rPr lang="en-US" altLang="zh-TW" sz="2800" b="0" i="0" smtClean="0">
                            <a:latin typeface="Cambria Math" panose="02040503050406030204" pitchFamily="18" charset="0"/>
                            <a:ea typeface="Cambria Math" panose="02040503050406030204" pitchFamily="18" charset="0"/>
                          </a:rPr>
                          <m:t>cr</m:t>
                        </m:r>
                      </m:sub>
                    </m:sSub>
                  </m:oMath>
                </a14:m>
                <a:r>
                  <a:rPr lang="en-US" altLang="zh-TW" sz="2800" dirty="0" smtClean="0">
                    <a:latin typeface="Cambria Math" panose="02040503050406030204" pitchFamily="18" charset="0"/>
                    <a:ea typeface="Cambria Math" panose="02040503050406030204" pitchFamily="18" charset="0"/>
                  </a:rPr>
                  <a:t> … </a:t>
                </a:r>
                <a:r>
                  <a:rPr lang="en-US" altLang="zh-TW" sz="2800" dirty="0">
                    <a:latin typeface="Cambria Math" panose="02040503050406030204" pitchFamily="18" charset="0"/>
                    <a:ea typeface="Cambria Math" panose="02040503050406030204" pitchFamily="18" charset="0"/>
                  </a:rPr>
                  <a:t>t</a:t>
                </a:r>
                <a:r>
                  <a:rPr lang="en-US" altLang="zh-TW" sz="2800" dirty="0" smtClean="0">
                    <a:latin typeface="Cambria Math" panose="02040503050406030204" pitchFamily="18" charset="0"/>
                    <a:ea typeface="Cambria Math" panose="02040503050406030204" pitchFamily="18" charset="0"/>
                  </a:rPr>
                  <a:t>ime for a star to move </a:t>
                </a:r>
                <a:br>
                  <a:rPr lang="en-US" altLang="zh-TW" sz="2800" dirty="0" smtClean="0">
                    <a:latin typeface="Cambria Math" panose="02040503050406030204" pitchFamily="18" charset="0"/>
                    <a:ea typeface="Cambria Math" panose="02040503050406030204" pitchFamily="18" charset="0"/>
                  </a:rPr>
                </a:br>
                <a:r>
                  <a:rPr lang="en-US" altLang="zh-TW" sz="2800" dirty="0" smtClean="0">
                    <a:latin typeface="Cambria Math" panose="02040503050406030204" pitchFamily="18" charset="0"/>
                    <a:ea typeface="Cambria Math" panose="02040503050406030204" pitchFamily="18" charset="0"/>
                  </a:rPr>
                  <a:t>                  across cluster = dynamical time scale</a:t>
                </a:r>
              </a:p>
              <a:p>
                <a:r>
                  <a:rPr lang="en-US" altLang="zh-TW" sz="2800" i="1" dirty="0" smtClean="0">
                    <a:latin typeface="Cambria Math" panose="02040503050406030204" pitchFamily="18" charset="0"/>
                    <a:ea typeface="Cambria Math" panose="02040503050406030204" pitchFamily="18" charset="0"/>
                  </a:rPr>
                  <a:t>  D</a:t>
                </a:r>
                <a:r>
                  <a:rPr lang="en-US" altLang="zh-TW" sz="2800" dirty="0" smtClean="0">
                    <a:latin typeface="Cambria Math" panose="02040503050406030204" pitchFamily="18" charset="0"/>
                    <a:ea typeface="Cambria Math" panose="02040503050406030204" pitchFamily="18" charset="0"/>
                  </a:rPr>
                  <a:t> … diameter of the cluster</a:t>
                </a:r>
              </a:p>
              <a:p>
                <a14:m>
                  <m:oMath xmlns:m="http://schemas.openxmlformats.org/officeDocument/2006/math">
                    <m:r>
                      <a:rPr lang="en-US" altLang="zh-TW" sz="2800" b="0" i="1" dirty="0" smtClean="0">
                        <a:latin typeface="Cambria Math" panose="02040503050406030204" pitchFamily="18" charset="0"/>
                        <a:ea typeface="Cambria Math" panose="02040503050406030204" pitchFamily="18" charset="0"/>
                      </a:rPr>
                      <m:t>  </m:t>
                    </m:r>
                    <m:r>
                      <a:rPr lang="en-US" altLang="zh-TW" sz="2800" b="0" i="1" dirty="0" smtClean="0">
                        <a:latin typeface="Cambria Math" panose="02040503050406030204" pitchFamily="18" charset="0"/>
                        <a:ea typeface="Cambria Math" panose="02040503050406030204" pitchFamily="18" charset="0"/>
                      </a:rPr>
                      <m:t>𝑣</m:t>
                    </m:r>
                  </m:oMath>
                </a14:m>
                <a:r>
                  <a:rPr lang="en-US" altLang="zh-TW" sz="2800" dirty="0" smtClean="0">
                    <a:latin typeface="Cambria Math" panose="02040503050406030204" pitchFamily="18" charset="0"/>
                    <a:ea typeface="Cambria Math" panose="02040503050406030204" pitchFamily="18" charset="0"/>
                  </a:rPr>
                  <a:t> … velocity of the star</a:t>
                </a:r>
              </a:p>
              <a:p>
                <a14:m>
                  <m:oMath xmlns:m="http://schemas.openxmlformats.org/officeDocument/2006/math">
                    <m:r>
                      <a:rPr lang="en-US" altLang="zh-TW" sz="2800" b="0" i="1" smtClean="0">
                        <a:latin typeface="Cambria Math" panose="02040503050406030204" pitchFamily="18" charset="0"/>
                        <a:ea typeface="Cambria Math" panose="02040503050406030204" pitchFamily="18" charset="0"/>
                      </a:rPr>
                      <m:t>  </m:t>
                    </m:r>
                    <m:r>
                      <a:rPr lang="en-US" altLang="zh-TW" sz="2800" b="0" i="1" smtClean="0">
                        <a:latin typeface="Cambria Math" panose="02040503050406030204" pitchFamily="18" charset="0"/>
                        <a:ea typeface="Cambria Math" panose="02040503050406030204" pitchFamily="18" charset="0"/>
                      </a:rPr>
                      <m:t>𝑁</m:t>
                    </m:r>
                  </m:oMath>
                </a14:m>
                <a:r>
                  <a:rPr lang="en-US" altLang="zh-TW" sz="2800" dirty="0" smtClean="0">
                    <a:latin typeface="Cambria Math" panose="02040503050406030204" pitchFamily="18" charset="0"/>
                    <a:ea typeface="Cambria Math" panose="02040503050406030204" pitchFamily="18" charset="0"/>
                  </a:rPr>
                  <a:t>… number of stars in the cluster</a:t>
                </a:r>
              </a:p>
              <a:p>
                <a:r>
                  <a:rPr lang="en-US" altLang="zh-TW" sz="2800" dirty="0" smtClean="0">
                    <a:ea typeface="Cambria Math" panose="02040503050406030204" pitchFamily="18" charset="0"/>
                  </a:rPr>
                  <a:t>  </a:t>
                </a:r>
                <a14:m>
                  <m:oMath xmlns:m="http://schemas.openxmlformats.org/officeDocument/2006/math">
                    <m:sSub>
                      <m:sSubPr>
                        <m:ctrlPr>
                          <a:rPr lang="en-US" altLang="zh-TW" sz="2800" i="1">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𝑁</m:t>
                        </m:r>
                      </m:e>
                      <m:sub>
                        <m:r>
                          <m:rPr>
                            <m:sty m:val="p"/>
                          </m:rPr>
                          <a:rPr lang="en-US" altLang="zh-TW" sz="2800" i="0">
                            <a:latin typeface="Cambria Math" panose="02040503050406030204" pitchFamily="18" charset="0"/>
                            <a:ea typeface="Cambria Math" panose="02040503050406030204" pitchFamily="18" charset="0"/>
                          </a:rPr>
                          <m:t>cr</m:t>
                        </m:r>
                      </m:sub>
                    </m:sSub>
                  </m:oMath>
                </a14:m>
                <a:r>
                  <a:rPr lang="en-US" altLang="zh-TW" sz="2800" dirty="0" smtClean="0">
                    <a:latin typeface="Cambria Math" panose="02040503050406030204" pitchFamily="18" charset="0"/>
                    <a:ea typeface="Cambria Math" panose="02040503050406030204" pitchFamily="18" charset="0"/>
                  </a:rPr>
                  <a:t> … number of crossings</a:t>
                </a:r>
                <a:r>
                  <a:rPr lang="zh-TW" altLang="en-US" sz="2800" dirty="0" smtClean="0">
                    <a:latin typeface="Cambria Math" panose="02040503050406030204" pitchFamily="18" charset="0"/>
                  </a:rPr>
                  <a:t> </a:t>
                </a:r>
                <a:endParaRPr lang="en-US" altLang="zh-TW" sz="2800" dirty="0" smtClean="0">
                  <a:latin typeface="Cambria Math" panose="02040503050406030204" pitchFamily="18" charset="0"/>
                  <a:ea typeface="Cambria Math" panose="02040503050406030204" pitchFamily="18" charset="0"/>
                </a:endParaRPr>
              </a:p>
              <a:p>
                <a14:m>
                  <m:oMath xmlns:m="http://schemas.openxmlformats.org/officeDocument/2006/math">
                    <m:sSub>
                      <m:sSubPr>
                        <m:ctrlPr>
                          <a:rPr lang="en-US" altLang="zh-TW" sz="2800" i="1">
                            <a:latin typeface="Cambria Math" panose="02040503050406030204" pitchFamily="18" charset="0"/>
                            <a:ea typeface="Cambria Math" panose="02040503050406030204" pitchFamily="18" charset="0"/>
                          </a:rPr>
                        </m:ctrlPr>
                      </m:sSubPr>
                      <m:e>
                        <m:r>
                          <a:rPr lang="en-US" altLang="zh-TW" sz="2800" b="0" i="1" smtClean="0">
                            <a:latin typeface="Cambria Math" panose="02040503050406030204" pitchFamily="18" charset="0"/>
                            <a:ea typeface="Cambria Math" panose="02040503050406030204" pitchFamily="18" charset="0"/>
                          </a:rPr>
                          <m:t>  </m:t>
                        </m:r>
                        <m:r>
                          <a:rPr lang="zh-TW" altLang="en-US" sz="2800" i="1">
                            <a:latin typeface="Cambria Math" panose="02040503050406030204" pitchFamily="18" charset="0"/>
                          </a:rPr>
                          <m:t>𝜏</m:t>
                        </m:r>
                      </m:e>
                      <m:sub>
                        <m:r>
                          <m:rPr>
                            <m:sty m:val="p"/>
                          </m:rPr>
                          <a:rPr lang="en-US" altLang="zh-TW" sz="2800">
                            <a:latin typeface="Cambria Math" panose="02040503050406030204" pitchFamily="18" charset="0"/>
                            <a:ea typeface="Cambria Math" panose="02040503050406030204" pitchFamily="18" charset="0"/>
                          </a:rPr>
                          <m:t>relax</m:t>
                        </m:r>
                      </m:sub>
                    </m:sSub>
                  </m:oMath>
                </a14:m>
                <a:r>
                  <a:rPr lang="zh-TW" altLang="en-US" sz="2800" dirty="0" smtClean="0">
                    <a:latin typeface="Cambria Math" panose="02040503050406030204" pitchFamily="18" charset="0"/>
                  </a:rPr>
                  <a:t> </a:t>
                </a:r>
                <a:r>
                  <a:rPr lang="en-US" altLang="zh-TW" sz="2800" dirty="0" smtClean="0">
                    <a:latin typeface="Cambria Math" panose="02040503050406030204" pitchFamily="18" charset="0"/>
                    <a:ea typeface="Cambria Math" panose="02040503050406030204" pitchFamily="18" charset="0"/>
                  </a:rPr>
                  <a:t>… relaxation time scale</a:t>
                </a:r>
              </a:p>
              <a:p>
                <a14:m>
                  <m:oMath xmlns:m="http://schemas.openxmlformats.org/officeDocument/2006/math">
                    <m:sSub>
                      <m:sSubPr>
                        <m:ctrlPr>
                          <a:rPr lang="en-US" altLang="zh-TW" sz="2800" i="1">
                            <a:solidFill>
                              <a:prstClr val="black"/>
                            </a:solidFill>
                            <a:latin typeface="Cambria Math" panose="02040503050406030204" pitchFamily="18" charset="0"/>
                            <a:ea typeface="Cambria Math" panose="02040503050406030204" pitchFamily="18" charset="0"/>
                          </a:rPr>
                        </m:ctrlPr>
                      </m:sSubPr>
                      <m:e>
                        <m:r>
                          <a:rPr lang="en-US" altLang="zh-TW" sz="2800" b="0" i="1" smtClean="0">
                            <a:solidFill>
                              <a:prstClr val="black"/>
                            </a:solidFill>
                            <a:latin typeface="Cambria Math" panose="02040503050406030204" pitchFamily="18" charset="0"/>
                            <a:ea typeface="Cambria Math" panose="02040503050406030204" pitchFamily="18" charset="0"/>
                          </a:rPr>
                          <m:t>  </m:t>
                        </m:r>
                        <m:r>
                          <a:rPr lang="zh-TW" altLang="en-US" sz="2800" i="1">
                            <a:solidFill>
                              <a:prstClr val="black"/>
                            </a:solidFill>
                            <a:latin typeface="Cambria Math" panose="02040503050406030204" pitchFamily="18" charset="0"/>
                          </a:rPr>
                          <m:t>𝜏</m:t>
                        </m:r>
                      </m:e>
                      <m:sub>
                        <m:r>
                          <m:rPr>
                            <m:sty m:val="p"/>
                          </m:rPr>
                          <a:rPr lang="en-US" altLang="zh-TW" sz="2800">
                            <a:solidFill>
                              <a:prstClr val="black"/>
                            </a:solidFill>
                            <a:latin typeface="Cambria Math" panose="02040503050406030204" pitchFamily="18" charset="0"/>
                            <a:ea typeface="Cambria Math" panose="02040503050406030204" pitchFamily="18" charset="0"/>
                          </a:rPr>
                          <m:t>evap</m:t>
                        </m:r>
                      </m:sub>
                    </m:sSub>
                  </m:oMath>
                </a14:m>
                <a:r>
                  <a:rPr lang="zh-TW" altLang="en-US" sz="2800" dirty="0" smtClean="0">
                    <a:latin typeface="Cambria Math" panose="02040503050406030204" pitchFamily="18" charset="0"/>
                  </a:rPr>
                  <a:t> </a:t>
                </a:r>
                <a:r>
                  <a:rPr lang="en-US" altLang="zh-TW" sz="2800" dirty="0" smtClean="0">
                    <a:latin typeface="Cambria Math" panose="02040503050406030204" pitchFamily="18" charset="0"/>
                    <a:ea typeface="Cambria Math" panose="02040503050406030204" pitchFamily="18" charset="0"/>
                  </a:rPr>
                  <a:t>… stellar evaporation time scale</a:t>
                </a:r>
                <a:endParaRPr lang="zh-TW" altLang="en-US" sz="2800" dirty="0">
                  <a:latin typeface="Cambria Math" panose="02040503050406030204" pitchFamily="18"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4518212" y="1258944"/>
                <a:ext cx="7413813" cy="4008661"/>
              </a:xfrm>
              <a:prstGeom prst="rect">
                <a:avLst/>
              </a:prstGeom>
              <a:blipFill rotWithShape="0">
                <a:blip r:embed="rId2"/>
                <a:stretch>
                  <a:fillRect l="-1645" t="-1674" b="-228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457630" y="1246648"/>
                <a:ext cx="1419299" cy="9221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zh-TW" altLang="en-US" sz="3200" i="1" smtClean="0">
                              <a:latin typeface="Cambria Math" panose="02040503050406030204" pitchFamily="18" charset="0"/>
                            </a:rPr>
                            <m:t>𝜏</m:t>
                          </m:r>
                        </m:e>
                        <m:sub>
                          <m:r>
                            <m:rPr>
                              <m:sty m:val="p"/>
                            </m:rPr>
                            <a:rPr lang="en-US" altLang="zh-TW" sz="3200" b="0" i="0" smtClean="0">
                              <a:latin typeface="Cambria Math" panose="02040503050406030204" pitchFamily="18" charset="0"/>
                            </a:rPr>
                            <m:t>cr</m:t>
                          </m:r>
                        </m:sub>
                      </m:sSub>
                      <m:r>
                        <a:rPr lang="en-US" altLang="zh-TW" sz="3200" b="0" i="1" smtClean="0">
                          <a:latin typeface="Cambria Math" panose="02040503050406030204" pitchFamily="18" charset="0"/>
                        </a:rPr>
                        <m:t>=</m:t>
                      </m:r>
                      <m:f>
                        <m:fPr>
                          <m:ctrlPr>
                            <a:rPr lang="en-US" altLang="zh-TW" sz="3200" b="0" i="1" smtClean="0">
                              <a:latin typeface="Cambria Math" panose="02040503050406030204" pitchFamily="18" charset="0"/>
                            </a:rPr>
                          </m:ctrlPr>
                        </m:fPr>
                        <m:num>
                          <m:r>
                            <a:rPr lang="en-US" altLang="zh-TW" sz="3200" b="0" i="1" smtClean="0">
                              <a:latin typeface="Cambria Math" panose="02040503050406030204" pitchFamily="18" charset="0"/>
                            </a:rPr>
                            <m:t>𝐷</m:t>
                          </m:r>
                        </m:num>
                        <m:den>
                          <m:r>
                            <a:rPr lang="en-US" altLang="zh-TW" sz="3200" b="0" i="1" smtClean="0">
                              <a:latin typeface="Cambria Math" panose="02040503050406030204" pitchFamily="18" charset="0"/>
                            </a:rPr>
                            <m:t>𝑣</m:t>
                          </m:r>
                        </m:den>
                      </m:f>
                    </m:oMath>
                  </m:oMathPara>
                </a14:m>
                <a:endParaRPr lang="zh-TW" altLang="en-US" sz="32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457630" y="1246648"/>
                <a:ext cx="1419299" cy="922176"/>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457630" y="2389998"/>
                <a:ext cx="2144626" cy="921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en-US" altLang="zh-TW" sz="3200" b="0" i="1" smtClean="0">
                              <a:latin typeface="Cambria Math" panose="02040503050406030204" pitchFamily="18" charset="0"/>
                            </a:rPr>
                            <m:t>𝑁</m:t>
                          </m:r>
                        </m:e>
                        <m:sub>
                          <m:r>
                            <m:rPr>
                              <m:sty m:val="p"/>
                            </m:rPr>
                            <a:rPr lang="en-US" altLang="zh-TW" sz="3200" b="0" i="0" smtClean="0">
                              <a:latin typeface="Cambria Math" panose="02040503050406030204" pitchFamily="18" charset="0"/>
                            </a:rPr>
                            <m:t>cr</m:t>
                          </m:r>
                        </m:sub>
                      </m:sSub>
                      <m:r>
                        <a:rPr lang="en-US" altLang="zh-TW" sz="3200" b="0" i="1" smtClean="0">
                          <a:latin typeface="Cambria Math" panose="02040503050406030204" pitchFamily="18" charset="0"/>
                        </a:rPr>
                        <m:t>=</m:t>
                      </m:r>
                      <m:f>
                        <m:fPr>
                          <m:ctrlPr>
                            <a:rPr lang="en-US" altLang="zh-TW" sz="3200" b="0" i="1" smtClean="0">
                              <a:latin typeface="Cambria Math" panose="02040503050406030204" pitchFamily="18" charset="0"/>
                            </a:rPr>
                          </m:ctrlPr>
                        </m:fPr>
                        <m:num>
                          <m:r>
                            <a:rPr lang="en-US" altLang="zh-TW" sz="3200" b="0" i="1" smtClean="0">
                              <a:latin typeface="Cambria Math" panose="02040503050406030204" pitchFamily="18" charset="0"/>
                            </a:rPr>
                            <m:t>0.1 </m:t>
                          </m:r>
                          <m:r>
                            <a:rPr lang="en-US" altLang="zh-TW" sz="3200" b="0" i="1" smtClean="0">
                              <a:latin typeface="Cambria Math" panose="02040503050406030204" pitchFamily="18" charset="0"/>
                            </a:rPr>
                            <m:t>𝑁</m:t>
                          </m:r>
                        </m:num>
                        <m:den>
                          <m:func>
                            <m:funcPr>
                              <m:ctrlPr>
                                <a:rPr lang="en-US" altLang="zh-TW" sz="3200" b="0" i="1" smtClean="0">
                                  <a:latin typeface="Cambria Math" panose="02040503050406030204" pitchFamily="18" charset="0"/>
                                </a:rPr>
                              </m:ctrlPr>
                            </m:funcPr>
                            <m:fName>
                              <m:r>
                                <m:rPr>
                                  <m:sty m:val="p"/>
                                </m:rPr>
                                <a:rPr lang="en-US" altLang="zh-TW" sz="3200" b="0" i="0" smtClean="0">
                                  <a:latin typeface="Cambria Math" panose="02040503050406030204" pitchFamily="18" charset="0"/>
                                </a:rPr>
                                <m:t>ln</m:t>
                              </m:r>
                            </m:fName>
                            <m:e>
                              <m:r>
                                <a:rPr lang="en-US" altLang="zh-TW" sz="3200" b="0" i="1" smtClean="0">
                                  <a:latin typeface="Cambria Math" panose="02040503050406030204" pitchFamily="18" charset="0"/>
                                </a:rPr>
                                <m:t>𝑁</m:t>
                              </m:r>
                            </m:e>
                          </m:func>
                        </m:den>
                      </m:f>
                    </m:oMath>
                  </m:oMathPara>
                </a14:m>
                <a:endParaRPr lang="zh-TW" altLang="en-US" sz="32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457630" y="2389998"/>
                <a:ext cx="2144626" cy="921984"/>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57630" y="3694901"/>
                <a:ext cx="2817374" cy="492443"/>
              </a:xfrm>
              <a:prstGeom prst="rect">
                <a:avLst/>
              </a:prstGeom>
              <a:noFill/>
            </p:spPr>
            <p:txBody>
              <a:bodyPr wrap="none" lIns="0" tIns="0" rIns="0" bIns="0" rtlCol="0">
                <a:spAutoFit/>
              </a:bodyPr>
              <a:lstStyle/>
              <a:p>
                <a14:m>
                  <m:oMath xmlns:m="http://schemas.openxmlformats.org/officeDocument/2006/math">
                    <m:sSub>
                      <m:sSubPr>
                        <m:ctrlPr>
                          <a:rPr lang="en-US" altLang="zh-TW" sz="3200" i="1" smtClean="0">
                            <a:latin typeface="Cambria Math" panose="02040503050406030204" pitchFamily="18" charset="0"/>
                          </a:rPr>
                        </m:ctrlPr>
                      </m:sSubPr>
                      <m:e>
                        <m:r>
                          <a:rPr lang="zh-TW" altLang="en-US" sz="3200" i="1" smtClean="0">
                            <a:latin typeface="Cambria Math" panose="02040503050406030204" pitchFamily="18" charset="0"/>
                          </a:rPr>
                          <m:t>𝜏</m:t>
                        </m:r>
                      </m:e>
                      <m:sub>
                        <m:r>
                          <m:rPr>
                            <m:sty m:val="p"/>
                          </m:rPr>
                          <a:rPr lang="en-US" altLang="zh-TW" sz="3200" b="0" i="0" smtClean="0">
                            <a:latin typeface="Cambria Math" panose="02040503050406030204" pitchFamily="18" charset="0"/>
                          </a:rPr>
                          <m:t>relax</m:t>
                        </m:r>
                      </m:sub>
                    </m:sSub>
                    <m:r>
                      <a:rPr lang="en-US" altLang="zh-TW" sz="3200" b="0" i="1" smtClean="0">
                        <a:latin typeface="Cambria Math" panose="02040503050406030204" pitchFamily="18" charset="0"/>
                      </a:rPr>
                      <m:t>=</m:t>
                    </m:r>
                  </m:oMath>
                </a14:m>
                <a:r>
                  <a:rPr lang="zh-TW" altLang="en-US" sz="3200" dirty="0" smtClean="0"/>
                  <a:t> </a:t>
                </a:r>
                <a14:m>
                  <m:oMath xmlns:m="http://schemas.openxmlformats.org/officeDocument/2006/math">
                    <m:sSub>
                      <m:sSubPr>
                        <m:ctrlPr>
                          <a:rPr lang="en-US" altLang="zh-TW" sz="3200" i="1">
                            <a:latin typeface="Cambria Math" panose="02040503050406030204" pitchFamily="18" charset="0"/>
                          </a:rPr>
                        </m:ctrlPr>
                      </m:sSubPr>
                      <m:e>
                        <m:r>
                          <a:rPr lang="zh-TW" altLang="en-US" sz="3200" i="1">
                            <a:latin typeface="Cambria Math" panose="02040503050406030204" pitchFamily="18" charset="0"/>
                          </a:rPr>
                          <m:t>𝜏</m:t>
                        </m:r>
                      </m:e>
                      <m:sub>
                        <m:r>
                          <m:rPr>
                            <m:sty m:val="p"/>
                          </m:rPr>
                          <a:rPr lang="en-US" altLang="zh-TW" sz="3200">
                            <a:latin typeface="Cambria Math" panose="02040503050406030204" pitchFamily="18" charset="0"/>
                          </a:rPr>
                          <m:t>cr</m:t>
                        </m:r>
                      </m:sub>
                    </m:sSub>
                    <m:r>
                      <a:rPr lang="en-US" altLang="zh-TW" sz="3200" i="1" smtClean="0">
                        <a:latin typeface="Cambria Math" panose="02040503050406030204" pitchFamily="18" charset="0"/>
                        <a:ea typeface="Cambria Math" panose="02040503050406030204" pitchFamily="18" charset="0"/>
                      </a:rPr>
                      <m:t>∙</m:t>
                    </m:r>
                    <m:sSub>
                      <m:sSubPr>
                        <m:ctrlPr>
                          <a:rPr lang="en-US" altLang="zh-TW" sz="3200" i="1">
                            <a:latin typeface="Cambria Math" panose="02040503050406030204" pitchFamily="18" charset="0"/>
                          </a:rPr>
                        </m:ctrlPr>
                      </m:sSubPr>
                      <m:e>
                        <m:r>
                          <a:rPr lang="en-US" altLang="zh-TW" sz="3200" i="1">
                            <a:latin typeface="Cambria Math" panose="02040503050406030204" pitchFamily="18" charset="0"/>
                          </a:rPr>
                          <m:t>𝑁</m:t>
                        </m:r>
                      </m:e>
                      <m:sub>
                        <m:r>
                          <m:rPr>
                            <m:sty m:val="p"/>
                          </m:rPr>
                          <a:rPr lang="en-US" altLang="zh-TW" sz="3200">
                            <a:latin typeface="Cambria Math" panose="02040503050406030204" pitchFamily="18" charset="0"/>
                          </a:rPr>
                          <m:t>cr</m:t>
                        </m:r>
                      </m:sub>
                    </m:sSub>
                  </m:oMath>
                </a14:m>
                <a:endParaRPr lang="zh-TW" altLang="en-US" sz="32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57630" y="3694901"/>
                <a:ext cx="2817374" cy="492443"/>
              </a:xfrm>
              <a:prstGeom prst="rect">
                <a:avLst/>
              </a:prstGeom>
              <a:blipFill rotWithShape="0">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333963" y="4547345"/>
                <a:ext cx="3639323" cy="628634"/>
              </a:xfrm>
              <a:prstGeom prst="rect">
                <a:avLst/>
              </a:prstGeom>
            </p:spPr>
            <p:txBody>
              <a:bodyPr wrap="square">
                <a:spAutoFit/>
              </a:bodyPr>
              <a:lstStyle/>
              <a:p>
                <a14:m>
                  <m:oMath xmlns:m="http://schemas.openxmlformats.org/officeDocument/2006/math">
                    <m:sSub>
                      <m:sSubPr>
                        <m:ctrlPr>
                          <a:rPr lang="en-US" altLang="zh-TW" sz="3200" i="1" smtClean="0">
                            <a:solidFill>
                              <a:prstClr val="black"/>
                            </a:solidFill>
                            <a:latin typeface="Cambria Math" panose="02040503050406030204" pitchFamily="18" charset="0"/>
                            <a:ea typeface="Cambria Math" panose="02040503050406030204" pitchFamily="18" charset="0"/>
                          </a:rPr>
                        </m:ctrlPr>
                      </m:sSubPr>
                      <m:e>
                        <m:r>
                          <a:rPr lang="zh-TW" altLang="en-US" sz="3200" i="1">
                            <a:solidFill>
                              <a:prstClr val="black"/>
                            </a:solidFill>
                            <a:latin typeface="Cambria Math" panose="02040503050406030204" pitchFamily="18" charset="0"/>
                          </a:rPr>
                          <m:t>𝜏</m:t>
                        </m:r>
                      </m:e>
                      <m:sub>
                        <m:r>
                          <m:rPr>
                            <m:sty m:val="p"/>
                          </m:rPr>
                          <a:rPr lang="en-US" altLang="zh-TW" sz="3200" b="0" i="0" smtClean="0">
                            <a:solidFill>
                              <a:prstClr val="black"/>
                            </a:solidFill>
                            <a:latin typeface="Cambria Math" panose="02040503050406030204" pitchFamily="18" charset="0"/>
                            <a:ea typeface="Cambria Math" panose="02040503050406030204" pitchFamily="18" charset="0"/>
                          </a:rPr>
                          <m:t>evap</m:t>
                        </m:r>
                      </m:sub>
                    </m:sSub>
                  </m:oMath>
                </a14:m>
                <a:r>
                  <a:rPr lang="zh-TW" altLang="en-US" sz="3200" dirty="0" smtClean="0">
                    <a:latin typeface="Cambria Math" panose="02040503050406030204" pitchFamily="18" charset="0"/>
                  </a:rPr>
                  <a:t> </a:t>
                </a:r>
                <a14:m>
                  <m:oMath xmlns:m="http://schemas.openxmlformats.org/officeDocument/2006/math">
                    <m:r>
                      <a:rPr lang="zh-TW" altLang="en-US" sz="3200" i="1" dirty="0" smtClean="0">
                        <a:latin typeface="Cambria Math" panose="02040503050406030204" pitchFamily="18" charset="0"/>
                      </a:rPr>
                      <m:t>≈</m:t>
                    </m:r>
                    <m:r>
                      <a:rPr lang="en-US" altLang="zh-TW" sz="3200" b="0" i="1" dirty="0" smtClean="0">
                        <a:latin typeface="Cambria Math" panose="02040503050406030204" pitchFamily="18" charset="0"/>
                      </a:rPr>
                      <m:t>100</m:t>
                    </m:r>
                    <m:sSub>
                      <m:sSubPr>
                        <m:ctrlPr>
                          <a:rPr lang="en-US" altLang="zh-TW" sz="3200" i="1">
                            <a:solidFill>
                              <a:prstClr val="black"/>
                            </a:solidFill>
                            <a:latin typeface="Cambria Math" panose="02040503050406030204" pitchFamily="18" charset="0"/>
                            <a:ea typeface="Cambria Math" panose="02040503050406030204" pitchFamily="18" charset="0"/>
                          </a:rPr>
                        </m:ctrlPr>
                      </m:sSubPr>
                      <m:e>
                        <m:r>
                          <a:rPr lang="en-US" altLang="zh-TW" sz="3200" b="0" i="1" smtClean="0">
                            <a:solidFill>
                              <a:prstClr val="black"/>
                            </a:solidFill>
                            <a:latin typeface="Cambria Math" panose="02040503050406030204" pitchFamily="18" charset="0"/>
                            <a:ea typeface="Cambria Math" panose="02040503050406030204" pitchFamily="18" charset="0"/>
                          </a:rPr>
                          <m:t> </m:t>
                        </m:r>
                        <m:r>
                          <a:rPr lang="zh-TW" altLang="en-US" sz="3200" i="1">
                            <a:solidFill>
                              <a:prstClr val="black"/>
                            </a:solidFill>
                            <a:latin typeface="Cambria Math" panose="02040503050406030204" pitchFamily="18" charset="0"/>
                          </a:rPr>
                          <m:t>𝜏</m:t>
                        </m:r>
                      </m:e>
                      <m:sub>
                        <m:r>
                          <m:rPr>
                            <m:sty m:val="p"/>
                          </m:rPr>
                          <a:rPr lang="en-US" altLang="zh-TW" sz="3200" b="0" i="0" smtClean="0">
                            <a:solidFill>
                              <a:prstClr val="black"/>
                            </a:solidFill>
                            <a:latin typeface="Cambria Math" panose="02040503050406030204" pitchFamily="18" charset="0"/>
                            <a:ea typeface="Cambria Math" panose="02040503050406030204" pitchFamily="18" charset="0"/>
                          </a:rPr>
                          <m:t>relax</m:t>
                        </m:r>
                      </m:sub>
                    </m:sSub>
                  </m:oMath>
                </a14:m>
                <a:endParaRPr lang="zh-TW" altLang="en-US" sz="3200" dirty="0">
                  <a:latin typeface="Cambria Math" panose="020405030504060302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333963" y="4547345"/>
                <a:ext cx="3639323" cy="628634"/>
              </a:xfrm>
              <a:prstGeom prst="rect">
                <a:avLst/>
              </a:prstGeom>
              <a:blipFill rotWithShape="0">
                <a:blip r:embed="rId6"/>
                <a:stretch>
                  <a:fillRect/>
                </a:stretch>
              </a:blipFill>
            </p:spPr>
            <p:txBody>
              <a:bodyPr/>
              <a:lstStyle/>
              <a:p>
                <a:r>
                  <a:rPr lang="zh-TW" altLang="en-US">
                    <a:noFill/>
                  </a:rPr>
                  <a:t> </a:t>
                </a:r>
              </a:p>
            </p:txBody>
          </p:sp>
        </mc:Fallback>
      </mc:AlternateContent>
      <p:sp>
        <p:nvSpPr>
          <p:cNvPr id="13" name="矩形 12"/>
          <p:cNvSpPr/>
          <p:nvPr/>
        </p:nvSpPr>
        <p:spPr>
          <a:xfrm>
            <a:off x="8863951" y="427081"/>
            <a:ext cx="3123932" cy="1015663"/>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Spitzer (1988)</a:t>
            </a:r>
          </a:p>
          <a:p>
            <a:r>
              <a:rPr lang="en-US" altLang="zh-TW" sz="2000" dirty="0" err="1" smtClean="0">
                <a:solidFill>
                  <a:srgbClr val="996633"/>
                </a:solidFill>
                <a:latin typeface="Cambria Math" panose="02040503050406030204" pitchFamily="18" charset="0"/>
                <a:ea typeface="Cambria Math" panose="02040503050406030204" pitchFamily="18" charset="0"/>
              </a:rPr>
              <a:t>Shu</a:t>
            </a:r>
            <a:r>
              <a:rPr lang="en-US" altLang="zh-TW" sz="2000" dirty="0" smtClean="0">
                <a:solidFill>
                  <a:srgbClr val="996633"/>
                </a:solidFill>
                <a:latin typeface="Cambria Math" panose="02040503050406030204" pitchFamily="18" charset="0"/>
                <a:ea typeface="Cambria Math" panose="02040503050406030204" pitchFamily="18" charset="0"/>
              </a:rPr>
              <a:t> (1984)</a:t>
            </a:r>
          </a:p>
          <a:p>
            <a:r>
              <a:rPr lang="en-US" altLang="zh-TW" sz="2000" dirty="0" err="1" smtClean="0">
                <a:solidFill>
                  <a:srgbClr val="996633"/>
                </a:solidFill>
                <a:latin typeface="Cambria Math" panose="02040503050406030204" pitchFamily="18" charset="0"/>
                <a:ea typeface="Cambria Math" panose="02040503050406030204" pitchFamily="18" charset="0"/>
              </a:rPr>
              <a:t>Binney</a:t>
            </a:r>
            <a:r>
              <a:rPr lang="en-US" altLang="zh-TW" sz="2000" dirty="0" smtClean="0">
                <a:solidFill>
                  <a:srgbClr val="996633"/>
                </a:solidFill>
                <a:latin typeface="Cambria Math" panose="02040503050406030204" pitchFamily="18" charset="0"/>
                <a:ea typeface="Cambria Math" panose="02040503050406030204" pitchFamily="18" charset="0"/>
              </a:rPr>
              <a:t> &amp; Tremaine (1987)</a:t>
            </a:r>
            <a:endParaRPr lang="zh-TW" altLang="en-US" sz="2000" dirty="0">
              <a:solidFill>
                <a:srgbClr val="996633"/>
              </a:solidFill>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9" name="文字方塊 18"/>
              <p:cNvSpPr txBox="1"/>
              <p:nvPr/>
            </p:nvSpPr>
            <p:spPr>
              <a:xfrm>
                <a:off x="229205" y="5530081"/>
                <a:ext cx="6927375" cy="1077218"/>
              </a:xfrm>
              <a:prstGeom prst="rect">
                <a:avLst/>
              </a:prstGeom>
              <a:noFill/>
            </p:spPr>
            <p:txBody>
              <a:bodyPr wrap="square" rtlCol="0">
                <a:spAutoFit/>
              </a:bodyPr>
              <a:lstStyle/>
              <a:p>
                <a:r>
                  <a:rPr lang="en-US" altLang="zh-TW" sz="3200" dirty="0" smtClean="0">
                    <a:latin typeface="Cambria Math" panose="02040503050406030204" pitchFamily="18" charset="0"/>
                    <a:ea typeface="Cambria Math" panose="02040503050406030204" pitchFamily="18" charset="0"/>
                  </a:rPr>
                  <a:t>For a typical GC, </a:t>
                </a:r>
                <a14:m>
                  <m:oMath xmlns:m="http://schemas.openxmlformats.org/officeDocument/2006/math">
                    <m:sSub>
                      <m:sSubPr>
                        <m:ctrlPr>
                          <a:rPr lang="en-US" altLang="zh-TW" sz="3200" i="1">
                            <a:solidFill>
                              <a:prstClr val="black"/>
                            </a:solidFill>
                            <a:latin typeface="Cambria Math" panose="02040503050406030204" pitchFamily="18" charset="0"/>
                            <a:ea typeface="Cambria Math" panose="02040503050406030204" pitchFamily="18" charset="0"/>
                          </a:rPr>
                        </m:ctrlPr>
                      </m:sSubPr>
                      <m:e>
                        <m:r>
                          <a:rPr lang="en-US" altLang="zh-TW" sz="3200" i="1">
                            <a:solidFill>
                              <a:prstClr val="black"/>
                            </a:solidFill>
                            <a:latin typeface="Cambria Math" panose="02040503050406030204" pitchFamily="18" charset="0"/>
                            <a:ea typeface="Cambria Math" panose="02040503050406030204" pitchFamily="18" charset="0"/>
                          </a:rPr>
                          <m:t> </m:t>
                        </m:r>
                        <m:r>
                          <a:rPr lang="zh-TW" altLang="en-US" sz="3200" i="1">
                            <a:solidFill>
                              <a:prstClr val="black"/>
                            </a:solidFill>
                            <a:latin typeface="Cambria Math" panose="02040503050406030204" pitchFamily="18" charset="0"/>
                          </a:rPr>
                          <m:t>𝜏</m:t>
                        </m:r>
                      </m:e>
                      <m:sub>
                        <m:r>
                          <m:rPr>
                            <m:sty m:val="p"/>
                          </m:rPr>
                          <a:rPr lang="en-US" altLang="zh-TW" sz="3200" i="0">
                            <a:solidFill>
                              <a:prstClr val="black"/>
                            </a:solidFill>
                            <a:latin typeface="Cambria Math" panose="02040503050406030204" pitchFamily="18" charset="0"/>
                          </a:rPr>
                          <m:t>relax</m:t>
                        </m:r>
                      </m:sub>
                    </m:sSub>
                    <m:r>
                      <a:rPr lang="en-US" altLang="zh-TW" sz="3200" b="0" i="1" smtClean="0">
                        <a:solidFill>
                          <a:prstClr val="black"/>
                        </a:solidFill>
                        <a:latin typeface="Cambria Math" panose="02040503050406030204" pitchFamily="18" charset="0"/>
                      </a:rPr>
                      <m:t> </m:t>
                    </m:r>
                    <m:r>
                      <a:rPr lang="en-US" altLang="zh-TW" sz="3200" b="0" i="1" smtClean="0">
                        <a:solidFill>
                          <a:prstClr val="black"/>
                        </a:solidFill>
                        <a:latin typeface="Cambria Math" panose="02040503050406030204" pitchFamily="18" charset="0"/>
                        <a:ea typeface="Cambria Math" panose="02040503050406030204" pitchFamily="18" charset="0"/>
                      </a:rPr>
                      <m:t>≈ </m:t>
                    </m:r>
                    <m:sSup>
                      <m:sSupPr>
                        <m:ctrlPr>
                          <a:rPr lang="en-US" altLang="zh-TW" sz="3200" b="0" i="1" smtClean="0">
                            <a:solidFill>
                              <a:prstClr val="black"/>
                            </a:solidFill>
                            <a:latin typeface="Cambria Math" panose="02040503050406030204" pitchFamily="18" charset="0"/>
                            <a:ea typeface="Cambria Math" panose="02040503050406030204" pitchFamily="18" charset="0"/>
                          </a:rPr>
                        </m:ctrlPr>
                      </m:sSupPr>
                      <m:e>
                        <m:r>
                          <a:rPr lang="en-US" altLang="zh-TW" sz="3200" b="0" i="1" smtClean="0">
                            <a:solidFill>
                              <a:prstClr val="black"/>
                            </a:solidFill>
                            <a:latin typeface="Cambria Math" panose="02040503050406030204" pitchFamily="18" charset="0"/>
                            <a:ea typeface="Cambria Math" panose="02040503050406030204" pitchFamily="18" charset="0"/>
                          </a:rPr>
                          <m:t>10</m:t>
                        </m:r>
                      </m:e>
                      <m:sup>
                        <m:r>
                          <a:rPr lang="en-US" altLang="zh-TW" sz="3200" b="0" i="1" smtClean="0">
                            <a:solidFill>
                              <a:prstClr val="black"/>
                            </a:solidFill>
                            <a:latin typeface="Cambria Math" panose="02040503050406030204" pitchFamily="18" charset="0"/>
                            <a:ea typeface="Cambria Math" panose="02040503050406030204" pitchFamily="18" charset="0"/>
                          </a:rPr>
                          <m:t>8</m:t>
                        </m:r>
                      </m:sup>
                    </m:sSup>
                    <m:r>
                      <a:rPr lang="en-US" altLang="zh-TW" sz="3200" b="0" i="1" smtClean="0">
                        <a:solidFill>
                          <a:prstClr val="black"/>
                        </a:solidFill>
                        <a:latin typeface="Cambria Math" panose="02040503050406030204" pitchFamily="18" charset="0"/>
                        <a:ea typeface="Cambria Math" panose="02040503050406030204" pitchFamily="18" charset="0"/>
                      </a:rPr>
                      <m:t> ~ </m:t>
                    </m:r>
                    <m:sSup>
                      <m:sSupPr>
                        <m:ctrlPr>
                          <a:rPr lang="en-US" altLang="zh-TW" sz="3200" b="0" i="1" smtClean="0">
                            <a:solidFill>
                              <a:prstClr val="black"/>
                            </a:solidFill>
                            <a:latin typeface="Cambria Math" panose="02040503050406030204" pitchFamily="18" charset="0"/>
                            <a:ea typeface="Cambria Math" panose="02040503050406030204" pitchFamily="18" charset="0"/>
                          </a:rPr>
                        </m:ctrlPr>
                      </m:sSupPr>
                      <m:e>
                        <m:r>
                          <a:rPr lang="en-US" altLang="zh-TW" sz="3200" b="0" i="1" smtClean="0">
                            <a:solidFill>
                              <a:prstClr val="black"/>
                            </a:solidFill>
                            <a:latin typeface="Cambria Math" panose="02040503050406030204" pitchFamily="18" charset="0"/>
                            <a:ea typeface="Cambria Math" panose="02040503050406030204" pitchFamily="18" charset="0"/>
                          </a:rPr>
                          <m:t>10</m:t>
                        </m:r>
                      </m:e>
                      <m:sup>
                        <m:r>
                          <a:rPr lang="en-US" altLang="zh-TW" sz="3200" b="0" i="1" smtClean="0">
                            <a:solidFill>
                              <a:prstClr val="black"/>
                            </a:solidFill>
                            <a:latin typeface="Cambria Math" panose="02040503050406030204" pitchFamily="18" charset="0"/>
                            <a:ea typeface="Cambria Math" panose="02040503050406030204" pitchFamily="18" charset="0"/>
                          </a:rPr>
                          <m:t>9</m:t>
                        </m:r>
                      </m:sup>
                    </m:sSup>
                  </m:oMath>
                </a14:m>
                <a:r>
                  <a:rPr lang="zh-TW" altLang="en-US" sz="3200" dirty="0" smtClean="0">
                    <a:latin typeface="Cambria Math" panose="02040503050406030204" pitchFamily="18" charset="0"/>
                  </a:rPr>
                  <a:t> </a:t>
                </a:r>
                <a:r>
                  <a:rPr lang="en-US" altLang="zh-TW" sz="3200" dirty="0" smtClean="0">
                    <a:latin typeface="Cambria Math" panose="02040503050406030204" pitchFamily="18" charset="0"/>
                  </a:rPr>
                  <a:t>yr</a:t>
                </a:r>
              </a:p>
              <a:p>
                <a:r>
                  <a:rPr lang="en-US" altLang="zh-TW" sz="3200" dirty="0" smtClean="0">
                    <a:latin typeface="Cambria Math" panose="02040503050406030204" pitchFamily="18" charset="0"/>
                    <a:ea typeface="Cambria Math" panose="02040503050406030204" pitchFamily="18" charset="0"/>
                  </a:rPr>
                  <a:t>For </a:t>
                </a:r>
                <a:r>
                  <a:rPr lang="en-US" altLang="zh-TW" sz="3200" dirty="0">
                    <a:latin typeface="Cambria Math" panose="02040503050406030204" pitchFamily="18" charset="0"/>
                    <a:ea typeface="Cambria Math" panose="02040503050406030204" pitchFamily="18" charset="0"/>
                  </a:rPr>
                  <a:t>a typical </a:t>
                </a:r>
                <a:r>
                  <a:rPr lang="en-US" altLang="zh-TW" sz="3200" dirty="0" smtClean="0">
                    <a:latin typeface="Cambria Math" panose="02040503050406030204" pitchFamily="18" charset="0"/>
                    <a:ea typeface="Cambria Math" panose="02040503050406030204" pitchFamily="18" charset="0"/>
                  </a:rPr>
                  <a:t>OC, </a:t>
                </a:r>
                <a14:m>
                  <m:oMath xmlns:m="http://schemas.openxmlformats.org/officeDocument/2006/math">
                    <m:sSub>
                      <m:sSubPr>
                        <m:ctrlPr>
                          <a:rPr lang="en-US" altLang="zh-TW" sz="3200" i="1">
                            <a:solidFill>
                              <a:prstClr val="black"/>
                            </a:solidFill>
                            <a:latin typeface="Cambria Math" panose="02040503050406030204" pitchFamily="18" charset="0"/>
                            <a:ea typeface="Cambria Math" panose="02040503050406030204" pitchFamily="18" charset="0"/>
                          </a:rPr>
                        </m:ctrlPr>
                      </m:sSubPr>
                      <m:e>
                        <m:r>
                          <a:rPr lang="en-US" altLang="zh-TW" sz="3200" i="1">
                            <a:solidFill>
                              <a:prstClr val="black"/>
                            </a:solidFill>
                            <a:latin typeface="Cambria Math" panose="02040503050406030204" pitchFamily="18" charset="0"/>
                            <a:ea typeface="Cambria Math" panose="02040503050406030204" pitchFamily="18" charset="0"/>
                          </a:rPr>
                          <m:t> </m:t>
                        </m:r>
                        <m:r>
                          <a:rPr lang="zh-TW" altLang="en-US" sz="3200" i="1">
                            <a:solidFill>
                              <a:prstClr val="black"/>
                            </a:solidFill>
                            <a:latin typeface="Cambria Math" panose="02040503050406030204" pitchFamily="18" charset="0"/>
                          </a:rPr>
                          <m:t>𝜏</m:t>
                        </m:r>
                      </m:e>
                      <m:sub>
                        <m:r>
                          <m:rPr>
                            <m:sty m:val="p"/>
                          </m:rPr>
                          <a:rPr lang="en-US" altLang="zh-TW" sz="3200" i="0">
                            <a:solidFill>
                              <a:prstClr val="black"/>
                            </a:solidFill>
                            <a:latin typeface="Cambria Math" panose="02040503050406030204" pitchFamily="18" charset="0"/>
                          </a:rPr>
                          <m:t>relax</m:t>
                        </m:r>
                      </m:sub>
                    </m:sSub>
                    <m:r>
                      <a:rPr lang="en-US" altLang="zh-TW" sz="3200" i="1">
                        <a:solidFill>
                          <a:prstClr val="black"/>
                        </a:solidFill>
                        <a:latin typeface="Cambria Math" panose="02040503050406030204" pitchFamily="18" charset="0"/>
                      </a:rPr>
                      <m:t> </m:t>
                    </m:r>
                    <m:r>
                      <a:rPr lang="en-US" altLang="zh-TW" sz="3200" i="1">
                        <a:solidFill>
                          <a:prstClr val="black"/>
                        </a:solidFill>
                        <a:latin typeface="Cambria Math" panose="02040503050406030204" pitchFamily="18" charset="0"/>
                        <a:ea typeface="Cambria Math" panose="02040503050406030204" pitchFamily="18" charset="0"/>
                      </a:rPr>
                      <m:t>≈ </m:t>
                    </m:r>
                    <m:sSup>
                      <m:sSupPr>
                        <m:ctrlPr>
                          <a:rPr lang="en-US" altLang="zh-TW" sz="3200" i="1">
                            <a:solidFill>
                              <a:prstClr val="black"/>
                            </a:solidFill>
                            <a:latin typeface="Cambria Math" panose="02040503050406030204" pitchFamily="18" charset="0"/>
                            <a:ea typeface="Cambria Math" panose="02040503050406030204" pitchFamily="18" charset="0"/>
                          </a:rPr>
                        </m:ctrlPr>
                      </m:sSupPr>
                      <m:e>
                        <m:r>
                          <a:rPr lang="en-US" altLang="zh-TW" sz="3200" i="1">
                            <a:solidFill>
                              <a:prstClr val="black"/>
                            </a:solidFill>
                            <a:latin typeface="Cambria Math" panose="02040503050406030204" pitchFamily="18" charset="0"/>
                            <a:ea typeface="Cambria Math" panose="02040503050406030204" pitchFamily="18" charset="0"/>
                          </a:rPr>
                          <m:t>10</m:t>
                        </m:r>
                      </m:e>
                      <m:sup>
                        <m:r>
                          <a:rPr lang="en-US" altLang="zh-TW" sz="3200" b="0" i="1" smtClean="0">
                            <a:solidFill>
                              <a:prstClr val="black"/>
                            </a:solidFill>
                            <a:latin typeface="Cambria Math" panose="02040503050406030204" pitchFamily="18" charset="0"/>
                            <a:ea typeface="Cambria Math" panose="02040503050406030204" pitchFamily="18" charset="0"/>
                          </a:rPr>
                          <m:t>6</m:t>
                        </m:r>
                      </m:sup>
                    </m:sSup>
                    <m:r>
                      <a:rPr lang="en-US" altLang="zh-TW" sz="3200" i="1">
                        <a:solidFill>
                          <a:prstClr val="black"/>
                        </a:solidFill>
                        <a:latin typeface="Cambria Math" panose="02040503050406030204" pitchFamily="18" charset="0"/>
                        <a:ea typeface="Cambria Math" panose="02040503050406030204" pitchFamily="18" charset="0"/>
                      </a:rPr>
                      <m:t> ~ </m:t>
                    </m:r>
                    <m:sSup>
                      <m:sSupPr>
                        <m:ctrlPr>
                          <a:rPr lang="en-US" altLang="zh-TW" sz="3200" i="1">
                            <a:solidFill>
                              <a:prstClr val="black"/>
                            </a:solidFill>
                            <a:latin typeface="Cambria Math" panose="02040503050406030204" pitchFamily="18" charset="0"/>
                            <a:ea typeface="Cambria Math" panose="02040503050406030204" pitchFamily="18" charset="0"/>
                          </a:rPr>
                        </m:ctrlPr>
                      </m:sSupPr>
                      <m:e>
                        <m:r>
                          <a:rPr lang="en-US" altLang="zh-TW" sz="3200" i="1">
                            <a:solidFill>
                              <a:prstClr val="black"/>
                            </a:solidFill>
                            <a:latin typeface="Cambria Math" panose="02040503050406030204" pitchFamily="18" charset="0"/>
                            <a:ea typeface="Cambria Math" panose="02040503050406030204" pitchFamily="18" charset="0"/>
                          </a:rPr>
                          <m:t>10</m:t>
                        </m:r>
                      </m:e>
                      <m:sup>
                        <m:r>
                          <a:rPr lang="en-US" altLang="zh-TW" sz="3200" b="0" i="1" smtClean="0">
                            <a:solidFill>
                              <a:prstClr val="black"/>
                            </a:solidFill>
                            <a:latin typeface="Cambria Math" panose="02040503050406030204" pitchFamily="18" charset="0"/>
                            <a:ea typeface="Cambria Math" panose="02040503050406030204" pitchFamily="18" charset="0"/>
                          </a:rPr>
                          <m:t>7</m:t>
                        </m:r>
                      </m:sup>
                    </m:sSup>
                  </m:oMath>
                </a14:m>
                <a:r>
                  <a:rPr lang="zh-TW" altLang="en-US" sz="3200" dirty="0">
                    <a:latin typeface="Cambria Math" panose="02040503050406030204" pitchFamily="18" charset="0"/>
                  </a:rPr>
                  <a:t> </a:t>
                </a:r>
                <a:r>
                  <a:rPr lang="en-US" altLang="zh-TW" sz="3200" dirty="0">
                    <a:latin typeface="Cambria Math" panose="02040503050406030204" pitchFamily="18" charset="0"/>
                  </a:rPr>
                  <a:t>yr</a:t>
                </a:r>
                <a:endParaRPr lang="zh-TW" altLang="en-US" sz="3200" dirty="0">
                  <a:latin typeface="Cambria Math" panose="02040503050406030204"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229205" y="5530081"/>
                <a:ext cx="6927375" cy="1077218"/>
              </a:xfrm>
              <a:prstGeom prst="rect">
                <a:avLst/>
              </a:prstGeom>
              <a:blipFill rotWithShape="0">
                <a:blip r:embed="rId7"/>
                <a:stretch>
                  <a:fillRect l="-2289" t="-7345" r="-1673" b="-17514"/>
                </a:stretch>
              </a:blipFill>
            </p:spPr>
            <p:txBody>
              <a:bodyPr/>
              <a:lstStyle/>
              <a:p>
                <a:r>
                  <a:rPr lang="zh-TW" altLang="en-US">
                    <a:noFill/>
                  </a:rPr>
                  <a:t> </a:t>
                </a:r>
              </a:p>
            </p:txBody>
          </p:sp>
        </mc:Fallback>
      </mc:AlternateContent>
      <p:sp>
        <p:nvSpPr>
          <p:cNvPr id="20" name="文字方塊 19"/>
          <p:cNvSpPr txBox="1"/>
          <p:nvPr/>
        </p:nvSpPr>
        <p:spPr>
          <a:xfrm>
            <a:off x="7034116" y="5591636"/>
            <a:ext cx="4646643" cy="954107"/>
          </a:xfrm>
          <a:prstGeom prst="rect">
            <a:avLst/>
          </a:prstGeom>
          <a:noFill/>
        </p:spPr>
        <p:txBody>
          <a:bodyPr wrap="square" rtlCol="0">
            <a:spAutoFit/>
          </a:bodyPr>
          <a:lstStyle/>
          <a:p>
            <a:r>
              <a:rPr lang="en-US" altLang="zh-TW" sz="2800" dirty="0" smtClean="0">
                <a:solidFill>
                  <a:srgbClr val="0066FF"/>
                </a:solidFill>
                <a:latin typeface="Bernard MT Condensed" panose="02050806060905020404" pitchFamily="18" charset="0"/>
              </a:rPr>
              <a:t>… most GCs have been relaxed.</a:t>
            </a:r>
          </a:p>
          <a:p>
            <a:r>
              <a:rPr lang="en-US" altLang="zh-TW" sz="2800" dirty="0" smtClean="0">
                <a:solidFill>
                  <a:srgbClr val="0066FF"/>
                </a:solidFill>
                <a:latin typeface="Bernard MT Condensed" panose="02050806060905020404" pitchFamily="18" charset="0"/>
              </a:rPr>
              <a:t>… young </a:t>
            </a:r>
            <a:r>
              <a:rPr lang="en-US" altLang="zh-TW" sz="2800" dirty="0">
                <a:solidFill>
                  <a:srgbClr val="0066FF"/>
                </a:solidFill>
                <a:latin typeface="Bernard MT Condensed" panose="02050806060905020404" pitchFamily="18" charset="0"/>
              </a:rPr>
              <a:t>OCs are being relaxed</a:t>
            </a:r>
            <a:r>
              <a:rPr lang="en-US" altLang="zh-TW" sz="2800" dirty="0" smtClean="0">
                <a:solidFill>
                  <a:srgbClr val="0066FF"/>
                </a:solidFill>
                <a:latin typeface="Bernard MT Condensed" panose="02050806060905020404" pitchFamily="18" charset="0"/>
              </a:rPr>
              <a:t>.</a:t>
            </a:r>
            <a:endParaRPr lang="zh-TW" altLang="en-US" sz="2800" dirty="0">
              <a:solidFill>
                <a:srgbClr val="0066FF"/>
              </a:solidFill>
              <a:latin typeface="Bernard MT Condensed" panose="02050806060905020404" pitchFamily="18" charset="0"/>
            </a:endParaRPr>
          </a:p>
        </p:txBody>
      </p:sp>
    </p:spTree>
    <p:extLst>
      <p:ext uri="{BB962C8B-B14F-4D97-AF65-F5344CB8AC3E}">
        <p14:creationId xmlns:p14="http://schemas.microsoft.com/office/powerpoint/2010/main" val="336537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692822" y="268121"/>
            <a:ext cx="8229600" cy="796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smtClean="0">
                <a:solidFill>
                  <a:srgbClr val="3333FF"/>
                </a:solidFill>
                <a:latin typeface="Cambria Math" panose="02040503050406030204" pitchFamily="18" charset="0"/>
                <a:ea typeface="Cambria Math" panose="02040503050406030204" pitchFamily="18" charset="0"/>
              </a:rPr>
              <a:t>Shape Morphology</a:t>
            </a:r>
            <a:endParaRPr lang="zh-TW" altLang="en-US" sz="3600" dirty="0" smtClean="0">
              <a:solidFill>
                <a:srgbClr val="3333FF"/>
              </a:solidFill>
              <a:latin typeface="Cambria Math" panose="02040503050406030204" pitchFamily="18" charset="0"/>
            </a:endParaRPr>
          </a:p>
        </p:txBody>
      </p:sp>
      <p:pic>
        <p:nvPicPr>
          <p:cNvPr id="3" name="Picture 5"/>
          <p:cNvPicPr>
            <a:picLocks noChangeAspect="1" noChangeArrowheads="1"/>
          </p:cNvPicPr>
          <p:nvPr/>
        </p:nvPicPr>
        <p:blipFill>
          <a:blip r:embed="rId2" cstate="print"/>
          <a:srcRect/>
          <a:stretch>
            <a:fillRect/>
          </a:stretch>
        </p:blipFill>
        <p:spPr bwMode="auto">
          <a:xfrm>
            <a:off x="3403255" y="2097741"/>
            <a:ext cx="4808734" cy="4457744"/>
          </a:xfrm>
          <a:prstGeom prst="rect">
            <a:avLst/>
          </a:prstGeom>
          <a:noFill/>
          <a:ln w="9525">
            <a:noFill/>
            <a:miter lim="800000"/>
            <a:headEnd/>
            <a:tailEnd/>
          </a:ln>
        </p:spPr>
      </p:pic>
      <p:sp>
        <p:nvSpPr>
          <p:cNvPr id="4" name="文字方塊 9"/>
          <p:cNvSpPr txBox="1">
            <a:spLocks noChangeArrowheads="1"/>
          </p:cNvSpPr>
          <p:nvPr/>
        </p:nvSpPr>
        <p:spPr bwMode="auto">
          <a:xfrm>
            <a:off x="3845074" y="2281961"/>
            <a:ext cx="1714500" cy="584775"/>
          </a:xfrm>
          <a:prstGeom prst="rect">
            <a:avLst/>
          </a:prstGeom>
          <a:noFill/>
          <a:ln w="9525">
            <a:noFill/>
            <a:miter lim="800000"/>
            <a:headEnd/>
            <a:tailEnd/>
          </a:ln>
        </p:spPr>
        <p:txBody>
          <a:bodyPr>
            <a:spAutoFit/>
          </a:bodyPr>
          <a:lstStyle/>
          <a:p>
            <a:pPr algn="ctr"/>
            <a:r>
              <a:rPr lang="en-US" altLang="zh-TW" sz="1600" dirty="0"/>
              <a:t>2MASS </a:t>
            </a:r>
            <a:r>
              <a:rPr lang="en-US" altLang="zh-TW" sz="1600" dirty="0" smtClean="0"/>
              <a:t>PSC</a:t>
            </a:r>
            <a:br>
              <a:rPr lang="en-US" altLang="zh-TW" sz="1600" dirty="0" smtClean="0"/>
            </a:br>
            <a:r>
              <a:rPr lang="en-US" altLang="zh-TW" sz="1600" dirty="0" smtClean="0"/>
              <a:t>Ks &lt; 15.6 </a:t>
            </a:r>
            <a:r>
              <a:rPr lang="en-US" altLang="zh-TW" sz="1600" dirty="0" err="1" smtClean="0"/>
              <a:t>mag</a:t>
            </a:r>
            <a:endParaRPr lang="zh-TW" altLang="en-US" sz="1600" dirty="0"/>
          </a:p>
        </p:txBody>
      </p:sp>
      <p:sp>
        <p:nvSpPr>
          <p:cNvPr id="5" name="文字方塊 10"/>
          <p:cNvSpPr txBox="1">
            <a:spLocks noChangeArrowheads="1"/>
          </p:cNvSpPr>
          <p:nvPr/>
        </p:nvSpPr>
        <p:spPr bwMode="auto">
          <a:xfrm>
            <a:off x="6060866" y="2341512"/>
            <a:ext cx="1840260" cy="584775"/>
          </a:xfrm>
          <a:prstGeom prst="rect">
            <a:avLst/>
          </a:prstGeom>
          <a:noFill/>
          <a:ln w="9525">
            <a:noFill/>
            <a:miter lim="800000"/>
            <a:headEnd/>
            <a:tailEnd/>
          </a:ln>
        </p:spPr>
        <p:txBody>
          <a:bodyPr wrap="square">
            <a:spAutoFit/>
          </a:bodyPr>
          <a:lstStyle/>
          <a:p>
            <a:pPr algn="ctr"/>
            <a:r>
              <a:rPr lang="en-US" altLang="zh-TW" sz="1600" dirty="0" err="1" smtClean="0"/>
              <a:t>Isodensity</a:t>
            </a:r>
            <a:r>
              <a:rPr lang="en-US" altLang="zh-TW" sz="1600" dirty="0" smtClean="0"/>
              <a:t> contours</a:t>
            </a:r>
            <a:endParaRPr lang="zh-TW" altLang="en-US" sz="1600" dirty="0"/>
          </a:p>
        </p:txBody>
      </p:sp>
      <p:sp>
        <p:nvSpPr>
          <p:cNvPr id="6" name="文字方塊 5"/>
          <p:cNvSpPr txBox="1"/>
          <p:nvPr/>
        </p:nvSpPr>
        <p:spPr>
          <a:xfrm>
            <a:off x="4415504" y="3635732"/>
            <a:ext cx="3096344" cy="369332"/>
          </a:xfrm>
          <a:prstGeom prst="rect">
            <a:avLst/>
          </a:prstGeom>
          <a:noFill/>
        </p:spPr>
        <p:txBody>
          <a:bodyPr wrap="square" rtlCol="0">
            <a:spAutoFit/>
          </a:bodyPr>
          <a:lstStyle/>
          <a:p>
            <a:pPr algn="ctr"/>
            <a:r>
              <a:rPr lang="en-US" altLang="zh-TW" dirty="0" smtClean="0">
                <a:solidFill>
                  <a:schemeClr val="accent2"/>
                </a:solidFill>
                <a:latin typeface="Times New Roman" pitchFamily="18" charset="0"/>
                <a:cs typeface="Times New Roman" pitchFamily="18" charset="0"/>
              </a:rPr>
              <a:t>NGC 2414               Round </a:t>
            </a:r>
            <a:endParaRPr lang="zh-TW" altLang="en-US" dirty="0">
              <a:solidFill>
                <a:schemeClr val="accent2"/>
              </a:solidFill>
              <a:latin typeface="Times New Roman" pitchFamily="18" charset="0"/>
              <a:cs typeface="Times New Roman" pitchFamily="18" charset="0"/>
            </a:endParaRPr>
          </a:p>
        </p:txBody>
      </p:sp>
      <p:sp>
        <p:nvSpPr>
          <p:cNvPr id="7" name="文字方塊 6"/>
          <p:cNvSpPr txBox="1"/>
          <p:nvPr/>
        </p:nvSpPr>
        <p:spPr>
          <a:xfrm>
            <a:off x="4367663" y="5788603"/>
            <a:ext cx="3528392" cy="369332"/>
          </a:xfrm>
          <a:prstGeom prst="rect">
            <a:avLst/>
          </a:prstGeom>
          <a:noFill/>
        </p:spPr>
        <p:txBody>
          <a:bodyPr wrap="square" rtlCol="0">
            <a:spAutoFit/>
          </a:bodyPr>
          <a:lstStyle/>
          <a:p>
            <a:pPr algn="ctr"/>
            <a:r>
              <a:rPr lang="en-US" altLang="zh-TW" dirty="0" smtClean="0">
                <a:solidFill>
                  <a:schemeClr val="accent2"/>
                </a:solidFill>
                <a:latin typeface="Times New Roman" pitchFamily="18" charset="0"/>
                <a:cs typeface="Times New Roman" pitchFamily="18" charset="0"/>
              </a:rPr>
              <a:t>NGC 1893              Elongated </a:t>
            </a:r>
            <a:endParaRPr lang="zh-TW" altLang="en-US" dirty="0">
              <a:solidFill>
                <a:schemeClr val="accent2"/>
              </a:solidFill>
              <a:latin typeface="Times New Roman" pitchFamily="18" charset="0"/>
              <a:cs typeface="Times New Roman" pitchFamily="18" charset="0"/>
            </a:endParaRPr>
          </a:p>
        </p:txBody>
      </p:sp>
      <p:sp>
        <p:nvSpPr>
          <p:cNvPr id="8" name="文字方塊 7"/>
          <p:cNvSpPr txBox="1"/>
          <p:nvPr/>
        </p:nvSpPr>
        <p:spPr>
          <a:xfrm>
            <a:off x="1030941" y="756824"/>
            <a:ext cx="10201836" cy="1077218"/>
          </a:xfrm>
          <a:prstGeom prst="rect">
            <a:avLst/>
          </a:prstGeom>
          <a:noFill/>
        </p:spPr>
        <p:txBody>
          <a:bodyPr wrap="square" rtlCol="0">
            <a:spAutoFit/>
          </a:bodyPr>
          <a:lstStyle/>
          <a:p>
            <a:pPr algn="ctr"/>
            <a:r>
              <a:rPr lang="en-US" altLang="zh-TW" sz="3200" dirty="0" smtClean="0">
                <a:latin typeface="Cambria Math" panose="02040503050406030204" pitchFamily="18" charset="0"/>
                <a:ea typeface="Cambria Math" panose="02040503050406030204" pitchFamily="18" charset="0"/>
                <a:cs typeface="Times New Roman" pitchFamily="18" charset="0"/>
              </a:rPr>
              <a:t>Probabilistic star counting --- weighting each star by the number of neighbors</a:t>
            </a:r>
            <a:endParaRPr lang="zh-TW" altLang="en-US" sz="3200" dirty="0">
              <a:latin typeface="Cambria Math" panose="02040503050406030204" pitchFamily="18" charset="0"/>
              <a:cs typeface="Times New Roman" pitchFamily="18" charset="0"/>
            </a:endParaRPr>
          </a:p>
        </p:txBody>
      </p:sp>
      <p:sp>
        <p:nvSpPr>
          <p:cNvPr id="9" name="文字方塊 8"/>
          <p:cNvSpPr txBox="1"/>
          <p:nvPr/>
        </p:nvSpPr>
        <p:spPr>
          <a:xfrm>
            <a:off x="364437" y="4985825"/>
            <a:ext cx="3038818" cy="1569660"/>
          </a:xfrm>
          <a:prstGeom prst="rect">
            <a:avLst/>
          </a:prstGeom>
          <a:noFill/>
        </p:spPr>
        <p:txBody>
          <a:bodyPr wrap="square" rtlCol="0">
            <a:spAutoFit/>
          </a:bodyPr>
          <a:lstStyle/>
          <a:p>
            <a:r>
              <a:rPr lang="en-US" altLang="zh-TW" sz="2400" b="1" dirty="0" smtClean="0">
                <a:latin typeface="Times New Roman" pitchFamily="18" charset="0"/>
                <a:cs typeface="Times New Roman" pitchFamily="18" charset="0"/>
              </a:rPr>
              <a:t>Core</a:t>
            </a:r>
            <a:r>
              <a:rPr lang="en-US" altLang="zh-TW" sz="2400" dirty="0" smtClean="0">
                <a:latin typeface="Times New Roman" pitchFamily="18" charset="0"/>
                <a:cs typeface="Times New Roman" pitchFamily="18" charset="0"/>
              </a:rPr>
              <a:t>:</a:t>
            </a:r>
            <a:br>
              <a:rPr lang="en-US" altLang="zh-TW" sz="2400" dirty="0" smtClean="0">
                <a:latin typeface="Times New Roman" pitchFamily="18" charset="0"/>
                <a:cs typeface="Times New Roman" pitchFamily="18" charset="0"/>
              </a:rPr>
            </a:br>
            <a:r>
              <a:rPr lang="en-US" altLang="zh-TW" sz="2400" dirty="0" smtClean="0">
                <a:latin typeface="Times New Roman" pitchFamily="18" charset="0"/>
                <a:cs typeface="Times New Roman" pitchFamily="18" charset="0"/>
              </a:rPr>
              <a:t>  </a:t>
            </a:r>
            <a:r>
              <a:rPr lang="en-US" altLang="zh-TW" sz="2000" dirty="0" smtClean="0">
                <a:latin typeface="Times New Roman" pitchFamily="18" charset="0"/>
                <a:cs typeface="Times New Roman" pitchFamily="18" charset="0"/>
              </a:rPr>
              <a:t>1/3 max density</a:t>
            </a:r>
            <a:endParaRPr lang="en-US" altLang="zh-TW" sz="2400" dirty="0" smtClean="0">
              <a:latin typeface="Times New Roman" pitchFamily="18" charset="0"/>
              <a:cs typeface="Times New Roman" pitchFamily="18" charset="0"/>
            </a:endParaRPr>
          </a:p>
          <a:p>
            <a:r>
              <a:rPr lang="en-US" altLang="zh-TW" sz="2400" b="1" dirty="0" smtClean="0">
                <a:latin typeface="Times New Roman" pitchFamily="18" charset="0"/>
                <a:cs typeface="Times New Roman" pitchFamily="18" charset="0"/>
              </a:rPr>
              <a:t>Halo</a:t>
            </a:r>
            <a:r>
              <a:rPr lang="en-US" altLang="zh-TW" sz="2400" dirty="0" smtClean="0">
                <a:latin typeface="Times New Roman" pitchFamily="18" charset="0"/>
                <a:cs typeface="Times New Roman" pitchFamily="18" charset="0"/>
              </a:rPr>
              <a:t>: </a:t>
            </a:r>
            <a:br>
              <a:rPr lang="en-US" altLang="zh-TW" sz="2400" dirty="0" smtClean="0">
                <a:latin typeface="Times New Roman" pitchFamily="18" charset="0"/>
                <a:cs typeface="Times New Roman" pitchFamily="18" charset="0"/>
              </a:rPr>
            </a:br>
            <a:r>
              <a:rPr lang="en-US" altLang="zh-TW" sz="2400" dirty="0" smtClean="0">
                <a:latin typeface="Times New Roman" pitchFamily="18" charset="0"/>
                <a:cs typeface="Times New Roman" pitchFamily="18" charset="0"/>
              </a:rPr>
              <a:t>  </a:t>
            </a:r>
            <a:r>
              <a:rPr lang="en-US" altLang="zh-TW" sz="2000" dirty="0" smtClean="0">
                <a:latin typeface="Times New Roman" pitchFamily="18" charset="0"/>
                <a:cs typeface="Times New Roman" pitchFamily="18" charset="0"/>
              </a:rPr>
              <a:t>3 times field  fluctuation</a:t>
            </a:r>
          </a:p>
        </p:txBody>
      </p:sp>
      <p:sp>
        <p:nvSpPr>
          <p:cNvPr id="10" name="矩形 9"/>
          <p:cNvSpPr/>
          <p:nvPr/>
        </p:nvSpPr>
        <p:spPr>
          <a:xfrm>
            <a:off x="10440374" y="6070640"/>
            <a:ext cx="1215397" cy="400110"/>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Chen+04</a:t>
            </a:r>
            <a:endParaRPr lang="en-US" altLang="zh-TW" sz="2000" dirty="0">
              <a:solidFill>
                <a:srgbClr val="996633"/>
              </a:solidFill>
              <a:latin typeface="Cambria Math" panose="02040503050406030204" pitchFamily="18" charset="0"/>
              <a:ea typeface="Cambria Math" panose="02040503050406030204" pitchFamily="18" charset="0"/>
            </a:endParaRPr>
          </a:p>
        </p:txBody>
      </p:sp>
      <p:sp>
        <p:nvSpPr>
          <p:cNvPr id="14" name="投影片編號版面配置區 13"/>
          <p:cNvSpPr>
            <a:spLocks noGrp="1"/>
          </p:cNvSpPr>
          <p:nvPr>
            <p:ph type="sldNum" sz="quarter" idx="12"/>
          </p:nvPr>
        </p:nvSpPr>
        <p:spPr/>
        <p:txBody>
          <a:bodyPr/>
          <a:lstStyle/>
          <a:p>
            <a:fld id="{AA1C3E0E-B550-4B87-AADB-86E0574CFCEF}" type="slidenum">
              <a:rPr lang="zh-TW" altLang="en-US" smtClean="0"/>
              <a:pPr/>
              <a:t>22</a:t>
            </a:fld>
            <a:endParaRPr lang="zh-TW" altLang="en-US"/>
          </a:p>
        </p:txBody>
      </p:sp>
      <p:sp>
        <p:nvSpPr>
          <p:cNvPr id="12" name="Text Box 8"/>
          <p:cNvSpPr txBox="1">
            <a:spLocks noChangeArrowheads="1"/>
          </p:cNvSpPr>
          <p:nvPr/>
        </p:nvSpPr>
        <p:spPr bwMode="auto">
          <a:xfrm>
            <a:off x="8449499" y="1827252"/>
            <a:ext cx="3425669" cy="3539430"/>
          </a:xfrm>
          <a:prstGeom prst="rect">
            <a:avLst/>
          </a:prstGeom>
          <a:noFill/>
          <a:ln w="9525">
            <a:noFill/>
            <a:miter lim="800000"/>
            <a:headEnd/>
            <a:tailEnd/>
          </a:ln>
        </p:spPr>
        <p:txBody>
          <a:bodyPr wrap="square">
            <a:spAutoFit/>
          </a:bodyPr>
          <a:lstStyle/>
          <a:p>
            <a:pPr>
              <a:lnSpc>
                <a:spcPct val="80000"/>
              </a:lnSpc>
              <a:spcBef>
                <a:spcPts val="600"/>
              </a:spcBef>
            </a:pPr>
            <a:r>
              <a:rPr lang="en-US" altLang="zh-TW" sz="2800" dirty="0" smtClean="0">
                <a:solidFill>
                  <a:srgbClr val="7030A0"/>
                </a:solidFill>
                <a:latin typeface="Cambria Math" panose="02040503050406030204" pitchFamily="18" charset="0"/>
                <a:ea typeface="Cambria Math" panose="02040503050406030204" pitchFamily="18" charset="0"/>
                <a:sym typeface="Wingdings" pitchFamily="2" charset="2"/>
              </a:rPr>
              <a:t>OCs are in general flattened, even among the </a:t>
            </a:r>
            <a:r>
              <a:rPr lang="en-US" altLang="zh-TW" sz="2800" dirty="0">
                <a:solidFill>
                  <a:srgbClr val="7030A0"/>
                </a:solidFill>
                <a:latin typeface="Cambria Math" panose="02040503050406030204" pitchFamily="18" charset="0"/>
                <a:ea typeface="Cambria Math" panose="02040503050406030204" pitchFamily="18" charset="0"/>
                <a:sym typeface="Wingdings" pitchFamily="2" charset="2"/>
              </a:rPr>
              <a:t>youngest </a:t>
            </a:r>
            <a:r>
              <a:rPr lang="en-US" altLang="zh-TW" sz="2800" dirty="0" smtClean="0">
                <a:solidFill>
                  <a:srgbClr val="7030A0"/>
                </a:solidFill>
                <a:latin typeface="Cambria Math" panose="02040503050406030204" pitchFamily="18" charset="0"/>
                <a:ea typeface="Cambria Math" panose="02040503050406030204" pitchFamily="18" charset="0"/>
                <a:sym typeface="Wingdings" pitchFamily="2" charset="2"/>
              </a:rPr>
              <a:t>ones of </a:t>
            </a:r>
            <a:r>
              <a:rPr lang="en-US" altLang="zh-TW" sz="2800" dirty="0">
                <a:solidFill>
                  <a:srgbClr val="7030A0"/>
                </a:solidFill>
                <a:latin typeface="Cambria Math" panose="02040503050406030204" pitchFamily="18" charset="0"/>
                <a:ea typeface="Cambria Math" panose="02040503050406030204" pitchFamily="18" charset="0"/>
                <a:sym typeface="Wingdings" pitchFamily="2" charset="2"/>
              </a:rPr>
              <a:t>a few </a:t>
            </a:r>
            <a:r>
              <a:rPr lang="en-US" altLang="zh-TW" sz="2800" dirty="0" err="1" smtClean="0">
                <a:solidFill>
                  <a:srgbClr val="7030A0"/>
                </a:solidFill>
                <a:latin typeface="Cambria Math" panose="02040503050406030204" pitchFamily="18" charset="0"/>
                <a:ea typeface="Cambria Math" panose="02040503050406030204" pitchFamily="18" charset="0"/>
                <a:sym typeface="Wingdings" pitchFamily="2" charset="2"/>
              </a:rPr>
              <a:t>Myr</a:t>
            </a:r>
            <a:r>
              <a:rPr lang="en-US" altLang="zh-TW" sz="2800" dirty="0" smtClean="0">
                <a:solidFill>
                  <a:srgbClr val="7030A0"/>
                </a:solidFill>
                <a:latin typeface="Cambria Math" panose="02040503050406030204" pitchFamily="18" charset="0"/>
                <a:ea typeface="Cambria Math" panose="02040503050406030204" pitchFamily="18" charset="0"/>
                <a:sym typeface="Wingdings" pitchFamily="2" charset="2"/>
              </a:rPr>
              <a:t>.  </a:t>
            </a:r>
            <a:r>
              <a:rPr lang="en-US" altLang="zh-TW" sz="2800" dirty="0" smtClean="0">
                <a:solidFill>
                  <a:srgbClr val="7030A0"/>
                </a:solidFill>
                <a:latin typeface="Cambria Math" panose="02040503050406030204" pitchFamily="18" charset="0"/>
                <a:ea typeface="Cambria Math" panose="02040503050406030204" pitchFamily="18" charset="0"/>
                <a:cs typeface="Times New Roman" pitchFamily="18" charset="0"/>
              </a:rPr>
              <a:t>As </a:t>
            </a:r>
            <a:r>
              <a:rPr lang="en-US" altLang="zh-TW" sz="2800" dirty="0">
                <a:solidFill>
                  <a:srgbClr val="7030A0"/>
                </a:solidFill>
                <a:latin typeface="Cambria Math" panose="02040503050406030204" pitchFamily="18" charset="0"/>
                <a:ea typeface="Cambria Math" panose="02040503050406030204" pitchFamily="18" charset="0"/>
                <a:cs typeface="Times New Roman" pitchFamily="18" charset="0"/>
              </a:rPr>
              <a:t>an OC </a:t>
            </a:r>
            <a:r>
              <a:rPr lang="en-US" altLang="zh-TW" sz="2800" dirty="0" smtClean="0">
                <a:solidFill>
                  <a:srgbClr val="7030A0"/>
                </a:solidFill>
                <a:latin typeface="Cambria Math" panose="02040503050406030204" pitchFamily="18" charset="0"/>
                <a:ea typeface="Cambria Math" panose="02040503050406030204" pitchFamily="18" charset="0"/>
                <a:cs typeface="Times New Roman" pitchFamily="18" charset="0"/>
              </a:rPr>
              <a:t>ages, </a:t>
            </a:r>
            <a:r>
              <a:rPr lang="en-US" altLang="zh-TW" sz="2800" dirty="0">
                <a:solidFill>
                  <a:srgbClr val="7030A0"/>
                </a:solidFill>
                <a:latin typeface="Cambria Math" panose="02040503050406030204" pitchFamily="18" charset="0"/>
                <a:ea typeface="Cambria Math" panose="02040503050406030204" pitchFamily="18" charset="0"/>
                <a:cs typeface="Times New Roman" pitchFamily="18" charset="0"/>
              </a:rPr>
              <a:t>its core becomes circularized by stellar </a:t>
            </a:r>
            <a:r>
              <a:rPr lang="en-US" altLang="zh-TW" sz="2800" dirty="0" smtClean="0">
                <a:solidFill>
                  <a:srgbClr val="7030A0"/>
                </a:solidFill>
                <a:latin typeface="Cambria Math" panose="02040503050406030204" pitchFamily="18" charset="0"/>
                <a:ea typeface="Cambria Math" panose="02040503050406030204" pitchFamily="18" charset="0"/>
                <a:cs typeface="Times New Roman" pitchFamily="18" charset="0"/>
              </a:rPr>
              <a:t>encounters; the </a:t>
            </a:r>
            <a:r>
              <a:rPr lang="en-US" altLang="zh-TW" sz="2800" dirty="0">
                <a:solidFill>
                  <a:srgbClr val="7030A0"/>
                </a:solidFill>
                <a:latin typeface="Cambria Math" panose="02040503050406030204" pitchFamily="18" charset="0"/>
                <a:ea typeface="Cambria Math" panose="02040503050406030204" pitchFamily="18" charset="0"/>
                <a:cs typeface="Times New Roman" pitchFamily="18" charset="0"/>
              </a:rPr>
              <a:t>overall size expands and stellar density </a:t>
            </a:r>
            <a:r>
              <a:rPr lang="en-US" altLang="zh-TW" sz="2800" dirty="0" smtClean="0">
                <a:solidFill>
                  <a:srgbClr val="7030A0"/>
                </a:solidFill>
                <a:latin typeface="Cambria Math" panose="02040503050406030204" pitchFamily="18" charset="0"/>
                <a:ea typeface="Cambria Math" panose="02040503050406030204" pitchFamily="18" charset="0"/>
                <a:cs typeface="Times New Roman" pitchFamily="18" charset="0"/>
              </a:rPr>
              <a:t>drops.</a:t>
            </a:r>
            <a:endParaRPr lang="en-US" altLang="zh-TW" sz="2800" dirty="0">
              <a:solidFill>
                <a:srgbClr val="7030A0"/>
              </a:solidFill>
              <a:latin typeface="Cambria Math" panose="02040503050406030204" pitchFamily="18" charset="0"/>
              <a:ea typeface="Cambria Math" panose="02040503050406030204" pitchFamily="18" charset="0"/>
              <a:sym typeface="Wingdings" pitchFamily="2" charset="2"/>
            </a:endParaRPr>
          </a:p>
        </p:txBody>
      </p:sp>
    </p:spTree>
    <p:extLst>
      <p:ext uri="{BB962C8B-B14F-4D97-AF65-F5344CB8AC3E}">
        <p14:creationId xmlns:p14="http://schemas.microsoft.com/office/powerpoint/2010/main" val="2861821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lum bright="-46000" contrast="64000"/>
          </a:blip>
          <a:srcRect/>
          <a:stretch>
            <a:fillRect/>
          </a:stretch>
        </p:blipFill>
        <p:spPr bwMode="auto">
          <a:xfrm>
            <a:off x="3009060" y="1682564"/>
            <a:ext cx="5616575" cy="4838700"/>
          </a:xfrm>
          <a:prstGeom prst="rect">
            <a:avLst/>
          </a:prstGeom>
          <a:noFill/>
          <a:ln w="9525">
            <a:noFill/>
            <a:miter lim="800000"/>
            <a:headEnd/>
            <a:tailEnd/>
          </a:ln>
        </p:spPr>
      </p:pic>
      <p:sp>
        <p:nvSpPr>
          <p:cNvPr id="4" name="Rectangle 2"/>
          <p:cNvSpPr txBox="1">
            <a:spLocks noChangeArrowheads="1"/>
          </p:cNvSpPr>
          <p:nvPr/>
        </p:nvSpPr>
        <p:spPr>
          <a:xfrm>
            <a:off x="472235" y="4308558"/>
            <a:ext cx="3482144" cy="4439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smtClean="0">
                <a:latin typeface="Cambria Math" panose="02040503050406030204" pitchFamily="18" charset="0"/>
                <a:ea typeface="Cambria Math" panose="02040503050406030204" pitchFamily="18" charset="0"/>
              </a:rPr>
              <a:t>Axial Ratios of 116 GCs</a:t>
            </a:r>
          </a:p>
        </p:txBody>
      </p:sp>
      <p:sp>
        <p:nvSpPr>
          <p:cNvPr id="5" name="Rectangle 2"/>
          <p:cNvSpPr txBox="1">
            <a:spLocks noChangeArrowheads="1"/>
          </p:cNvSpPr>
          <p:nvPr/>
        </p:nvSpPr>
        <p:spPr>
          <a:xfrm>
            <a:off x="2213307" y="478505"/>
            <a:ext cx="8449250" cy="635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smtClean="0">
                <a:solidFill>
                  <a:srgbClr val="3333FF"/>
                </a:solidFill>
                <a:latin typeface="Cambria Math" panose="02040503050406030204" pitchFamily="18" charset="0"/>
                <a:ea typeface="Cambria Math" panose="02040503050406030204" pitchFamily="18" charset="0"/>
              </a:rPr>
              <a:t>Globular Clusters </a:t>
            </a:r>
            <a:r>
              <a:rPr lang="en-US" altLang="zh-TW" sz="3600" b="1" u="sng" dirty="0" smtClean="0">
                <a:solidFill>
                  <a:srgbClr val="3333FF"/>
                </a:solidFill>
                <a:latin typeface="Cambria Math" panose="02040503050406030204" pitchFamily="18" charset="0"/>
                <a:ea typeface="Cambria Math" panose="02040503050406030204" pitchFamily="18" charset="0"/>
              </a:rPr>
              <a:t>not</a:t>
            </a:r>
            <a:r>
              <a:rPr lang="en-US" altLang="zh-TW" sz="3600" b="1" dirty="0" smtClean="0">
                <a:solidFill>
                  <a:srgbClr val="3333FF"/>
                </a:solidFill>
                <a:latin typeface="Cambria Math" panose="02040503050406030204" pitchFamily="18" charset="0"/>
                <a:ea typeface="Cambria Math" panose="02040503050406030204" pitchFamily="18" charset="0"/>
              </a:rPr>
              <a:t> perfectly around</a:t>
            </a:r>
          </a:p>
        </p:txBody>
      </p:sp>
      <p:sp>
        <p:nvSpPr>
          <p:cNvPr id="6" name="矩形 5"/>
          <p:cNvSpPr/>
          <p:nvPr/>
        </p:nvSpPr>
        <p:spPr>
          <a:xfrm>
            <a:off x="8694614" y="6321209"/>
            <a:ext cx="3397084" cy="400110"/>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CW </a:t>
            </a:r>
            <a:r>
              <a:rPr lang="en-US" altLang="zh-TW" sz="2000" dirty="0">
                <a:solidFill>
                  <a:srgbClr val="996633"/>
                </a:solidFill>
                <a:latin typeface="Cambria Math" panose="02040503050406030204" pitchFamily="18" charset="0"/>
                <a:ea typeface="Cambria Math" panose="02040503050406030204" pitchFamily="18" charset="0"/>
              </a:rPr>
              <a:t>Chen &amp; WP </a:t>
            </a:r>
            <a:r>
              <a:rPr lang="en-US" altLang="zh-TW" sz="2000" dirty="0" smtClean="0">
                <a:solidFill>
                  <a:srgbClr val="996633"/>
                </a:solidFill>
                <a:latin typeface="Cambria Math" panose="02040503050406030204" pitchFamily="18" charset="0"/>
                <a:ea typeface="Cambria Math" panose="02040503050406030204" pitchFamily="18" charset="0"/>
              </a:rPr>
              <a:t>Chen (2010</a:t>
            </a:r>
            <a:r>
              <a:rPr lang="en-US" altLang="zh-TW" sz="2000" dirty="0">
                <a:solidFill>
                  <a:srgbClr val="996633"/>
                </a:solidFill>
                <a:latin typeface="Cambria Math" panose="02040503050406030204" pitchFamily="18" charset="0"/>
                <a:ea typeface="Cambria Math" panose="02040503050406030204" pitchFamily="18" charset="0"/>
              </a:rPr>
              <a:t>)</a:t>
            </a:r>
          </a:p>
        </p:txBody>
      </p:sp>
      <p:sp>
        <p:nvSpPr>
          <p:cNvPr id="2" name="文字方塊 1"/>
          <p:cNvSpPr txBox="1"/>
          <p:nvPr/>
        </p:nvSpPr>
        <p:spPr>
          <a:xfrm>
            <a:off x="8625635" y="3317084"/>
            <a:ext cx="3304032" cy="1569660"/>
          </a:xfrm>
          <a:prstGeom prst="rect">
            <a:avLst/>
          </a:prstGeom>
          <a:noFill/>
        </p:spPr>
        <p:txBody>
          <a:bodyPr wrap="square" rtlCol="0">
            <a:spAutoFit/>
          </a:bodyPr>
          <a:lstStyle/>
          <a:p>
            <a:r>
              <a:rPr lang="en-US" altLang="zh-TW" sz="3200" dirty="0" smtClean="0">
                <a:latin typeface="Cambria Math" panose="02040503050406030204" pitchFamily="18" charset="0"/>
                <a:ea typeface="Cambria Math" panose="02040503050406030204" pitchFamily="18" charset="0"/>
              </a:rPr>
              <a:t>Rotation alone cannot account for the flattening.  </a:t>
            </a:r>
          </a:p>
        </p:txBody>
      </p:sp>
      <p:sp>
        <p:nvSpPr>
          <p:cNvPr id="10" name="投影片編號版面配置區 9"/>
          <p:cNvSpPr>
            <a:spLocks noGrp="1"/>
          </p:cNvSpPr>
          <p:nvPr>
            <p:ph type="sldNum" sz="quarter" idx="12"/>
          </p:nvPr>
        </p:nvSpPr>
        <p:spPr/>
        <p:txBody>
          <a:bodyPr/>
          <a:lstStyle/>
          <a:p>
            <a:fld id="{AA1C3E0E-B550-4B87-AADB-86E0574CFCEF}" type="slidenum">
              <a:rPr lang="zh-TW" altLang="en-US" smtClean="0"/>
              <a:pPr/>
              <a:t>23</a:t>
            </a:fld>
            <a:endParaRPr lang="zh-TW" altLang="en-US"/>
          </a:p>
        </p:txBody>
      </p:sp>
    </p:spTree>
    <p:extLst>
      <p:ext uri="{BB962C8B-B14F-4D97-AF65-F5344CB8AC3E}">
        <p14:creationId xmlns:p14="http://schemas.microsoft.com/office/powerpoint/2010/main" val="3384295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30556" y="402336"/>
            <a:ext cx="6450414" cy="6118928"/>
          </a:xfrm>
          <a:prstGeom prst="rect">
            <a:avLst/>
          </a:prstGeom>
        </p:spPr>
      </p:pic>
      <p:pic>
        <p:nvPicPr>
          <p:cNvPr id="3" name="圖片 2"/>
          <p:cNvPicPr>
            <a:picLocks noChangeAspect="1"/>
          </p:cNvPicPr>
          <p:nvPr/>
        </p:nvPicPr>
        <p:blipFill>
          <a:blip r:embed="rId3"/>
          <a:stretch>
            <a:fillRect/>
          </a:stretch>
        </p:blipFill>
        <p:spPr>
          <a:xfrm>
            <a:off x="6680970" y="5073748"/>
            <a:ext cx="5122941" cy="1314861"/>
          </a:xfrm>
          <a:prstGeom prst="rect">
            <a:avLst/>
          </a:prstGeom>
        </p:spPr>
      </p:pic>
      <p:sp>
        <p:nvSpPr>
          <p:cNvPr id="4" name="矩形 3"/>
          <p:cNvSpPr/>
          <p:nvPr/>
        </p:nvSpPr>
        <p:spPr>
          <a:xfrm>
            <a:off x="8694614" y="6321209"/>
            <a:ext cx="3397084" cy="400110"/>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CW </a:t>
            </a:r>
            <a:r>
              <a:rPr lang="en-US" altLang="zh-TW" sz="2000" dirty="0">
                <a:solidFill>
                  <a:srgbClr val="996633"/>
                </a:solidFill>
                <a:latin typeface="Cambria Math" panose="02040503050406030204" pitchFamily="18" charset="0"/>
                <a:ea typeface="Cambria Math" panose="02040503050406030204" pitchFamily="18" charset="0"/>
              </a:rPr>
              <a:t>Chen &amp; WP </a:t>
            </a:r>
            <a:r>
              <a:rPr lang="en-US" altLang="zh-TW" sz="2000" dirty="0" smtClean="0">
                <a:solidFill>
                  <a:srgbClr val="996633"/>
                </a:solidFill>
                <a:latin typeface="Cambria Math" panose="02040503050406030204" pitchFamily="18" charset="0"/>
                <a:ea typeface="Cambria Math" panose="02040503050406030204" pitchFamily="18" charset="0"/>
              </a:rPr>
              <a:t>Chen (2010</a:t>
            </a:r>
            <a:r>
              <a:rPr lang="en-US" altLang="zh-TW" sz="2000" dirty="0">
                <a:solidFill>
                  <a:srgbClr val="996633"/>
                </a:solidFill>
                <a:latin typeface="Cambria Math" panose="02040503050406030204" pitchFamily="18" charset="0"/>
                <a:ea typeface="Cambria Math" panose="02040503050406030204" pitchFamily="18" charset="0"/>
              </a:rPr>
              <a:t>)</a:t>
            </a:r>
          </a:p>
        </p:txBody>
      </p:sp>
      <p:sp>
        <p:nvSpPr>
          <p:cNvPr id="5" name="文字方塊 4"/>
          <p:cNvSpPr txBox="1"/>
          <p:nvPr/>
        </p:nvSpPr>
        <p:spPr>
          <a:xfrm>
            <a:off x="6680970" y="779650"/>
            <a:ext cx="5122941" cy="3600986"/>
          </a:xfrm>
          <a:prstGeom prst="rect">
            <a:avLst/>
          </a:prstGeom>
          <a:noFill/>
        </p:spPr>
        <p:txBody>
          <a:bodyPr wrap="square" rtlCol="0">
            <a:spAutoFit/>
          </a:bodyPr>
          <a:lstStyle/>
          <a:p>
            <a:r>
              <a:rPr lang="en-US" altLang="zh-TW" sz="3600" b="1" dirty="0" smtClean="0">
                <a:solidFill>
                  <a:srgbClr val="3333FF"/>
                </a:solidFill>
                <a:latin typeface="Cambria Math" panose="02040503050406030204" pitchFamily="18" charset="0"/>
                <a:ea typeface="Cambria Math" panose="02040503050406030204" pitchFamily="18" charset="0"/>
              </a:rPr>
              <a:t>Tidal Distortion by Bulge</a:t>
            </a:r>
          </a:p>
          <a:p>
            <a:pPr marL="457200" indent="-457200">
              <a:buFont typeface="Wingdings" panose="05000000000000000000" pitchFamily="2" charset="2"/>
              <a:buChar char="ü"/>
            </a:pPr>
            <a:r>
              <a:rPr lang="en-US" altLang="zh-TW" sz="3200" dirty="0" smtClean="0">
                <a:latin typeface="Cambria Math" panose="02040503050406030204" pitchFamily="18" charset="0"/>
                <a:ea typeface="Cambria Math" panose="02040503050406030204" pitchFamily="18" charset="0"/>
              </a:rPr>
              <a:t>Ellipses as GCs projected on the sky (enlarged)</a:t>
            </a:r>
          </a:p>
          <a:p>
            <a:pPr marL="457200" indent="-457200">
              <a:buFont typeface="Wingdings" panose="05000000000000000000" pitchFamily="2" charset="2"/>
              <a:buChar char="ü"/>
            </a:pPr>
            <a:r>
              <a:rPr lang="en-US" altLang="zh-TW" sz="3200" dirty="0" smtClean="0">
                <a:latin typeface="Cambria Math" panose="02040503050406030204" pitchFamily="18" charset="0"/>
                <a:ea typeface="Cambria Math" panose="02040503050406030204" pitchFamily="18" charset="0"/>
              </a:rPr>
              <a:t>Bulge GCs in thick lines</a:t>
            </a:r>
          </a:p>
          <a:p>
            <a:pPr marL="457200" indent="-457200">
              <a:buFont typeface="Wingdings" panose="05000000000000000000" pitchFamily="2" charset="2"/>
              <a:buChar char="ü"/>
            </a:pPr>
            <a:r>
              <a:rPr lang="en-US" altLang="zh-TW" sz="3200" dirty="0" smtClean="0">
                <a:latin typeface="Cambria Math" panose="02040503050406030204" pitchFamily="18" charset="0"/>
                <a:ea typeface="Cambria Math" panose="02040503050406030204" pitchFamily="18" charset="0"/>
              </a:rPr>
              <a:t>Flatter than average with a line with length proportional to axial ratio</a:t>
            </a:r>
            <a:endParaRPr lang="zh-TW" altLang="en-US" sz="3200" dirty="0">
              <a:latin typeface="Cambria Math" panose="02040503050406030204" pitchFamily="18" charset="0"/>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pPr/>
              <a:t>24</a:t>
            </a:fld>
            <a:endParaRPr lang="zh-TW" altLang="en-US"/>
          </a:p>
        </p:txBody>
      </p:sp>
    </p:spTree>
    <p:extLst>
      <p:ext uri="{BB962C8B-B14F-4D97-AF65-F5344CB8AC3E}">
        <p14:creationId xmlns:p14="http://schemas.microsoft.com/office/powerpoint/2010/main" val="3636742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astro.virginia.edu/class/majewski/2007/astr551/lectures/globular_clusters/Pal5_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1159" y="253833"/>
            <a:ext cx="5457825" cy="26470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stro.virginia.edu/class/majewski/2007/astr551/lectures/globular_clusters/Pal5_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339" y="172029"/>
            <a:ext cx="3975100" cy="3483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stro.virginia.edu/class/majewski/2007/astr551/lectures/globular_clusters/Pal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11" y="3667452"/>
            <a:ext cx="4145524" cy="279879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6675" y="6528898"/>
            <a:ext cx="6096000" cy="261610"/>
          </a:xfrm>
          <a:prstGeom prst="rect">
            <a:avLst/>
          </a:prstGeom>
        </p:spPr>
        <p:txBody>
          <a:bodyPr>
            <a:spAutoFit/>
          </a:bodyPr>
          <a:lstStyle/>
          <a:p>
            <a:r>
              <a:rPr lang="zh-TW" altLang="en-US" sz="1100" dirty="0"/>
              <a:t>http://www.astro.virginia.edu/class/majewski/2007/astr551/lectures/globular_clusters/life_cycle.html</a:t>
            </a:r>
          </a:p>
        </p:txBody>
      </p:sp>
      <p:sp>
        <p:nvSpPr>
          <p:cNvPr id="7" name="Text Box 12"/>
          <p:cNvSpPr txBox="1">
            <a:spLocks noChangeArrowheads="1"/>
          </p:cNvSpPr>
          <p:nvPr/>
        </p:nvSpPr>
        <p:spPr bwMode="auto">
          <a:xfrm>
            <a:off x="351657" y="166932"/>
            <a:ext cx="25566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b="1" dirty="0">
                <a:solidFill>
                  <a:srgbClr val="0000CC"/>
                </a:solidFill>
                <a:latin typeface="Times New Roman" pitchFamily="18" charset="0"/>
              </a:rPr>
              <a:t>Tidal Tails </a:t>
            </a:r>
          </a:p>
        </p:txBody>
      </p:sp>
      <p:sp>
        <p:nvSpPr>
          <p:cNvPr id="8" name="投影片編號版面配置區 7"/>
          <p:cNvSpPr>
            <a:spLocks noGrp="1"/>
          </p:cNvSpPr>
          <p:nvPr>
            <p:ph type="sldNum" sz="quarter" idx="12"/>
          </p:nvPr>
        </p:nvSpPr>
        <p:spPr/>
        <p:txBody>
          <a:bodyPr/>
          <a:lstStyle/>
          <a:p>
            <a:fld id="{AA1C3E0E-B550-4B87-AADB-86E0574CFCEF}" type="slidenum">
              <a:rPr lang="zh-TW" altLang="en-US" smtClean="0"/>
              <a:pPr/>
              <a:t>25</a:t>
            </a:fld>
            <a:endParaRPr lang="zh-TW" altLang="en-US" dirty="0"/>
          </a:p>
        </p:txBody>
      </p:sp>
      <p:sp>
        <p:nvSpPr>
          <p:cNvPr id="4" name="矩形 3"/>
          <p:cNvSpPr/>
          <p:nvPr/>
        </p:nvSpPr>
        <p:spPr>
          <a:xfrm>
            <a:off x="9941560" y="3667452"/>
            <a:ext cx="2126929" cy="400110"/>
          </a:xfrm>
          <a:prstGeom prst="rect">
            <a:avLst/>
          </a:prstGeom>
        </p:spPr>
        <p:txBody>
          <a:bodyPr wrap="none">
            <a:spAutoFit/>
          </a:bodyPr>
          <a:lstStyle/>
          <a:p>
            <a:r>
              <a:rPr lang="en-US" altLang="zh-TW" sz="2000" dirty="0">
                <a:solidFill>
                  <a:srgbClr val="996633"/>
                </a:solidFill>
                <a:latin typeface="Cambria Math" panose="02040503050406030204" pitchFamily="18" charset="0"/>
                <a:ea typeface="Cambria Math" panose="02040503050406030204" pitchFamily="18" charset="0"/>
              </a:rPr>
              <a:t>Odenkirchen+01</a:t>
            </a:r>
            <a:r>
              <a:rPr lang="en-US" altLang="zh-TW" sz="2000" dirty="0">
                <a:solidFill>
                  <a:srgbClr val="000000"/>
                </a:solidFill>
                <a:latin typeface="Cambria Math" panose="02040503050406030204" pitchFamily="18" charset="0"/>
                <a:ea typeface="Cambria Math" panose="02040503050406030204" pitchFamily="18" charset="0"/>
              </a:rPr>
              <a:t> </a:t>
            </a:r>
            <a:endParaRPr lang="zh-TW" altLang="en-US" sz="2000" dirty="0"/>
          </a:p>
        </p:txBody>
      </p:sp>
      <p:sp>
        <p:nvSpPr>
          <p:cNvPr id="5" name="矩形 4"/>
          <p:cNvSpPr/>
          <p:nvPr/>
        </p:nvSpPr>
        <p:spPr>
          <a:xfrm>
            <a:off x="7963744" y="5824917"/>
            <a:ext cx="2070823" cy="400110"/>
          </a:xfrm>
          <a:prstGeom prst="rect">
            <a:avLst/>
          </a:prstGeom>
        </p:spPr>
        <p:txBody>
          <a:bodyPr wrap="none">
            <a:spAutoFit/>
          </a:bodyPr>
          <a:lstStyle/>
          <a:p>
            <a:r>
              <a:rPr lang="en-US" altLang="zh-TW" sz="2000" dirty="0">
                <a:solidFill>
                  <a:srgbClr val="996633"/>
                </a:solidFill>
                <a:latin typeface="Cambria Math" panose="02040503050406030204" pitchFamily="18" charset="0"/>
                <a:ea typeface="Cambria Math" panose="02040503050406030204" pitchFamily="18" charset="0"/>
              </a:rPr>
              <a:t>Odenkirchen+03</a:t>
            </a:r>
          </a:p>
        </p:txBody>
      </p:sp>
      <p:sp>
        <p:nvSpPr>
          <p:cNvPr id="9" name="矩形 8"/>
          <p:cNvSpPr/>
          <p:nvPr/>
        </p:nvSpPr>
        <p:spPr>
          <a:xfrm>
            <a:off x="1158240" y="2777765"/>
            <a:ext cx="9479280" cy="523220"/>
          </a:xfrm>
          <a:prstGeom prst="rect">
            <a:avLst/>
          </a:prstGeom>
        </p:spPr>
        <p:txBody>
          <a:bodyPr wrap="square">
            <a:spAutoFit/>
          </a:bodyPr>
          <a:lstStyle/>
          <a:p>
            <a:r>
              <a:rPr lang="en-US" altLang="zh-TW" sz="2800" dirty="0" smtClean="0">
                <a:solidFill>
                  <a:srgbClr val="000000"/>
                </a:solidFill>
                <a:latin typeface="Cambria Math" panose="02040503050406030204" pitchFamily="18" charset="0"/>
                <a:ea typeface="Cambria Math" panose="02040503050406030204" pitchFamily="18" charset="0"/>
              </a:rPr>
              <a:t>Discovery with the </a:t>
            </a:r>
            <a:r>
              <a:rPr lang="en-US" altLang="zh-TW" sz="2800" dirty="0">
                <a:solidFill>
                  <a:srgbClr val="000000"/>
                </a:solidFill>
                <a:latin typeface="Cambria Math" panose="02040503050406030204" pitchFamily="18" charset="0"/>
                <a:ea typeface="Cambria Math" panose="02040503050406030204" pitchFamily="18" charset="0"/>
              </a:rPr>
              <a:t>SDSS equatorial strip </a:t>
            </a:r>
            <a:r>
              <a:rPr lang="en-US" altLang="zh-TW" sz="2800" dirty="0" smtClean="0">
                <a:solidFill>
                  <a:srgbClr val="000000"/>
                </a:solidFill>
                <a:latin typeface="Cambria Math" panose="02040503050406030204" pitchFamily="18" charset="0"/>
                <a:ea typeface="Cambria Math" panose="02040503050406030204" pitchFamily="18" charset="0"/>
              </a:rPr>
              <a:t>data</a:t>
            </a:r>
            <a:endParaRPr lang="zh-TW" altLang="en-US" dirty="0"/>
          </a:p>
        </p:txBody>
      </p:sp>
      <p:sp>
        <p:nvSpPr>
          <p:cNvPr id="11" name="矩形 10"/>
          <p:cNvSpPr/>
          <p:nvPr/>
        </p:nvSpPr>
        <p:spPr>
          <a:xfrm>
            <a:off x="4789906" y="5251789"/>
            <a:ext cx="5669754" cy="954107"/>
          </a:xfrm>
          <a:prstGeom prst="rect">
            <a:avLst/>
          </a:prstGeom>
        </p:spPr>
        <p:txBody>
          <a:bodyPr wrap="square">
            <a:spAutoFit/>
          </a:bodyPr>
          <a:lstStyle/>
          <a:p>
            <a:r>
              <a:rPr lang="en-US" altLang="zh-TW" sz="2800" dirty="0" smtClean="0">
                <a:solidFill>
                  <a:srgbClr val="000000"/>
                </a:solidFill>
                <a:latin typeface="Cambria Math" panose="02040503050406030204" pitchFamily="18" charset="0"/>
                <a:ea typeface="Cambria Math" panose="02040503050406030204" pitchFamily="18" charset="0"/>
              </a:rPr>
              <a:t>… later with an </a:t>
            </a:r>
            <a:r>
              <a:rPr lang="en-US" altLang="zh-TW" sz="2800" dirty="0">
                <a:solidFill>
                  <a:srgbClr val="000000"/>
                </a:solidFill>
                <a:latin typeface="Cambria Math" panose="02040503050406030204" pitchFamily="18" charset="0"/>
                <a:ea typeface="Cambria Math" panose="02040503050406030204" pitchFamily="18" charset="0"/>
              </a:rPr>
              <a:t>extended view of 10 degree tails</a:t>
            </a:r>
            <a:endParaRPr lang="zh-TW" altLang="en-US" dirty="0"/>
          </a:p>
        </p:txBody>
      </p:sp>
      <p:sp>
        <p:nvSpPr>
          <p:cNvPr id="13" name="矩形 12"/>
          <p:cNvSpPr/>
          <p:nvPr/>
        </p:nvSpPr>
        <p:spPr>
          <a:xfrm>
            <a:off x="9779240" y="490097"/>
            <a:ext cx="1716560" cy="523220"/>
          </a:xfrm>
          <a:prstGeom prst="rect">
            <a:avLst/>
          </a:prstGeom>
        </p:spPr>
        <p:txBody>
          <a:bodyPr wrap="none">
            <a:spAutoFit/>
          </a:bodyPr>
          <a:lstStyle/>
          <a:p>
            <a:r>
              <a:rPr lang="en-US" altLang="zh-TW" sz="2800" b="1" dirty="0">
                <a:solidFill>
                  <a:srgbClr val="0000FF"/>
                </a:solidFill>
                <a:latin typeface="Cambria Math" panose="02040503050406030204" pitchFamily="18" charset="0"/>
                <a:ea typeface="Cambria Math" panose="02040503050406030204" pitchFamily="18" charset="0"/>
              </a:rPr>
              <a:t>Palomar 5</a:t>
            </a:r>
            <a:endParaRPr lang="zh-TW" altLang="en-US" dirty="0"/>
          </a:p>
        </p:txBody>
      </p:sp>
    </p:spTree>
    <p:extLst>
      <p:ext uri="{BB962C8B-B14F-4D97-AF65-F5344CB8AC3E}">
        <p14:creationId xmlns:p14="http://schemas.microsoft.com/office/powerpoint/2010/main" val="11561906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064" y="1498600"/>
            <a:ext cx="5415261" cy="503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2"/>
          <p:cNvSpPr txBox="1">
            <a:spLocks noChangeArrowheads="1"/>
          </p:cNvSpPr>
          <p:nvPr/>
        </p:nvSpPr>
        <p:spPr bwMode="auto">
          <a:xfrm>
            <a:off x="335064" y="250194"/>
            <a:ext cx="33225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TW" sz="3600" b="1" dirty="0">
                <a:solidFill>
                  <a:srgbClr val="0000CC"/>
                </a:solidFill>
                <a:latin typeface="Times New Roman" pitchFamily="18" charset="0"/>
              </a:rPr>
              <a:t>Tidal </a:t>
            </a:r>
            <a:r>
              <a:rPr lang="en-US" altLang="zh-TW" sz="3600" b="1" dirty="0" smtClean="0">
                <a:solidFill>
                  <a:srgbClr val="0000CC"/>
                </a:solidFill>
                <a:latin typeface="Times New Roman" pitchFamily="18" charset="0"/>
              </a:rPr>
              <a:t>Tails and Stellar Debris </a:t>
            </a:r>
            <a:endParaRPr lang="en-US" altLang="zh-TW" sz="3600" b="1" dirty="0">
              <a:solidFill>
                <a:srgbClr val="0000CC"/>
              </a:solidFill>
              <a:latin typeface="Times New Roman" pitchFamily="18" charset="0"/>
            </a:endParaRPr>
          </a:p>
        </p:txBody>
      </p:sp>
      <p:sp>
        <p:nvSpPr>
          <p:cNvPr id="4" name="文字方塊 3"/>
          <p:cNvSpPr txBox="1"/>
          <p:nvPr/>
        </p:nvSpPr>
        <p:spPr>
          <a:xfrm>
            <a:off x="8090890" y="6418822"/>
            <a:ext cx="2738100" cy="400110"/>
          </a:xfrm>
          <a:prstGeom prst="rect">
            <a:avLst/>
          </a:prstGeom>
          <a:noFill/>
        </p:spPr>
        <p:txBody>
          <a:bodyPr wrap="square" rtlCol="0">
            <a:spAutoFit/>
          </a:bodyPr>
          <a:lstStyle/>
          <a:p>
            <a:r>
              <a:rPr lang="en-US" altLang="zh-TW" sz="2000" dirty="0">
                <a:solidFill>
                  <a:srgbClr val="996633"/>
                </a:solidFill>
                <a:latin typeface="Cambria Math" panose="02040503050406030204" pitchFamily="18" charset="0"/>
                <a:ea typeface="Cambria Math" panose="02040503050406030204" pitchFamily="18" charset="0"/>
              </a:rPr>
              <a:t>Chen, CW, et al. (2010)</a:t>
            </a:r>
            <a:endParaRPr lang="zh-TW" altLang="en-US" sz="2000" dirty="0">
              <a:solidFill>
                <a:srgbClr val="996633"/>
              </a:solidFill>
              <a:latin typeface="Cambria Math" panose="02040503050406030204"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716" y="1612901"/>
            <a:ext cx="6454107" cy="480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投影片編號版面配置區 7"/>
          <p:cNvSpPr>
            <a:spLocks noGrp="1"/>
          </p:cNvSpPr>
          <p:nvPr>
            <p:ph type="sldNum" sz="quarter" idx="12"/>
          </p:nvPr>
        </p:nvSpPr>
        <p:spPr/>
        <p:txBody>
          <a:bodyPr/>
          <a:lstStyle/>
          <a:p>
            <a:fld id="{AA1C3E0E-B550-4B87-AADB-86E0574CFCEF}" type="slidenum">
              <a:rPr lang="zh-TW" altLang="en-US" smtClean="0"/>
              <a:pPr/>
              <a:t>26</a:t>
            </a:fld>
            <a:endParaRPr lang="zh-TW" altLang="en-US"/>
          </a:p>
        </p:txBody>
      </p:sp>
      <p:sp>
        <p:nvSpPr>
          <p:cNvPr id="9" name="矩形 8"/>
          <p:cNvSpPr/>
          <p:nvPr/>
        </p:nvSpPr>
        <p:spPr>
          <a:xfrm>
            <a:off x="4138863" y="373306"/>
            <a:ext cx="7615989" cy="954107"/>
          </a:xfrm>
          <a:prstGeom prst="rect">
            <a:avLst/>
          </a:prstGeom>
        </p:spPr>
        <p:txBody>
          <a:bodyPr wrap="square">
            <a:spAutoFit/>
          </a:bodyPr>
          <a:lstStyle/>
          <a:p>
            <a:r>
              <a:rPr lang="en-US" altLang="zh-TW" sz="2800" dirty="0" smtClean="0">
                <a:solidFill>
                  <a:srgbClr val="000000"/>
                </a:solidFill>
                <a:latin typeface="Cambria Math" panose="02040503050406030204" pitchFamily="18" charset="0"/>
                <a:ea typeface="Cambria Math" panose="02040503050406030204" pitchFamily="18" charset="0"/>
              </a:rPr>
              <a:t>Many globular clusters are elongated, with stellar debris, pointing toward the Galactic bulge.  </a:t>
            </a:r>
            <a:endParaRPr lang="zh-TW" altLang="en-US" dirty="0"/>
          </a:p>
        </p:txBody>
      </p:sp>
    </p:spTree>
    <p:extLst>
      <p:ext uri="{BB962C8B-B14F-4D97-AF65-F5344CB8AC3E}">
        <p14:creationId xmlns:p14="http://schemas.microsoft.com/office/powerpoint/2010/main" val="2191634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opscience.iop.org/1538-3881/128/5/2306/fg5.h.gif"/>
          <p:cNvPicPr>
            <a:picLocks noChangeAspect="1" noChangeArrowheads="1"/>
          </p:cNvPicPr>
          <p:nvPr/>
        </p:nvPicPr>
        <p:blipFill>
          <a:blip r:embed="rId2" cstate="print"/>
          <a:srcRect/>
          <a:stretch>
            <a:fillRect/>
          </a:stretch>
        </p:blipFill>
        <p:spPr bwMode="auto">
          <a:xfrm>
            <a:off x="1426412" y="2309316"/>
            <a:ext cx="9183126" cy="4369336"/>
          </a:xfrm>
          <a:prstGeom prst="rect">
            <a:avLst/>
          </a:prstGeom>
          <a:noFill/>
        </p:spPr>
      </p:pic>
      <p:sp>
        <p:nvSpPr>
          <p:cNvPr id="4" name="矩形 3"/>
          <p:cNvSpPr/>
          <p:nvPr/>
        </p:nvSpPr>
        <p:spPr>
          <a:xfrm>
            <a:off x="5663953" y="6309320"/>
            <a:ext cx="4945585" cy="369332"/>
          </a:xfrm>
          <a:prstGeom prst="rect">
            <a:avLst/>
          </a:prstGeom>
        </p:spPr>
        <p:txBody>
          <a:bodyPr wrap="none">
            <a:spAutoFit/>
          </a:bodyPr>
          <a:lstStyle/>
          <a:p>
            <a:r>
              <a:rPr lang="en-US" altLang="zh-TW" dirty="0">
                <a:solidFill>
                  <a:schemeClr val="bg1"/>
                </a:solidFill>
                <a:latin typeface="Times New Roman" pitchFamily="18" charset="0"/>
                <a:ea typeface="新細明體" charset="-120"/>
                <a:cs typeface="Times New Roman" pitchFamily="18" charset="0"/>
              </a:rPr>
              <a:t>The o</a:t>
            </a:r>
            <a:r>
              <a:rPr lang="zh-TW" altLang="zh-TW" dirty="0">
                <a:solidFill>
                  <a:schemeClr val="bg1"/>
                </a:solidFill>
                <a:latin typeface="Times New Roman" pitchFamily="18" charset="0"/>
                <a:ea typeface="新細明體" charset="-120"/>
                <a:cs typeface="Times New Roman" pitchFamily="18" charset="0"/>
              </a:rPr>
              <a:t>ld</a:t>
            </a:r>
            <a:r>
              <a:rPr lang="zh-TW" altLang="zh-TW" baseline="30000" dirty="0">
                <a:solidFill>
                  <a:schemeClr val="bg1"/>
                </a:solidFill>
                <a:latin typeface="Times New Roman" pitchFamily="18" charset="0"/>
                <a:ea typeface="新細明體" charset="-120"/>
                <a:cs typeface="Times New Roman" pitchFamily="18" charset="0"/>
              </a:rPr>
              <a:t> </a:t>
            </a:r>
            <a:r>
              <a:rPr lang="zh-TW" altLang="zh-TW" dirty="0">
                <a:solidFill>
                  <a:schemeClr val="bg1"/>
                </a:solidFill>
                <a:latin typeface="Times New Roman" pitchFamily="18" charset="0"/>
                <a:ea typeface="新細明體" charset="-120"/>
                <a:cs typeface="Times New Roman" pitchFamily="18" charset="0"/>
              </a:rPr>
              <a:t>open cluster Berkeley 17</a:t>
            </a:r>
            <a:r>
              <a:rPr lang="zh-TW" altLang="zh-TW" baseline="30000" dirty="0">
                <a:solidFill>
                  <a:schemeClr val="bg1"/>
                </a:solidFill>
                <a:latin typeface="Times New Roman" pitchFamily="18" charset="0"/>
                <a:ea typeface="新細明體" charset="-120"/>
                <a:cs typeface="Times New Roman" pitchFamily="18" charset="0"/>
              </a:rPr>
              <a:t> </a:t>
            </a:r>
            <a:r>
              <a:rPr lang="zh-TW" altLang="zh-TW" dirty="0">
                <a:solidFill>
                  <a:schemeClr val="bg1"/>
                </a:solidFill>
                <a:latin typeface="Times New Roman" pitchFamily="18" charset="0"/>
                <a:ea typeface="新細明體" charset="-120"/>
                <a:cs typeface="Times New Roman" pitchFamily="18" charset="0"/>
              </a:rPr>
              <a:t>(</a:t>
            </a:r>
            <a:r>
              <a:rPr lang="zh-TW" altLang="zh-TW" i="1" dirty="0">
                <a:solidFill>
                  <a:schemeClr val="bg1"/>
                </a:solidFill>
                <a:latin typeface="Times New Roman" pitchFamily="18" charset="0"/>
                <a:ea typeface="新細明體" charset="-120"/>
                <a:cs typeface="Times New Roman" pitchFamily="18" charset="0"/>
              </a:rPr>
              <a:t>l</a:t>
            </a:r>
            <a:r>
              <a:rPr lang="zh-TW" altLang="zh-TW" dirty="0">
                <a:solidFill>
                  <a:schemeClr val="bg1"/>
                </a:solidFill>
                <a:latin typeface="Times New Roman" pitchFamily="18" charset="0"/>
                <a:ea typeface="新細明體" charset="-120"/>
                <a:cs typeface="Times New Roman" pitchFamily="18" charset="0"/>
              </a:rPr>
              <a:t> </a:t>
            </a:r>
            <a:r>
              <a:rPr lang="en-US" altLang="zh-TW" dirty="0">
                <a:solidFill>
                  <a:schemeClr val="bg1"/>
                </a:solidFill>
                <a:latin typeface="Times New Roman" pitchFamily="18" charset="0"/>
                <a:ea typeface="新細明體" charset="-120"/>
                <a:cs typeface="Times New Roman" pitchFamily="18" charset="0"/>
              </a:rPr>
              <a:t>=</a:t>
            </a:r>
            <a:r>
              <a:rPr lang="zh-TW" altLang="zh-TW" dirty="0">
                <a:solidFill>
                  <a:schemeClr val="bg1"/>
                </a:solidFill>
                <a:latin typeface="Times New Roman" pitchFamily="18" charset="0"/>
                <a:ea typeface="新細明體" charset="-120"/>
                <a:cs typeface="Times New Roman" pitchFamily="18" charset="0"/>
              </a:rPr>
              <a:t>176</a:t>
            </a:r>
            <a:r>
              <a:rPr lang="en-US" altLang="zh-TW" baseline="30000" dirty="0">
                <a:solidFill>
                  <a:schemeClr val="bg1"/>
                </a:solidFill>
                <a:latin typeface="Times New Roman" pitchFamily="18" charset="0"/>
                <a:ea typeface="新細明體" charset="-120"/>
                <a:cs typeface="Times New Roman" pitchFamily="18" charset="0"/>
              </a:rPr>
              <a:t>o</a:t>
            </a:r>
            <a:r>
              <a:rPr lang="en-US" altLang="zh-TW" dirty="0">
                <a:solidFill>
                  <a:schemeClr val="bg1"/>
                </a:solidFill>
                <a:latin typeface="Times New Roman" pitchFamily="18" charset="0"/>
                <a:ea typeface="新細明體" charset="-120"/>
                <a:cs typeface="Times New Roman" pitchFamily="18" charset="0"/>
              </a:rPr>
              <a:t>, </a:t>
            </a:r>
            <a:r>
              <a:rPr lang="en-US" altLang="zh-TW" i="1" dirty="0">
                <a:solidFill>
                  <a:schemeClr val="bg1"/>
                </a:solidFill>
                <a:latin typeface="Times New Roman" pitchFamily="18" charset="0"/>
                <a:ea typeface="新細明體" charset="-120"/>
                <a:cs typeface="Times New Roman" pitchFamily="18" charset="0"/>
              </a:rPr>
              <a:t>b</a:t>
            </a:r>
            <a:r>
              <a:rPr lang="en-US" altLang="zh-TW" dirty="0">
                <a:solidFill>
                  <a:schemeClr val="bg1"/>
                </a:solidFill>
                <a:latin typeface="Times New Roman" pitchFamily="18" charset="0"/>
                <a:ea typeface="新細明體" charset="-120"/>
                <a:cs typeface="Times New Roman" pitchFamily="18" charset="0"/>
              </a:rPr>
              <a:t>=</a:t>
            </a:r>
            <a:r>
              <a:rPr lang="zh-TW" altLang="en-US" dirty="0">
                <a:solidFill>
                  <a:schemeClr val="bg1"/>
                </a:solidFill>
                <a:latin typeface="Times New Roman" pitchFamily="18" charset="0"/>
                <a:ea typeface="新細明體" charset="-120"/>
                <a:cs typeface="Times New Roman" pitchFamily="18" charset="0"/>
              </a:rPr>
              <a:t>－</a:t>
            </a:r>
            <a:r>
              <a:rPr lang="en-US" altLang="zh-TW" dirty="0">
                <a:solidFill>
                  <a:schemeClr val="bg1"/>
                </a:solidFill>
                <a:latin typeface="Times New Roman" pitchFamily="18" charset="0"/>
                <a:ea typeface="新細明體" charset="-120"/>
                <a:cs typeface="Times New Roman" pitchFamily="18" charset="0"/>
              </a:rPr>
              <a:t>4</a:t>
            </a:r>
            <a:r>
              <a:rPr lang="en-US" altLang="zh-TW" baseline="30000" dirty="0">
                <a:solidFill>
                  <a:schemeClr val="bg1"/>
                </a:solidFill>
                <a:latin typeface="Times New Roman" pitchFamily="18" charset="0"/>
                <a:ea typeface="新細明體" charset="-120"/>
                <a:cs typeface="Times New Roman" pitchFamily="18" charset="0"/>
              </a:rPr>
              <a:t>o</a:t>
            </a:r>
            <a:r>
              <a:rPr lang="en-US" altLang="zh-TW" dirty="0">
                <a:solidFill>
                  <a:schemeClr val="bg1"/>
                </a:solidFill>
                <a:latin typeface="Times New Roman" pitchFamily="18" charset="0"/>
                <a:ea typeface="新細明體" charset="-120"/>
                <a:cs typeface="Times New Roman" pitchFamily="18" charset="0"/>
              </a:rPr>
              <a:t>) </a:t>
            </a:r>
            <a:endParaRPr lang="zh-TW" altLang="en-US" dirty="0"/>
          </a:p>
        </p:txBody>
      </p:sp>
      <p:sp>
        <p:nvSpPr>
          <p:cNvPr id="5" name="矩形 4"/>
          <p:cNvSpPr/>
          <p:nvPr/>
        </p:nvSpPr>
        <p:spPr>
          <a:xfrm>
            <a:off x="1711234" y="1056999"/>
            <a:ext cx="9059958" cy="1200329"/>
          </a:xfrm>
          <a:prstGeom prst="rect">
            <a:avLst/>
          </a:prstGeom>
        </p:spPr>
        <p:txBody>
          <a:bodyPr wrap="square">
            <a:spAutoFit/>
          </a:bodyPr>
          <a:lstStyle/>
          <a:p>
            <a:pPr algn="ctr"/>
            <a:r>
              <a:rPr lang="en-US" altLang="zh-TW" sz="3600" dirty="0">
                <a:latin typeface="Cambria Math" panose="02040503050406030204" pitchFamily="18" charset="0"/>
                <a:ea typeface="Cambria Math" panose="02040503050406030204" pitchFamily="18" charset="0"/>
                <a:cs typeface="Times New Roman" pitchFamily="18" charset="0"/>
              </a:rPr>
              <a:t>Eventually tidal </a:t>
            </a:r>
            <a:r>
              <a:rPr lang="en-US" altLang="zh-TW" sz="3600" dirty="0" smtClean="0">
                <a:latin typeface="Cambria Math" panose="02040503050406030204" pitchFamily="18" charset="0"/>
                <a:ea typeface="Cambria Math" panose="02040503050406030204" pitchFamily="18" charset="0"/>
                <a:cs typeface="Times New Roman" pitchFamily="18" charset="0"/>
              </a:rPr>
              <a:t>force and Galactic </a:t>
            </a:r>
            <a:r>
              <a:rPr lang="en-US" altLang="zh-TW" sz="3600" dirty="0">
                <a:latin typeface="Cambria Math" panose="02040503050406030204" pitchFamily="18" charset="0"/>
                <a:ea typeface="Cambria Math" panose="02040503050406030204" pitchFamily="18" charset="0"/>
                <a:cs typeface="Times New Roman" pitchFamily="18" charset="0"/>
              </a:rPr>
              <a:t>differential rotation tear </a:t>
            </a:r>
            <a:r>
              <a:rPr lang="en-US" altLang="zh-TW" sz="3600" dirty="0" smtClean="0">
                <a:latin typeface="Cambria Math" panose="02040503050406030204" pitchFamily="18" charset="0"/>
                <a:ea typeface="Cambria Math" panose="02040503050406030204" pitchFamily="18" charset="0"/>
                <a:cs typeface="Times New Roman" pitchFamily="18" charset="0"/>
              </a:rPr>
              <a:t>a </a:t>
            </a:r>
            <a:r>
              <a:rPr lang="en-US" altLang="zh-TW" sz="3600" dirty="0">
                <a:latin typeface="Cambria Math" panose="02040503050406030204" pitchFamily="18" charset="0"/>
                <a:ea typeface="Cambria Math" panose="02040503050406030204" pitchFamily="18" charset="0"/>
                <a:cs typeface="Times New Roman" pitchFamily="18" charset="0"/>
              </a:rPr>
              <a:t>cluster apart.</a:t>
            </a:r>
            <a:endParaRPr lang="zh-TW" altLang="en-US" sz="3600" dirty="0">
              <a:latin typeface="Cambria Math" panose="02040503050406030204" pitchFamily="18" charset="0"/>
            </a:endParaRPr>
          </a:p>
        </p:txBody>
      </p:sp>
      <p:sp>
        <p:nvSpPr>
          <p:cNvPr id="6" name="矩形 5"/>
          <p:cNvSpPr/>
          <p:nvPr/>
        </p:nvSpPr>
        <p:spPr>
          <a:xfrm>
            <a:off x="333963" y="358681"/>
            <a:ext cx="6473695" cy="646331"/>
          </a:xfrm>
          <a:prstGeom prst="rect">
            <a:avLst/>
          </a:prstGeom>
        </p:spPr>
        <p:txBody>
          <a:bodyPr wrap="none">
            <a:spAutoFit/>
          </a:bodyPr>
          <a:lstStyle/>
          <a:p>
            <a:pPr lvl="0"/>
            <a:r>
              <a:rPr lang="en-US" altLang="zh-TW" sz="3600" b="1" dirty="0" smtClean="0">
                <a:solidFill>
                  <a:srgbClr val="0000FF"/>
                </a:solidFill>
                <a:latin typeface="Cambria Math" panose="02040503050406030204" pitchFamily="18" charset="0"/>
                <a:ea typeface="Cambria Math" panose="02040503050406030204" pitchFamily="18" charset="0"/>
              </a:rPr>
              <a:t> Tidal Structure of Open Clusters</a:t>
            </a:r>
            <a:endParaRPr lang="en-US" altLang="zh-TW" sz="3600" b="1" dirty="0">
              <a:solidFill>
                <a:srgbClr val="0000FF"/>
              </a:solidFill>
              <a:latin typeface="Cambria Math" panose="02040503050406030204" pitchFamily="18" charset="0"/>
              <a:ea typeface="Cambria Math" panose="02040503050406030204" pitchFamily="18" charset="0"/>
            </a:endParaRPr>
          </a:p>
        </p:txBody>
      </p:sp>
      <p:sp>
        <p:nvSpPr>
          <p:cNvPr id="7" name="矩形 6"/>
          <p:cNvSpPr/>
          <p:nvPr/>
        </p:nvSpPr>
        <p:spPr>
          <a:xfrm>
            <a:off x="10609538" y="6308982"/>
            <a:ext cx="1215397" cy="400110"/>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Chen+04</a:t>
            </a:r>
            <a:endParaRPr lang="en-US" altLang="zh-TW" sz="2000" dirty="0">
              <a:solidFill>
                <a:srgbClr val="996633"/>
              </a:solidFill>
              <a:latin typeface="Cambria Math" panose="02040503050406030204" pitchFamily="18" charset="0"/>
              <a:ea typeface="Cambria Math" panose="02040503050406030204" pitchFamily="18" charset="0"/>
            </a:endParaRPr>
          </a:p>
        </p:txBody>
      </p:sp>
      <p:sp>
        <p:nvSpPr>
          <p:cNvPr id="3" name="文字方塊 2"/>
          <p:cNvSpPr txBox="1"/>
          <p:nvPr/>
        </p:nvSpPr>
        <p:spPr>
          <a:xfrm>
            <a:off x="2926080" y="2630729"/>
            <a:ext cx="3194304" cy="400110"/>
          </a:xfrm>
          <a:prstGeom prst="rect">
            <a:avLst/>
          </a:prstGeom>
          <a:noFill/>
        </p:spPr>
        <p:txBody>
          <a:bodyPr wrap="square" rtlCol="0">
            <a:spAutoFit/>
          </a:bodyPr>
          <a:lstStyle/>
          <a:p>
            <a:r>
              <a:rPr lang="en-US" altLang="zh-TW" sz="2000" dirty="0" smtClean="0">
                <a:solidFill>
                  <a:srgbClr val="3333FF"/>
                </a:solidFill>
                <a:latin typeface="Cooper Black" panose="0208090404030B020404" pitchFamily="18" charset="0"/>
              </a:rPr>
              <a:t>Berkeley 17 by 2MASS</a:t>
            </a:r>
            <a:endParaRPr lang="zh-TW" altLang="en-US" sz="2000" dirty="0">
              <a:solidFill>
                <a:srgbClr val="3333FF"/>
              </a:solidFill>
              <a:latin typeface="Cooper Black" panose="0208090404030B020404" pitchFamily="18" charset="0"/>
            </a:endParaRPr>
          </a:p>
        </p:txBody>
      </p:sp>
    </p:spTree>
    <p:extLst>
      <p:ext uri="{BB962C8B-B14F-4D97-AF65-F5344CB8AC3E}">
        <p14:creationId xmlns:p14="http://schemas.microsoft.com/office/powerpoint/2010/main" val="3865935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6889360" y="269435"/>
            <a:ext cx="3441219" cy="3265842"/>
          </a:xfrm>
          <a:prstGeom prst="rect">
            <a:avLst/>
          </a:prstGeom>
        </p:spPr>
      </p:pic>
      <p:sp>
        <p:nvSpPr>
          <p:cNvPr id="10" name="矩形 9"/>
          <p:cNvSpPr/>
          <p:nvPr/>
        </p:nvSpPr>
        <p:spPr>
          <a:xfrm>
            <a:off x="2376970" y="206829"/>
            <a:ext cx="3567908" cy="3284044"/>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376970" y="3694587"/>
            <a:ext cx="3552931" cy="308306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單箭頭接點 13"/>
          <p:cNvCxnSpPr/>
          <p:nvPr/>
        </p:nvCxnSpPr>
        <p:spPr>
          <a:xfrm flipV="1">
            <a:off x="5924324" y="1727950"/>
            <a:ext cx="2340000" cy="1966637"/>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5944879" y="195175"/>
            <a:ext cx="2569731" cy="828336"/>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8674768" y="3562155"/>
            <a:ext cx="3151474" cy="298226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單箭頭接點 23"/>
          <p:cNvCxnSpPr/>
          <p:nvPr/>
        </p:nvCxnSpPr>
        <p:spPr>
          <a:xfrm flipH="1" flipV="1">
            <a:off x="8264324" y="2044178"/>
            <a:ext cx="3561918" cy="149110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6060111" y="491716"/>
            <a:ext cx="890243" cy="369332"/>
          </a:xfrm>
          <a:prstGeom prst="rect">
            <a:avLst/>
          </a:prstGeom>
          <a:noFill/>
        </p:spPr>
        <p:txBody>
          <a:bodyPr wrap="square" rtlCol="0">
            <a:spAutoFit/>
          </a:bodyPr>
          <a:lstStyle/>
          <a:p>
            <a:r>
              <a:rPr lang="en-US" altLang="zh-TW" dirty="0" smtClean="0">
                <a:solidFill>
                  <a:schemeClr val="accent2"/>
                </a:solidFill>
                <a:latin typeface="Cooper Black" panose="0208090404030B020404" pitchFamily="18" charset="0"/>
              </a:rPr>
              <a:t>Tail A</a:t>
            </a:r>
            <a:endParaRPr lang="zh-TW" altLang="en-US" dirty="0">
              <a:solidFill>
                <a:schemeClr val="accent2"/>
              </a:solidFill>
              <a:latin typeface="Cooper Black" panose="0208090404030B020404" pitchFamily="18" charset="0"/>
            </a:endParaRPr>
          </a:p>
        </p:txBody>
      </p:sp>
      <p:sp>
        <p:nvSpPr>
          <p:cNvPr id="30" name="文字方塊 29"/>
          <p:cNvSpPr txBox="1"/>
          <p:nvPr/>
        </p:nvSpPr>
        <p:spPr>
          <a:xfrm>
            <a:off x="11071963" y="2840632"/>
            <a:ext cx="890243" cy="369332"/>
          </a:xfrm>
          <a:prstGeom prst="rect">
            <a:avLst/>
          </a:prstGeom>
          <a:noFill/>
        </p:spPr>
        <p:txBody>
          <a:bodyPr wrap="square" rtlCol="0">
            <a:spAutoFit/>
          </a:bodyPr>
          <a:lstStyle/>
          <a:p>
            <a:r>
              <a:rPr lang="en-US" altLang="zh-TW" dirty="0" smtClean="0">
                <a:solidFill>
                  <a:srgbClr val="00B050"/>
                </a:solidFill>
                <a:latin typeface="Cooper Black" panose="0208090404030B020404" pitchFamily="18" charset="0"/>
              </a:rPr>
              <a:t>Tail B</a:t>
            </a:r>
            <a:endParaRPr lang="zh-TW" altLang="en-US" dirty="0">
              <a:solidFill>
                <a:srgbClr val="00B050"/>
              </a:solidFill>
              <a:latin typeface="Cooper Black" panose="0208090404030B020404" pitchFamily="18" charset="0"/>
            </a:endParaRPr>
          </a:p>
        </p:txBody>
      </p:sp>
      <p:sp>
        <p:nvSpPr>
          <p:cNvPr id="31" name="文字方塊 30"/>
          <p:cNvSpPr txBox="1"/>
          <p:nvPr/>
        </p:nvSpPr>
        <p:spPr>
          <a:xfrm>
            <a:off x="6125291" y="2476407"/>
            <a:ext cx="890243" cy="369332"/>
          </a:xfrm>
          <a:prstGeom prst="rect">
            <a:avLst/>
          </a:prstGeom>
          <a:noFill/>
        </p:spPr>
        <p:txBody>
          <a:bodyPr wrap="square" rtlCol="0">
            <a:spAutoFit/>
          </a:bodyPr>
          <a:lstStyle/>
          <a:p>
            <a:r>
              <a:rPr lang="en-US" altLang="zh-TW" dirty="0" smtClean="0">
                <a:solidFill>
                  <a:srgbClr val="7030A0"/>
                </a:solidFill>
                <a:latin typeface="Cooper Black" panose="0208090404030B020404" pitchFamily="18" charset="0"/>
              </a:rPr>
              <a:t>Core</a:t>
            </a:r>
            <a:endParaRPr lang="zh-TW" altLang="en-US" dirty="0">
              <a:solidFill>
                <a:srgbClr val="7030A0"/>
              </a:solidFill>
              <a:latin typeface="Cooper Black" panose="0208090404030B020404" pitchFamily="18" charset="0"/>
            </a:endParaRPr>
          </a:p>
        </p:txBody>
      </p:sp>
      <p:sp>
        <p:nvSpPr>
          <p:cNvPr id="19" name="文字方塊 18"/>
          <p:cNvSpPr txBox="1"/>
          <p:nvPr/>
        </p:nvSpPr>
        <p:spPr>
          <a:xfrm>
            <a:off x="7907613" y="409288"/>
            <a:ext cx="1802657" cy="400110"/>
          </a:xfrm>
          <a:prstGeom prst="rect">
            <a:avLst/>
          </a:prstGeom>
          <a:noFill/>
        </p:spPr>
        <p:txBody>
          <a:bodyPr wrap="square" rtlCol="0">
            <a:spAutoFit/>
          </a:bodyPr>
          <a:lstStyle/>
          <a:p>
            <a:r>
              <a:rPr lang="en-US" altLang="zh-TW" sz="2000" dirty="0" smtClean="0">
                <a:solidFill>
                  <a:srgbClr val="3333FF"/>
                </a:solidFill>
                <a:latin typeface="Cooper Black" panose="0208090404030B020404" pitchFamily="18" charset="0"/>
              </a:rPr>
              <a:t>Be 17 by PS1</a:t>
            </a:r>
            <a:endParaRPr lang="zh-TW" altLang="en-US" sz="2000" dirty="0">
              <a:solidFill>
                <a:srgbClr val="3333FF"/>
              </a:solidFill>
              <a:latin typeface="Cooper Black" panose="0208090404030B020404" pitchFamily="18" charset="0"/>
            </a:endParaRPr>
          </a:p>
        </p:txBody>
      </p:sp>
      <p:sp>
        <p:nvSpPr>
          <p:cNvPr id="21" name="矩形 20"/>
          <p:cNvSpPr/>
          <p:nvPr/>
        </p:nvSpPr>
        <p:spPr>
          <a:xfrm>
            <a:off x="6090013" y="6377540"/>
            <a:ext cx="2671244" cy="400110"/>
          </a:xfrm>
          <a:prstGeom prst="rect">
            <a:avLst/>
          </a:prstGeom>
        </p:spPr>
        <p:txBody>
          <a:bodyPr wrap="none">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Bhattacharya+ in prep</a:t>
            </a:r>
            <a:endParaRPr lang="en-US" altLang="zh-TW" sz="2000" dirty="0">
              <a:solidFill>
                <a:srgbClr val="996633"/>
              </a:solidFill>
              <a:latin typeface="Cambria Math" panose="02040503050406030204" pitchFamily="18" charset="0"/>
              <a:ea typeface="Cambria Math" panose="02040503050406030204" pitchFamily="18" charset="0"/>
            </a:endParaRPr>
          </a:p>
        </p:txBody>
      </p:sp>
      <p:pic>
        <p:nvPicPr>
          <p:cNvPr id="25" name="Content Placeholder 3"/>
          <p:cNvPicPr>
            <a:picLocks noChangeAspect="1"/>
          </p:cNvPicPr>
          <p:nvPr/>
        </p:nvPicPr>
        <p:blipFill rotWithShape="1">
          <a:blip r:embed="rId3"/>
          <a:srcRect l="1696" t="3814" r="43740" b="5499"/>
          <a:stretch/>
        </p:blipFill>
        <p:spPr>
          <a:xfrm>
            <a:off x="10244631" y="307135"/>
            <a:ext cx="1830394" cy="1710165"/>
          </a:xfrm>
          <a:prstGeom prst="rect">
            <a:avLst/>
          </a:prstGeom>
        </p:spPr>
      </p:pic>
      <p:pic>
        <p:nvPicPr>
          <p:cNvPr id="3" name="圖片 2"/>
          <p:cNvPicPr>
            <a:picLocks noChangeAspect="1"/>
          </p:cNvPicPr>
          <p:nvPr/>
        </p:nvPicPr>
        <p:blipFill>
          <a:blip r:embed="rId4"/>
          <a:stretch>
            <a:fillRect/>
          </a:stretch>
        </p:blipFill>
        <p:spPr>
          <a:xfrm>
            <a:off x="2537082" y="3743828"/>
            <a:ext cx="3260048" cy="3033822"/>
          </a:xfrm>
          <a:prstGeom prst="rect">
            <a:avLst/>
          </a:prstGeom>
        </p:spPr>
      </p:pic>
      <p:pic>
        <p:nvPicPr>
          <p:cNvPr id="5" name="圖片 4"/>
          <p:cNvPicPr>
            <a:picLocks noChangeAspect="1"/>
          </p:cNvPicPr>
          <p:nvPr/>
        </p:nvPicPr>
        <p:blipFill>
          <a:blip r:embed="rId5"/>
          <a:stretch>
            <a:fillRect/>
          </a:stretch>
        </p:blipFill>
        <p:spPr>
          <a:xfrm>
            <a:off x="2491741" y="409288"/>
            <a:ext cx="3272471" cy="2923459"/>
          </a:xfrm>
          <a:prstGeom prst="rect">
            <a:avLst/>
          </a:prstGeom>
        </p:spPr>
      </p:pic>
      <p:pic>
        <p:nvPicPr>
          <p:cNvPr id="6" name="圖片 5"/>
          <p:cNvPicPr>
            <a:picLocks noChangeAspect="1"/>
          </p:cNvPicPr>
          <p:nvPr/>
        </p:nvPicPr>
        <p:blipFill>
          <a:blip r:embed="rId6"/>
          <a:stretch>
            <a:fillRect/>
          </a:stretch>
        </p:blipFill>
        <p:spPr>
          <a:xfrm>
            <a:off x="8761109" y="3743828"/>
            <a:ext cx="2967043" cy="2800595"/>
          </a:xfrm>
          <a:prstGeom prst="rect">
            <a:avLst/>
          </a:prstGeom>
        </p:spPr>
      </p:pic>
      <p:pic>
        <p:nvPicPr>
          <p:cNvPr id="13" name="圖片 12"/>
          <p:cNvPicPr>
            <a:picLocks noChangeAspect="1"/>
          </p:cNvPicPr>
          <p:nvPr/>
        </p:nvPicPr>
        <p:blipFill>
          <a:blip r:embed="rId7"/>
          <a:stretch>
            <a:fillRect/>
          </a:stretch>
        </p:blipFill>
        <p:spPr>
          <a:xfrm>
            <a:off x="259926" y="5455729"/>
            <a:ext cx="1944618" cy="1321921"/>
          </a:xfrm>
          <a:prstGeom prst="rect">
            <a:avLst/>
          </a:prstGeom>
        </p:spPr>
      </p:pic>
      <p:pic>
        <p:nvPicPr>
          <p:cNvPr id="16" name="圖片 15"/>
          <p:cNvPicPr>
            <a:picLocks noChangeAspect="1"/>
          </p:cNvPicPr>
          <p:nvPr/>
        </p:nvPicPr>
        <p:blipFill>
          <a:blip r:embed="rId8"/>
          <a:stretch>
            <a:fillRect/>
          </a:stretch>
        </p:blipFill>
        <p:spPr>
          <a:xfrm>
            <a:off x="177706" y="2279854"/>
            <a:ext cx="2109058" cy="1255423"/>
          </a:xfrm>
          <a:prstGeom prst="rect">
            <a:avLst/>
          </a:prstGeom>
        </p:spPr>
      </p:pic>
      <p:pic>
        <p:nvPicPr>
          <p:cNvPr id="17" name="圖片 16"/>
          <p:cNvPicPr>
            <a:picLocks noChangeAspect="1"/>
          </p:cNvPicPr>
          <p:nvPr/>
        </p:nvPicPr>
        <p:blipFill>
          <a:blip r:embed="rId9"/>
          <a:stretch>
            <a:fillRect/>
          </a:stretch>
        </p:blipFill>
        <p:spPr>
          <a:xfrm>
            <a:off x="6237917" y="5101422"/>
            <a:ext cx="2271676" cy="1376103"/>
          </a:xfrm>
          <a:prstGeom prst="rect">
            <a:avLst/>
          </a:prstGeom>
        </p:spPr>
      </p:pic>
    </p:spTree>
    <p:extLst>
      <p:ext uri="{BB962C8B-B14F-4D97-AF65-F5344CB8AC3E}">
        <p14:creationId xmlns:p14="http://schemas.microsoft.com/office/powerpoint/2010/main" val="180545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AA1C3E0E-B550-4B87-AADB-86E0574CFCEF}" type="slidenum">
              <a:rPr lang="zh-TW" altLang="en-US" smtClean="0"/>
              <a:pPr/>
              <a:t>29</a:t>
            </a:fld>
            <a:endParaRPr lang="zh-TW" altLang="en-US"/>
          </a:p>
        </p:txBody>
      </p:sp>
      <p:pic>
        <p:nvPicPr>
          <p:cNvPr id="3" name="圖片 2"/>
          <p:cNvPicPr>
            <a:picLocks noChangeAspect="1"/>
          </p:cNvPicPr>
          <p:nvPr/>
        </p:nvPicPr>
        <p:blipFill>
          <a:blip r:embed="rId2"/>
          <a:stretch>
            <a:fillRect/>
          </a:stretch>
        </p:blipFill>
        <p:spPr>
          <a:xfrm>
            <a:off x="6136106" y="843590"/>
            <a:ext cx="5851358" cy="4998263"/>
          </a:xfrm>
          <a:prstGeom prst="rect">
            <a:avLst/>
          </a:prstGeom>
        </p:spPr>
      </p:pic>
      <p:pic>
        <p:nvPicPr>
          <p:cNvPr id="4" name="圖片 3"/>
          <p:cNvPicPr>
            <a:picLocks noChangeAspect="1"/>
          </p:cNvPicPr>
          <p:nvPr/>
        </p:nvPicPr>
        <p:blipFill>
          <a:blip r:embed="rId3"/>
          <a:stretch>
            <a:fillRect/>
          </a:stretch>
        </p:blipFill>
        <p:spPr>
          <a:xfrm>
            <a:off x="249916" y="315408"/>
            <a:ext cx="5753842" cy="6090058"/>
          </a:xfrm>
          <a:prstGeom prst="rect">
            <a:avLst/>
          </a:prstGeom>
        </p:spPr>
      </p:pic>
    </p:spTree>
    <p:extLst>
      <p:ext uri="{BB962C8B-B14F-4D97-AF65-F5344CB8AC3E}">
        <p14:creationId xmlns:p14="http://schemas.microsoft.com/office/powerpoint/2010/main" val="4009102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ttp://farm4.staticflickr.com/3686/9217729467_278aca38fd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729" y="6297"/>
            <a:ext cx="10277554" cy="685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379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72" y="327101"/>
            <a:ext cx="4495716" cy="6126097"/>
          </a:xfrm>
          <a:prstGeom prst="rect">
            <a:avLst/>
          </a:prstGeom>
        </p:spPr>
      </p:pic>
      <p:sp>
        <p:nvSpPr>
          <p:cNvPr id="3" name="文字方塊 2"/>
          <p:cNvSpPr txBox="1"/>
          <p:nvPr/>
        </p:nvSpPr>
        <p:spPr>
          <a:xfrm>
            <a:off x="4927181" y="369932"/>
            <a:ext cx="6662068" cy="4339650"/>
          </a:xfrm>
          <a:prstGeom prst="rect">
            <a:avLst/>
          </a:prstGeom>
          <a:noFill/>
        </p:spPr>
        <p:txBody>
          <a:bodyPr wrap="square" rtlCol="0">
            <a:spAutoFit/>
          </a:bodyPr>
          <a:lstStyle/>
          <a:p>
            <a:pPr>
              <a:spcBef>
                <a:spcPts val="600"/>
              </a:spcBef>
              <a:spcAft>
                <a:spcPts val="600"/>
              </a:spcAft>
            </a:pPr>
            <a:r>
              <a:rPr lang="en-US" altLang="zh-TW" sz="3200" b="1" dirty="0" smtClean="0">
                <a:solidFill>
                  <a:srgbClr val="3333FF"/>
                </a:solidFill>
                <a:latin typeface="Cambria Math" panose="02040503050406030204" pitchFamily="18" charset="0"/>
                <a:ea typeface="Cambria Math" panose="02040503050406030204" pitchFamily="18" charset="0"/>
              </a:rPr>
              <a:t>Blue Stragglers </a:t>
            </a:r>
          </a:p>
          <a:p>
            <a:pPr>
              <a:spcBef>
                <a:spcPts val="600"/>
              </a:spcBef>
              <a:spcAft>
                <a:spcPts val="600"/>
              </a:spcAft>
            </a:pPr>
            <a:r>
              <a:rPr lang="en-US" altLang="zh-TW" sz="3200" dirty="0" smtClean="0">
                <a:latin typeface="Cambria Math" panose="02040503050406030204" pitchFamily="18" charset="0"/>
                <a:ea typeface="Cambria Math" panose="02040503050406030204" pitchFamily="18" charset="0"/>
              </a:rPr>
              <a:t>Stars lying along the extension of the main sequence.  Should have evolved off the turn-off given the age of the </a:t>
            </a:r>
            <a:r>
              <a:rPr lang="en-US" altLang="zh-TW" sz="3200" smtClean="0">
                <a:latin typeface="Cambria Math" panose="02040503050406030204" pitchFamily="18" charset="0"/>
                <a:ea typeface="Cambria Math" panose="02040503050406030204" pitchFamily="18" charset="0"/>
              </a:rPr>
              <a:t>hosting cluster  </a:t>
            </a:r>
            <a:endParaRPr lang="en-US" altLang="zh-TW" sz="3200" dirty="0" smtClean="0">
              <a:latin typeface="Cambria Math" panose="02040503050406030204" pitchFamily="18" charset="0"/>
              <a:ea typeface="Cambria Math" panose="02040503050406030204" pitchFamily="18" charset="0"/>
            </a:endParaRPr>
          </a:p>
          <a:p>
            <a:pPr>
              <a:spcBef>
                <a:spcPts val="600"/>
              </a:spcBef>
              <a:spcAft>
                <a:spcPts val="600"/>
              </a:spcAft>
            </a:pPr>
            <a:r>
              <a:rPr lang="en-US" altLang="zh-TW" sz="3200" dirty="0" smtClean="0">
                <a:latin typeface="Cambria Math" panose="02040503050406030204" pitchFamily="18" charset="0"/>
                <a:ea typeface="Cambria Math" panose="02040503050406030204" pitchFamily="18" charset="0"/>
              </a:rPr>
              <a:t>Origin not clear; likely as a </a:t>
            </a:r>
            <a:r>
              <a:rPr lang="en-US" altLang="zh-TW" sz="3200" u="sng" dirty="0" smtClean="0">
                <a:latin typeface="Cambria Math" panose="02040503050406030204" pitchFamily="18" charset="0"/>
                <a:ea typeface="Cambria Math" panose="02040503050406030204" pitchFamily="18" charset="0"/>
              </a:rPr>
              <a:t>merger</a:t>
            </a:r>
            <a:r>
              <a:rPr lang="en-US" altLang="zh-TW" sz="3200" dirty="0" smtClean="0">
                <a:latin typeface="Cambria Math" panose="02040503050406030204" pitchFamily="18" charset="0"/>
                <a:ea typeface="Cambria Math" panose="02040503050406030204" pitchFamily="18" charset="0"/>
              </a:rPr>
              <a:t> of two low-mass stars as consequence of collisional or binary merging</a:t>
            </a:r>
            <a:endParaRPr lang="zh-TW" altLang="en-US" sz="3200" dirty="0">
              <a:latin typeface="Cambria Math" panose="02040503050406030204" pitchFamily="18" charset="0"/>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30</a:t>
            </a:fld>
            <a:endParaRPr lang="zh-TW" altLang="en-US"/>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988" y="4709582"/>
            <a:ext cx="2357325" cy="2011893"/>
          </a:xfrm>
          <a:prstGeom prst="rect">
            <a:avLst/>
          </a:prstGeom>
        </p:spPr>
      </p:pic>
      <p:sp>
        <p:nvSpPr>
          <p:cNvPr id="9" name="文字方塊 8"/>
          <p:cNvSpPr txBox="1"/>
          <p:nvPr/>
        </p:nvSpPr>
        <p:spPr>
          <a:xfrm>
            <a:off x="5273963" y="4867563"/>
            <a:ext cx="397164" cy="253916"/>
          </a:xfrm>
          <a:prstGeom prst="rect">
            <a:avLst/>
          </a:prstGeom>
          <a:noFill/>
        </p:spPr>
        <p:txBody>
          <a:bodyPr wrap="square" rtlCol="0">
            <a:spAutoFit/>
          </a:bodyPr>
          <a:lstStyle/>
          <a:p>
            <a:r>
              <a:rPr lang="en-US" altLang="zh-TW" sz="1050" dirty="0" smtClean="0">
                <a:solidFill>
                  <a:srgbClr val="3333FF"/>
                </a:solidFill>
                <a:latin typeface="Modern No. 20" panose="02070704070505020303" pitchFamily="18" charset="0"/>
              </a:rPr>
              <a:t>M5</a:t>
            </a:r>
            <a:endParaRPr lang="zh-TW" altLang="en-US" sz="1050" dirty="0">
              <a:solidFill>
                <a:srgbClr val="3333FF"/>
              </a:solidFill>
              <a:latin typeface="Modern No. 20" panose="02070704070505020303" pitchFamily="18" charset="0"/>
            </a:endParaRPr>
          </a:p>
        </p:txBody>
      </p:sp>
    </p:spTree>
    <p:extLst>
      <p:ext uri="{BB962C8B-B14F-4D97-AF65-F5344CB8AC3E}">
        <p14:creationId xmlns:p14="http://schemas.microsoft.com/office/powerpoint/2010/main" val="1175913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Screen Shot 2014-07-01 at 6.13.50 AM.png"/>
          <p:cNvPicPr/>
          <p:nvPr/>
        </p:nvPicPr>
        <p:blipFill>
          <a:blip r:embed="rId2" cstate="print">
            <a:extLst/>
          </a:blip>
          <a:stretch>
            <a:fillRect/>
          </a:stretch>
        </p:blipFill>
        <p:spPr>
          <a:xfrm>
            <a:off x="193673" y="1056529"/>
            <a:ext cx="2980346" cy="5637531"/>
          </a:xfrm>
          <a:prstGeom prst="rect">
            <a:avLst/>
          </a:prstGeom>
          <a:ln w="12700">
            <a:miter lim="400000"/>
          </a:ln>
        </p:spPr>
      </p:pic>
      <p:sp>
        <p:nvSpPr>
          <p:cNvPr id="8" name="Shape 244"/>
          <p:cNvSpPr/>
          <p:nvPr/>
        </p:nvSpPr>
        <p:spPr>
          <a:xfrm>
            <a:off x="3607960" y="4546374"/>
            <a:ext cx="7850295" cy="202927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342900" indent="-342900" defTabSz="584200">
              <a:lnSpc>
                <a:spcPct val="90000"/>
              </a:lnSpc>
              <a:spcBef>
                <a:spcPts val="1200"/>
              </a:spcBef>
              <a:buFont typeface="Wingdings" panose="05000000000000000000" pitchFamily="2" charset="2"/>
              <a:buChar char="u"/>
              <a:defRPr sz="1800">
                <a:solidFill>
                  <a:srgbClr val="000000"/>
                </a:solidFill>
              </a:defRPr>
            </a:pP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 Put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stellar </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evolutionary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m</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odels to test, e.g., </a:t>
            </a:r>
            <a:r>
              <a:rPr lang="en-US" sz="3200" kern="0" dirty="0" err="1"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Padova</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/PARSEC Chen+14</a:t>
            </a:r>
            <a:endParaRPr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endParaRPr>
          </a:p>
          <a:p>
            <a:pPr marL="342900" indent="-342900" defTabSz="584200">
              <a:lnSpc>
                <a:spcPct val="90000"/>
              </a:lnSpc>
              <a:spcBef>
                <a:spcPts val="1200"/>
              </a:spcBef>
              <a:buFont typeface="Wingdings" panose="05000000000000000000" pitchFamily="2" charset="2"/>
              <a:buChar char="u"/>
              <a:defRPr sz="1800">
                <a:solidFill>
                  <a:srgbClr val="000000"/>
                </a:solidFill>
              </a:defRPr>
            </a:pP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 </a:t>
            </a:r>
            <a:r>
              <a:rPr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20-40</a:t>
            </a:r>
            <a:r>
              <a:rPr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 binary </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rate </a:t>
            </a:r>
            <a:r>
              <a:rPr lang="en-US"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with a </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preference </a:t>
            </a:r>
            <a:r>
              <a:rPr lang="en-US"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of </a:t>
            </a: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
            </a:r>
            <a:b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br>
            <a:r>
              <a:rPr lang="en-US"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   similar-mass pairs</a:t>
            </a:r>
            <a:endParaRPr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endParaRPr>
          </a:p>
        </p:txBody>
      </p:sp>
      <p:sp>
        <p:nvSpPr>
          <p:cNvPr id="7" name="文字方塊 6"/>
          <p:cNvSpPr txBox="1"/>
          <p:nvPr/>
        </p:nvSpPr>
        <p:spPr>
          <a:xfrm>
            <a:off x="10692384" y="6293950"/>
            <a:ext cx="1342146" cy="400110"/>
          </a:xfrm>
          <a:prstGeom prst="rect">
            <a:avLst/>
          </a:prstGeom>
          <a:noFill/>
        </p:spPr>
        <p:txBody>
          <a:bodyPr wrap="square" rtlCol="0">
            <a:spAutoFit/>
          </a:bodyPr>
          <a:lstStyle/>
          <a:p>
            <a:r>
              <a:rPr lang="en-US" altLang="zh-TW" sz="2000" dirty="0" smtClean="0">
                <a:solidFill>
                  <a:srgbClr val="996633"/>
                </a:solidFill>
              </a:rPr>
              <a:t>Wang+13</a:t>
            </a:r>
            <a:endParaRPr lang="zh-TW" altLang="en-US" sz="2000" dirty="0">
              <a:solidFill>
                <a:srgbClr val="996633"/>
              </a:solidFill>
            </a:endParaRPr>
          </a:p>
        </p:txBody>
      </p:sp>
      <p:pic>
        <p:nvPicPr>
          <p:cNvPr id="9" name="圖片 8"/>
          <p:cNvPicPr>
            <a:picLocks noChangeAspect="1"/>
          </p:cNvPicPr>
          <p:nvPr/>
        </p:nvPicPr>
        <p:blipFill>
          <a:blip r:embed="rId3"/>
          <a:stretch>
            <a:fillRect/>
          </a:stretch>
        </p:blipFill>
        <p:spPr>
          <a:xfrm>
            <a:off x="5551476" y="318716"/>
            <a:ext cx="6282991" cy="4023366"/>
          </a:xfrm>
          <a:prstGeom prst="rect">
            <a:avLst/>
          </a:prstGeom>
        </p:spPr>
      </p:pic>
      <p:sp>
        <p:nvSpPr>
          <p:cNvPr id="10" name="矩形 9"/>
          <p:cNvSpPr/>
          <p:nvPr/>
        </p:nvSpPr>
        <p:spPr>
          <a:xfrm>
            <a:off x="3266484" y="3275129"/>
            <a:ext cx="2819584" cy="1200329"/>
          </a:xfrm>
          <a:prstGeom prst="rect">
            <a:avLst/>
          </a:prstGeom>
        </p:spPr>
        <p:txBody>
          <a:bodyPr wrap="square">
            <a:spAutoFit/>
          </a:bodyPr>
          <a:lstStyle/>
          <a:p>
            <a:r>
              <a:rPr lang="en-US" altLang="zh-TW" sz="2400" dirty="0">
                <a:solidFill>
                  <a:srgbClr val="0000CC"/>
                </a:solidFill>
                <a:latin typeface="Cambria Math" panose="02040503050406030204" pitchFamily="18" charset="0"/>
                <a:ea typeface="Cambria Math" panose="02040503050406030204" pitchFamily="18" charset="0"/>
              </a:rPr>
              <a:t>2MASS, PS1, PPMXL </a:t>
            </a:r>
            <a:r>
              <a:rPr lang="en-US" altLang="zh-TW" sz="2400" dirty="0">
                <a:solidFill>
                  <a:srgbClr val="0000CC"/>
                </a:solidFill>
                <a:latin typeface="Cambria Math" panose="02040503050406030204" pitchFamily="18" charset="0"/>
                <a:ea typeface="Cambria Math" panose="02040503050406030204" pitchFamily="18" charset="0"/>
                <a:sym typeface="Wingdings" panose="05000000000000000000" pitchFamily="2" charset="2"/>
              </a:rPr>
              <a:t> 1040 member candidates</a:t>
            </a:r>
            <a:r>
              <a:rPr lang="en-US" altLang="zh-TW" sz="2400" dirty="0">
                <a:solidFill>
                  <a:srgbClr val="0000CC"/>
                </a:solidFill>
                <a:latin typeface="Cambria Math" panose="02040503050406030204" pitchFamily="18" charset="0"/>
                <a:ea typeface="Cambria Math" panose="02040503050406030204" pitchFamily="18" charset="0"/>
              </a:rPr>
              <a:t> </a:t>
            </a:r>
            <a:endParaRPr lang="zh-TW" altLang="en-US" sz="1600" dirty="0">
              <a:solidFill>
                <a:srgbClr val="0000CC"/>
              </a:solidFill>
            </a:endParaRPr>
          </a:p>
        </p:txBody>
      </p:sp>
      <p:sp>
        <p:nvSpPr>
          <p:cNvPr id="6" name="文字方塊 5"/>
          <p:cNvSpPr txBox="1"/>
          <p:nvPr/>
        </p:nvSpPr>
        <p:spPr>
          <a:xfrm>
            <a:off x="3266484" y="2311661"/>
            <a:ext cx="2343206" cy="892552"/>
          </a:xfrm>
          <a:prstGeom prst="rect">
            <a:avLst/>
          </a:prstGeom>
          <a:noFill/>
        </p:spPr>
        <p:txBody>
          <a:bodyPr wrap="square" rtlCol="0">
            <a:spAutoFit/>
          </a:bodyPr>
          <a:lstStyle/>
          <a:p>
            <a:pPr algn="ctr"/>
            <a:r>
              <a:rPr lang="en-US" altLang="zh-TW" sz="2800" b="1" dirty="0" err="1">
                <a:solidFill>
                  <a:srgbClr val="0000CC"/>
                </a:solidFill>
                <a:latin typeface="Times New Roman" panose="02020603050405020304" pitchFamily="18" charset="0"/>
                <a:cs typeface="Times New Roman" panose="02020603050405020304" pitchFamily="18" charset="0"/>
              </a:rPr>
              <a:t>Praesepe</a:t>
            </a:r>
            <a:r>
              <a:rPr lang="en-US" altLang="zh-TW" sz="3200" b="1" dirty="0">
                <a:solidFill>
                  <a:srgbClr val="0000CC"/>
                </a:solidFill>
                <a:latin typeface="Times New Roman" panose="02020603050405020304" pitchFamily="18" charset="0"/>
                <a:cs typeface="Times New Roman" panose="02020603050405020304" pitchFamily="18" charset="0"/>
              </a:rPr>
              <a:t> </a:t>
            </a:r>
            <a:r>
              <a:rPr lang="en-US" altLang="zh-TW" sz="3200" b="1" dirty="0" smtClean="0">
                <a:solidFill>
                  <a:srgbClr val="0000CC"/>
                </a:solidFill>
                <a:latin typeface="Times New Roman" panose="02020603050405020304" pitchFamily="18" charset="0"/>
                <a:cs typeface="Times New Roman" panose="02020603050405020304" pitchFamily="18" charset="0"/>
              </a:rPr>
              <a:t/>
            </a:r>
            <a:br>
              <a:rPr lang="en-US" altLang="zh-TW" sz="3200" b="1" dirty="0" smtClean="0">
                <a:solidFill>
                  <a:srgbClr val="0000CC"/>
                </a:solidFill>
                <a:latin typeface="Times New Roman" panose="02020603050405020304" pitchFamily="18" charset="0"/>
                <a:cs typeface="Times New Roman" panose="02020603050405020304" pitchFamily="18" charset="0"/>
              </a:rPr>
            </a:br>
            <a:r>
              <a:rPr lang="en-US" altLang="zh-TW" dirty="0" smtClean="0">
                <a:solidFill>
                  <a:srgbClr val="0000CC"/>
                </a:solidFill>
                <a:latin typeface="Times New Roman" panose="02020603050405020304" pitchFamily="18" charset="0"/>
                <a:cs typeface="Times New Roman" panose="02020603050405020304" pitchFamily="18" charset="0"/>
              </a:rPr>
              <a:t>(</a:t>
            </a:r>
            <a:r>
              <a:rPr lang="en-US" altLang="zh-TW" dirty="0">
                <a:solidFill>
                  <a:srgbClr val="0000CC"/>
                </a:solidFill>
                <a:latin typeface="Times New Roman" panose="02020603050405020304" pitchFamily="18" charset="0"/>
                <a:cs typeface="Times New Roman" panose="02020603050405020304" pitchFamily="18" charset="0"/>
              </a:rPr>
              <a:t>M44, 750 </a:t>
            </a:r>
            <a:r>
              <a:rPr lang="en-US" altLang="zh-TW" dirty="0" err="1">
                <a:solidFill>
                  <a:srgbClr val="0000CC"/>
                </a:solidFill>
                <a:latin typeface="Times New Roman" panose="02020603050405020304" pitchFamily="18" charset="0"/>
                <a:cs typeface="Times New Roman" panose="02020603050405020304" pitchFamily="18" charset="0"/>
              </a:rPr>
              <a:t>Myr</a:t>
            </a:r>
            <a:r>
              <a:rPr lang="en-US" altLang="zh-TW" dirty="0">
                <a:solidFill>
                  <a:srgbClr val="0000CC"/>
                </a:solidFill>
                <a:latin typeface="Times New Roman" panose="02020603050405020304" pitchFamily="18" charset="0"/>
                <a:cs typeface="Times New Roman" panose="02020603050405020304" pitchFamily="18" charset="0"/>
              </a:rPr>
              <a:t>, 179 pc)</a:t>
            </a:r>
            <a:endParaRPr lang="zh-TW" altLang="en-US" sz="2800" dirty="0">
              <a:solidFill>
                <a:srgbClr val="0000CC"/>
              </a:solidFill>
              <a:latin typeface="Times New Roman" panose="02020603050405020304" pitchFamily="18" charset="0"/>
              <a:cs typeface="Times New Roman" panose="02020603050405020304" pitchFamily="18" charset="0"/>
            </a:endParaRPr>
          </a:p>
        </p:txBody>
      </p:sp>
      <p:sp>
        <p:nvSpPr>
          <p:cNvPr id="11" name="矩形 10"/>
          <p:cNvSpPr/>
          <p:nvPr/>
        </p:nvSpPr>
        <p:spPr>
          <a:xfrm>
            <a:off x="193673" y="308052"/>
            <a:ext cx="4852162" cy="646331"/>
          </a:xfrm>
          <a:prstGeom prst="rect">
            <a:avLst/>
          </a:prstGeom>
        </p:spPr>
        <p:txBody>
          <a:bodyPr wrap="none">
            <a:spAutoFit/>
          </a:bodyPr>
          <a:lstStyle/>
          <a:p>
            <a:pPr lvl="0"/>
            <a:r>
              <a:rPr lang="en-US" altLang="zh-TW" sz="3600" b="1" dirty="0" smtClean="0">
                <a:solidFill>
                  <a:srgbClr val="0000FF"/>
                </a:solidFill>
                <a:latin typeface="Cambria Math" panose="02040503050406030204" pitchFamily="18" charset="0"/>
                <a:ea typeface="Cambria Math" panose="02040503050406030204" pitchFamily="18" charset="0"/>
              </a:rPr>
              <a:t> </a:t>
            </a:r>
            <a:r>
              <a:rPr lang="en-US" altLang="zh-TW" sz="3600" b="1" u="sng" dirty="0" smtClean="0">
                <a:solidFill>
                  <a:srgbClr val="0000FF"/>
                </a:solidFill>
                <a:latin typeface="Cambria Math" panose="02040503050406030204" pitchFamily="18" charset="0"/>
                <a:ea typeface="Cambria Math" panose="02040503050406030204" pitchFamily="18" charset="0"/>
              </a:rPr>
              <a:t>Dissolving</a:t>
            </a:r>
            <a:r>
              <a:rPr lang="en-US" altLang="zh-TW" sz="3600" b="1" dirty="0" smtClean="0">
                <a:solidFill>
                  <a:srgbClr val="0000FF"/>
                </a:solidFill>
                <a:latin typeface="Cambria Math" panose="02040503050406030204" pitchFamily="18" charset="0"/>
                <a:ea typeface="Cambria Math" panose="02040503050406030204" pitchFamily="18" charset="0"/>
              </a:rPr>
              <a:t> Star Clusters</a:t>
            </a:r>
            <a:endParaRPr lang="en-US" altLang="zh-TW" sz="3600" b="1" dirty="0">
              <a:solidFill>
                <a:srgbClr val="0000FF"/>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877338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700" y="138915"/>
            <a:ext cx="4665317" cy="497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7369539" y="1735531"/>
            <a:ext cx="613482" cy="369332"/>
          </a:xfrm>
          <a:prstGeom prst="rect">
            <a:avLst/>
          </a:prstGeom>
          <a:noFill/>
        </p:spPr>
        <p:txBody>
          <a:bodyPr wrap="square" rtlCol="0">
            <a:spAutoFit/>
          </a:bodyPr>
          <a:lstStyle/>
          <a:p>
            <a:r>
              <a:rPr lang="en-US" altLang="zh-TW" dirty="0">
                <a:solidFill>
                  <a:schemeClr val="tx1">
                    <a:lumMod val="50000"/>
                    <a:lumOff val="50000"/>
                  </a:schemeClr>
                </a:solidFill>
              </a:rPr>
              <a:t>disk</a:t>
            </a:r>
            <a:endParaRPr lang="zh-TW" altLang="en-US" dirty="0">
              <a:solidFill>
                <a:schemeClr val="tx1">
                  <a:lumMod val="50000"/>
                  <a:lumOff val="50000"/>
                </a:schemeClr>
              </a:solidFill>
            </a:endParaRPr>
          </a:p>
        </p:txBody>
      </p:sp>
      <p:sp>
        <p:nvSpPr>
          <p:cNvPr id="6" name="文字方塊 5"/>
          <p:cNvSpPr txBox="1"/>
          <p:nvPr/>
        </p:nvSpPr>
        <p:spPr>
          <a:xfrm>
            <a:off x="7808744" y="963012"/>
            <a:ext cx="1201692" cy="369332"/>
          </a:xfrm>
          <a:prstGeom prst="rect">
            <a:avLst/>
          </a:prstGeom>
          <a:noFill/>
        </p:spPr>
        <p:txBody>
          <a:bodyPr wrap="square" rtlCol="0">
            <a:spAutoFit/>
          </a:bodyPr>
          <a:lstStyle/>
          <a:p>
            <a:r>
              <a:rPr lang="en-US" altLang="zh-TW" dirty="0">
                <a:solidFill>
                  <a:srgbClr val="FF0000"/>
                </a:solidFill>
              </a:rPr>
              <a:t>Trapezium</a:t>
            </a:r>
            <a:endParaRPr lang="zh-TW" altLang="en-US" dirty="0">
              <a:solidFill>
                <a:srgbClr val="FF0000"/>
              </a:solidFill>
            </a:endParaRPr>
          </a:p>
        </p:txBody>
      </p:sp>
      <p:sp>
        <p:nvSpPr>
          <p:cNvPr id="2" name="矩形 1"/>
          <p:cNvSpPr/>
          <p:nvPr/>
        </p:nvSpPr>
        <p:spPr>
          <a:xfrm>
            <a:off x="4854013" y="5118244"/>
            <a:ext cx="6961631" cy="1575816"/>
          </a:xfrm>
          <a:prstGeom prst="rect">
            <a:avLst/>
          </a:prstGeom>
        </p:spPr>
        <p:txBody>
          <a:bodyPr wrap="square">
            <a:spAutoFit/>
          </a:bodyPr>
          <a:lstStyle/>
          <a:p>
            <a:pPr defTabSz="584200">
              <a:lnSpc>
                <a:spcPct val="90000"/>
              </a:lnSpc>
              <a:spcBef>
                <a:spcPts val="1200"/>
              </a:spcBef>
              <a:defRPr sz="1800">
                <a:solidFill>
                  <a:srgbClr val="000000"/>
                </a:solidFill>
              </a:defRPr>
            </a:pP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Mass </a:t>
            </a:r>
            <a:r>
              <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segregation with the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lowest </a:t>
            </a:r>
            <a:r>
              <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mass members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(&lt; </a:t>
            </a:r>
            <a:r>
              <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0.2 M</a:t>
            </a:r>
            <a:r>
              <a:rPr lang="en-US" altLang="zh-TW" sz="3200" kern="0" baseline="-5999" dirty="0">
                <a:latin typeface="Cambria Math" panose="02040503050406030204" pitchFamily="18" charset="0"/>
                <a:ea typeface="Cambria Math" panose="02040503050406030204" pitchFamily="18" charset="0"/>
                <a:cs typeface="Times New Roman" panose="02020603050405020304" pitchFamily="18" charset="0"/>
                <a:sym typeface="Helvetica Light"/>
              </a:rPr>
              <a:t>⊙</a:t>
            </a:r>
            <a:r>
              <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 being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stripped </a:t>
            </a:r>
          </a:p>
          <a:p>
            <a:pPr defTabSz="584200">
              <a:lnSpc>
                <a:spcPct val="90000"/>
              </a:lnSpc>
              <a:spcBef>
                <a:spcPts val="1200"/>
              </a:spcBef>
              <a:defRPr sz="1800">
                <a:solidFill>
                  <a:srgbClr val="000000"/>
                </a:solidFill>
              </a:defRPr>
            </a:pP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a:t>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The </a:t>
            </a:r>
            <a:r>
              <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rPr>
              <a:t>cluster </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is </a:t>
            </a:r>
            <a:r>
              <a:rPr lang="en-US" altLang="zh-TW" sz="3200" b="1" u="sng" kern="0" dirty="0" smtClean="0">
                <a:solidFill>
                  <a:srgbClr val="3333FF"/>
                </a:solidFill>
                <a:latin typeface="Cambria Math" panose="02040503050406030204" pitchFamily="18" charset="0"/>
                <a:ea typeface="Cambria Math" panose="02040503050406030204" pitchFamily="18" charset="0"/>
                <a:cs typeface="Times New Roman" panose="02020603050405020304" pitchFamily="18" charset="0"/>
                <a:sym typeface="Helvetica Light"/>
              </a:rPr>
              <a:t>being dissolved</a:t>
            </a:r>
            <a:r>
              <a:rPr lang="en-US" altLang="zh-TW" sz="3200" kern="0" dirty="0" smtClean="0">
                <a:latin typeface="Cambria Math" panose="02040503050406030204" pitchFamily="18" charset="0"/>
                <a:ea typeface="Cambria Math" panose="02040503050406030204" pitchFamily="18" charset="0"/>
                <a:cs typeface="Times New Roman" panose="02020603050405020304" pitchFamily="18" charset="0"/>
                <a:sym typeface="Helvetica Light"/>
              </a:rPr>
              <a:t>.</a:t>
            </a:r>
            <a:endParaRPr lang="en-US" altLang="zh-TW" sz="3200" kern="0" dirty="0">
              <a:latin typeface="Cambria Math" panose="02040503050406030204" pitchFamily="18" charset="0"/>
              <a:ea typeface="Cambria Math" panose="02040503050406030204" pitchFamily="18" charset="0"/>
              <a:cs typeface="Times New Roman" panose="02020603050405020304" pitchFamily="18" charset="0"/>
              <a:sym typeface="Helvetica Light"/>
            </a:endParaRPr>
          </a:p>
        </p:txBody>
      </p:sp>
      <p:pic>
        <p:nvPicPr>
          <p:cNvPr id="7" name="圖片 6"/>
          <p:cNvPicPr>
            <a:picLocks noChangeAspect="1"/>
          </p:cNvPicPr>
          <p:nvPr/>
        </p:nvPicPr>
        <p:blipFill>
          <a:blip r:embed="rId3"/>
          <a:stretch>
            <a:fillRect/>
          </a:stretch>
        </p:blipFill>
        <p:spPr>
          <a:xfrm>
            <a:off x="234923" y="513601"/>
            <a:ext cx="4563196" cy="5780349"/>
          </a:xfrm>
          <a:prstGeom prst="rect">
            <a:avLst/>
          </a:prstGeom>
        </p:spPr>
      </p:pic>
      <p:sp>
        <p:nvSpPr>
          <p:cNvPr id="9" name="文字方塊 8"/>
          <p:cNvSpPr txBox="1"/>
          <p:nvPr/>
        </p:nvSpPr>
        <p:spPr>
          <a:xfrm>
            <a:off x="10875264" y="6293950"/>
            <a:ext cx="1159266" cy="400110"/>
          </a:xfrm>
          <a:prstGeom prst="rect">
            <a:avLst/>
          </a:prstGeom>
          <a:noFill/>
        </p:spPr>
        <p:txBody>
          <a:bodyPr wrap="square" rtlCol="0">
            <a:spAutoFit/>
          </a:bodyPr>
          <a:lstStyle/>
          <a:p>
            <a:r>
              <a:rPr lang="en-US" altLang="zh-TW" sz="2000" dirty="0" smtClean="0">
                <a:solidFill>
                  <a:srgbClr val="996633"/>
                </a:solidFill>
              </a:rPr>
              <a:t>Wang+13</a:t>
            </a:r>
            <a:endParaRPr lang="zh-TW" altLang="en-US" sz="2000" dirty="0">
              <a:solidFill>
                <a:srgbClr val="996633"/>
              </a:solidFill>
            </a:endParaRPr>
          </a:p>
        </p:txBody>
      </p:sp>
    </p:spTree>
    <p:extLst>
      <p:ext uri="{BB962C8B-B14F-4D97-AF65-F5344CB8AC3E}">
        <p14:creationId xmlns:p14="http://schemas.microsoft.com/office/powerpoint/2010/main" val="3746827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opscience.iop.org/article/10.1086/340554/fulltext/fg16.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1059" y="3283169"/>
            <a:ext cx="3943671" cy="3174174"/>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cstate="print"/>
          <a:stretch>
            <a:fillRect/>
          </a:stretch>
        </p:blipFill>
        <p:spPr>
          <a:xfrm>
            <a:off x="430306" y="1070134"/>
            <a:ext cx="5831345" cy="5468778"/>
          </a:xfrm>
          <a:prstGeom prst="rect">
            <a:avLst/>
          </a:prstGeom>
        </p:spPr>
      </p:pic>
      <p:sp>
        <p:nvSpPr>
          <p:cNvPr id="4" name="文字方塊 3"/>
          <p:cNvSpPr txBox="1"/>
          <p:nvPr/>
        </p:nvSpPr>
        <p:spPr>
          <a:xfrm>
            <a:off x="4531095" y="5231515"/>
            <a:ext cx="1627658" cy="400110"/>
          </a:xfrm>
          <a:prstGeom prst="rect">
            <a:avLst/>
          </a:prstGeom>
          <a:noFill/>
        </p:spPr>
        <p:txBody>
          <a:bodyPr wrap="square" rtlCol="0">
            <a:spAutoFit/>
          </a:bodyPr>
          <a:lstStyle/>
          <a:p>
            <a:r>
              <a:rPr lang="en-US" altLang="zh-TW" sz="2000" dirty="0">
                <a:solidFill>
                  <a:srgbClr val="996633"/>
                </a:solidFill>
                <a:latin typeface="Cambria Math" panose="02040503050406030204" pitchFamily="18" charset="0"/>
                <a:ea typeface="Cambria Math" panose="02040503050406030204" pitchFamily="18" charset="0"/>
              </a:rPr>
              <a:t>Jeffries 2012</a:t>
            </a:r>
            <a:endParaRPr lang="zh-TW" altLang="en-US" sz="2000" dirty="0">
              <a:solidFill>
                <a:srgbClr val="996633"/>
              </a:solidFill>
              <a:latin typeface="Cambria Math" panose="02040503050406030204" pitchFamily="18" charset="0"/>
            </a:endParaRPr>
          </a:p>
        </p:txBody>
      </p:sp>
      <p:sp>
        <p:nvSpPr>
          <p:cNvPr id="5" name="矩形 4"/>
          <p:cNvSpPr/>
          <p:nvPr/>
        </p:nvSpPr>
        <p:spPr>
          <a:xfrm>
            <a:off x="193673" y="308052"/>
            <a:ext cx="4824526" cy="646331"/>
          </a:xfrm>
          <a:prstGeom prst="rect">
            <a:avLst/>
          </a:prstGeom>
        </p:spPr>
        <p:txBody>
          <a:bodyPr wrap="none">
            <a:spAutoFit/>
          </a:bodyPr>
          <a:lstStyle/>
          <a:p>
            <a:pPr lvl="0"/>
            <a:r>
              <a:rPr lang="en-US" altLang="zh-TW" sz="3600" b="1" dirty="0" smtClean="0">
                <a:solidFill>
                  <a:srgbClr val="0000FF"/>
                </a:solidFill>
                <a:latin typeface="Cambria Math" panose="02040503050406030204" pitchFamily="18" charset="0"/>
                <a:ea typeface="Cambria Math" panose="02040503050406030204" pitchFamily="18" charset="0"/>
              </a:rPr>
              <a:t> Origin of Stellar Masses</a:t>
            </a:r>
            <a:endParaRPr lang="en-US" altLang="zh-TW" sz="3600" b="1" dirty="0">
              <a:solidFill>
                <a:srgbClr val="0000FF"/>
              </a:solidFill>
              <a:latin typeface="Cambria Math" panose="02040503050406030204" pitchFamily="18" charset="0"/>
              <a:ea typeface="Cambria Math" panose="02040503050406030204" pitchFamily="18" charset="0"/>
            </a:endParaRPr>
          </a:p>
        </p:txBody>
      </p:sp>
      <p:sp>
        <p:nvSpPr>
          <p:cNvPr id="6" name="矩形 5"/>
          <p:cNvSpPr/>
          <p:nvPr/>
        </p:nvSpPr>
        <p:spPr>
          <a:xfrm>
            <a:off x="6964680" y="307879"/>
            <a:ext cx="4753258" cy="1077218"/>
          </a:xfrm>
          <a:prstGeom prst="rect">
            <a:avLst/>
          </a:prstGeom>
        </p:spPr>
        <p:txBody>
          <a:bodyPr wrap="square">
            <a:spAutoFit/>
          </a:bodyPr>
          <a:lstStyle/>
          <a:p>
            <a:pPr algn="ctr"/>
            <a:r>
              <a:rPr lang="en-US" altLang="zh-TW" sz="3200" dirty="0">
                <a:solidFill>
                  <a:srgbClr val="7030A0"/>
                </a:solidFill>
                <a:latin typeface="Modern No. 20" panose="02070704070505020303" pitchFamily="18" charset="0"/>
                <a:ea typeface="Cambria Math" panose="02040503050406030204" pitchFamily="18" charset="0"/>
              </a:rPr>
              <a:t>A </a:t>
            </a:r>
            <a:r>
              <a:rPr lang="en-US" altLang="zh-TW" sz="3200" dirty="0" smtClean="0">
                <a:solidFill>
                  <a:srgbClr val="7030A0"/>
                </a:solidFill>
                <a:latin typeface="Modern No. 20" panose="02070704070505020303" pitchFamily="18" charset="0"/>
                <a:ea typeface="Cambria Math" panose="02040503050406030204" pitchFamily="18" charset="0"/>
              </a:rPr>
              <a:t>universal (initial</a:t>
            </a:r>
            <a:r>
              <a:rPr lang="en-US" altLang="zh-TW" sz="3200" dirty="0">
                <a:solidFill>
                  <a:srgbClr val="7030A0"/>
                </a:solidFill>
                <a:latin typeface="Modern No. 20" panose="02070704070505020303" pitchFamily="18" charset="0"/>
                <a:ea typeface="Cambria Math" panose="02040503050406030204" pitchFamily="18" charset="0"/>
              </a:rPr>
              <a:t>) </a:t>
            </a:r>
            <a:r>
              <a:rPr lang="en-US" altLang="zh-TW" sz="3200" dirty="0" smtClean="0">
                <a:solidFill>
                  <a:srgbClr val="7030A0"/>
                </a:solidFill>
                <a:latin typeface="Modern No. 20" panose="02070704070505020303" pitchFamily="18" charset="0"/>
                <a:ea typeface="Cambria Math" panose="02040503050406030204" pitchFamily="18" charset="0"/>
              </a:rPr>
              <a:t>mass function, but why? </a:t>
            </a:r>
            <a:endParaRPr lang="zh-TW" altLang="en-US" sz="3200" dirty="0">
              <a:solidFill>
                <a:srgbClr val="7030A0"/>
              </a:solidFill>
              <a:latin typeface="Modern No. 20" panose="02070704070505020303"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6637106" y="1385097"/>
                <a:ext cx="5445343" cy="2704779"/>
              </a:xfrm>
              <a:prstGeom prst="rect">
                <a:avLst/>
              </a:prstGeom>
            </p:spPr>
            <p:txBody>
              <a:bodyPr wrap="square">
                <a:spAutoFit/>
              </a:bodyPr>
              <a:lstStyle/>
              <a:p>
                <a:r>
                  <a:rPr lang="en-US" altLang="zh-TW" sz="2800" b="1" dirty="0" smtClean="0">
                    <a:solidFill>
                      <a:srgbClr val="7030A0"/>
                    </a:solidFill>
                    <a:latin typeface="Cambria Math" panose="02040503050406030204" pitchFamily="18" charset="0"/>
                  </a:rPr>
                  <a:t>Trapezium</a:t>
                </a:r>
                <a:r>
                  <a:rPr lang="en-US" altLang="zh-TW" sz="2800" dirty="0" smtClean="0">
                    <a:solidFill>
                      <a:srgbClr val="7030A0"/>
                    </a:solidFill>
                    <a:latin typeface="Cambria Math" panose="02040503050406030204" pitchFamily="18" charset="0"/>
                  </a:rPr>
                  <a:t> </a:t>
                </a:r>
              </a:p>
              <a:p>
                <a14:m>
                  <m:oMath xmlns:m="http://schemas.openxmlformats.org/officeDocument/2006/math">
                    <m:r>
                      <a:rPr lang="zh-TW" altLang="en-US" sz="2800" i="1">
                        <a:solidFill>
                          <a:srgbClr val="7030A0"/>
                        </a:solidFill>
                        <a:latin typeface="Cambria Math" panose="02040503050406030204" pitchFamily="18" charset="0"/>
                      </a:rPr>
                      <m:t>𝛼</m:t>
                    </m:r>
                    <m:r>
                      <a:rPr lang="en-US" altLang="zh-TW" sz="2800" i="1">
                        <a:solidFill>
                          <a:srgbClr val="7030A0"/>
                        </a:solidFill>
                        <a:latin typeface="Cambria Math" panose="02040503050406030204" pitchFamily="18" charset="0"/>
                        <a:ea typeface="Cambria Math" panose="02040503050406030204" pitchFamily="18" charset="0"/>
                      </a:rPr>
                      <m:t>=−1.</m:t>
                    </m:r>
                    <m:r>
                      <a:rPr lang="en-US" altLang="zh-TW" sz="2800" b="0" i="1" smtClean="0">
                        <a:solidFill>
                          <a:srgbClr val="7030A0"/>
                        </a:solidFill>
                        <a:latin typeface="Cambria Math" panose="02040503050406030204" pitchFamily="18" charset="0"/>
                        <a:ea typeface="Cambria Math" panose="02040503050406030204" pitchFamily="18" charset="0"/>
                      </a:rPr>
                      <m:t>35</m:t>
                    </m:r>
                  </m:oMath>
                </a14:m>
                <a:r>
                  <a:rPr lang="zh-TW" altLang="en-US" sz="2800" dirty="0">
                    <a:solidFill>
                      <a:srgbClr val="7030A0"/>
                    </a:solidFill>
                    <a:latin typeface="Cambria Math" panose="02040503050406030204" pitchFamily="18" charset="0"/>
                  </a:rPr>
                  <a:t> </a:t>
                </a:r>
                <a:r>
                  <a:rPr lang="en-US" altLang="zh-TW" sz="2800" dirty="0">
                    <a:solidFill>
                      <a:srgbClr val="7030A0"/>
                    </a:solidFill>
                    <a:latin typeface="Cambria Math" panose="02040503050406030204" pitchFamily="18" charset="0"/>
                    <a:ea typeface="Cambria Math" panose="02040503050406030204" pitchFamily="18" charset="0"/>
                  </a:rPr>
                  <a:t>for </a:t>
                </a:r>
                <a:r>
                  <a:rPr lang="en-US" altLang="zh-TW" sz="2800" dirty="0" smtClean="0">
                    <a:solidFill>
                      <a:srgbClr val="7030A0"/>
                    </a:solidFill>
                    <a:latin typeface="Cambria Math" panose="02040503050406030204" pitchFamily="18" charset="0"/>
                    <a:ea typeface="Cambria Math" panose="02040503050406030204" pitchFamily="18" charset="0"/>
                  </a:rPr>
                  <a:t> </a:t>
                </a:r>
                <a14:m>
                  <m:oMath xmlns:m="http://schemas.openxmlformats.org/officeDocument/2006/math">
                    <m:sSub>
                      <m:sSubPr>
                        <m:ctrlPr>
                          <a:rPr lang="en-US" altLang="zh-TW" sz="2800" i="1">
                            <a:solidFill>
                              <a:srgbClr val="7030A0"/>
                            </a:solidFill>
                            <a:latin typeface="Cambria Math" panose="02040503050406030204" pitchFamily="18" charset="0"/>
                            <a:ea typeface="Cambria Math" panose="02040503050406030204" pitchFamily="18" charset="0"/>
                          </a:rPr>
                        </m:ctrlPr>
                      </m:sSubPr>
                      <m:e>
                        <m:r>
                          <a:rPr lang="en-US" altLang="zh-TW" sz="2800" i="1">
                            <a:solidFill>
                              <a:srgbClr val="7030A0"/>
                            </a:solidFill>
                            <a:latin typeface="Cambria Math" panose="02040503050406030204" pitchFamily="18" charset="0"/>
                            <a:ea typeface="Cambria Math" panose="02040503050406030204" pitchFamily="18" charset="0"/>
                          </a:rPr>
                          <m:t>ℳ</m:t>
                        </m:r>
                        <m:r>
                          <a:rPr lang="en-US" altLang="zh-TW" sz="2800" i="1" smtClean="0">
                            <a:solidFill>
                              <a:srgbClr val="7030A0"/>
                            </a:solidFill>
                            <a:latin typeface="Cambria Math" panose="02040503050406030204" pitchFamily="18" charset="0"/>
                            <a:ea typeface="Cambria Math" panose="02040503050406030204" pitchFamily="18" charset="0"/>
                          </a:rPr>
                          <m:t>&gt;</m:t>
                        </m:r>
                        <m:r>
                          <a:rPr lang="en-US" altLang="zh-TW" sz="2800" b="0" i="1" smtClean="0">
                            <a:solidFill>
                              <a:srgbClr val="7030A0"/>
                            </a:solidFill>
                            <a:latin typeface="Cambria Math" panose="02040503050406030204" pitchFamily="18" charset="0"/>
                            <a:ea typeface="Cambria Math" panose="02040503050406030204" pitchFamily="18" charset="0"/>
                          </a:rPr>
                          <m:t>0.6 </m:t>
                        </m:r>
                        <m:r>
                          <a:rPr lang="en-US" altLang="zh-TW" sz="2800" i="1">
                            <a:solidFill>
                              <a:srgbClr val="7030A0"/>
                            </a:solidFill>
                            <a:latin typeface="Cambria Math" panose="02040503050406030204" pitchFamily="18" charset="0"/>
                            <a:ea typeface="Cambria Math" panose="02040503050406030204" pitchFamily="18" charset="0"/>
                          </a:rPr>
                          <m:t>ℳ</m:t>
                        </m:r>
                      </m:e>
                      <m:sub>
                        <m:r>
                          <a:rPr lang="en-US" altLang="zh-TW" sz="2800" i="1">
                            <a:solidFill>
                              <a:srgbClr val="7030A0"/>
                            </a:solidFill>
                            <a:latin typeface="Cambria Math" panose="02040503050406030204" pitchFamily="18" charset="0"/>
                            <a:ea typeface="Cambria Math" panose="02040503050406030204" pitchFamily="18" charset="0"/>
                          </a:rPr>
                          <m:t>⨀</m:t>
                        </m:r>
                      </m:sub>
                    </m:sSub>
                  </m:oMath>
                </a14:m>
                <a:endParaRPr lang="en-US" altLang="zh-TW" sz="2800" dirty="0" smtClean="0">
                  <a:solidFill>
                    <a:srgbClr val="7030A0"/>
                  </a:solidFill>
                  <a:latin typeface="Cambria Math" panose="02040503050406030204" pitchFamily="18" charset="0"/>
                </a:endParaRPr>
              </a:p>
              <a:p>
                <a14:m>
                  <m:oMath xmlns:m="http://schemas.openxmlformats.org/officeDocument/2006/math">
                    <m:r>
                      <a:rPr lang="zh-TW" altLang="en-US" sz="2800" i="1">
                        <a:solidFill>
                          <a:srgbClr val="7030A0"/>
                        </a:solidFill>
                        <a:latin typeface="Cambria Math" panose="02040503050406030204" pitchFamily="18" charset="0"/>
                      </a:rPr>
                      <m:t>𝛼</m:t>
                    </m:r>
                    <m:r>
                      <a:rPr lang="en-US" altLang="zh-TW" sz="2800" i="1">
                        <a:solidFill>
                          <a:srgbClr val="7030A0"/>
                        </a:solidFill>
                        <a:latin typeface="Cambria Math" panose="02040503050406030204" pitchFamily="18" charset="0"/>
                        <a:ea typeface="Cambria Math" panose="02040503050406030204" pitchFamily="18" charset="0"/>
                      </a:rPr>
                      <m:t>=−</m:t>
                    </m:r>
                  </m:oMath>
                </a14:m>
                <a:r>
                  <a:rPr lang="en-US" altLang="zh-TW" sz="2800" dirty="0" smtClean="0">
                    <a:solidFill>
                      <a:srgbClr val="7030A0"/>
                    </a:solidFill>
                    <a:latin typeface="Cambria Math" panose="02040503050406030204" pitchFamily="18" charset="0"/>
                  </a:rPr>
                  <a:t>0.2</a:t>
                </a:r>
                <a:r>
                  <a:rPr lang="zh-TW" altLang="en-US" sz="2800" dirty="0" smtClean="0">
                    <a:solidFill>
                      <a:srgbClr val="7030A0"/>
                    </a:solidFill>
                    <a:latin typeface="Cambria Math" panose="02040503050406030204" pitchFamily="18" charset="0"/>
                  </a:rPr>
                  <a:t>   </a:t>
                </a:r>
                <a:r>
                  <a:rPr lang="en-US" altLang="zh-TW" sz="2800" dirty="0" smtClean="0">
                    <a:solidFill>
                      <a:srgbClr val="7030A0"/>
                    </a:solidFill>
                    <a:latin typeface="Cambria Math" panose="02040503050406030204" pitchFamily="18" charset="0"/>
                    <a:ea typeface="Cambria Math" panose="02040503050406030204" pitchFamily="18" charset="0"/>
                  </a:rPr>
                  <a:t>for  </a:t>
                </a:r>
                <a14:m>
                  <m:oMath xmlns:m="http://schemas.openxmlformats.org/officeDocument/2006/math">
                    <m:sSub>
                      <m:sSubPr>
                        <m:ctrlPr>
                          <a:rPr lang="en-US" altLang="zh-TW" sz="2800" i="1">
                            <a:solidFill>
                              <a:srgbClr val="7030A0"/>
                            </a:solidFill>
                            <a:latin typeface="Cambria Math" panose="02040503050406030204" pitchFamily="18" charset="0"/>
                            <a:ea typeface="Cambria Math" panose="02040503050406030204" pitchFamily="18" charset="0"/>
                          </a:rPr>
                        </m:ctrlPr>
                      </m:sSubPr>
                      <m:e>
                        <m:r>
                          <a:rPr lang="en-US" altLang="zh-TW" sz="2800" i="1">
                            <a:solidFill>
                              <a:srgbClr val="7030A0"/>
                            </a:solidFill>
                            <a:latin typeface="Cambria Math" panose="02040503050406030204" pitchFamily="18" charset="0"/>
                            <a:ea typeface="Cambria Math" panose="02040503050406030204" pitchFamily="18" charset="0"/>
                          </a:rPr>
                          <m:t>ℳ</m:t>
                        </m:r>
                        <m:r>
                          <a:rPr lang="en-US" altLang="zh-TW" sz="2800" b="0" i="1" smtClean="0">
                            <a:solidFill>
                              <a:srgbClr val="7030A0"/>
                            </a:solidFill>
                            <a:latin typeface="Cambria Math" panose="02040503050406030204" pitchFamily="18" charset="0"/>
                            <a:ea typeface="Cambria Math" panose="02040503050406030204" pitchFamily="18" charset="0"/>
                          </a:rPr>
                          <m:t>=0.1−</m:t>
                        </m:r>
                        <m:r>
                          <a:rPr lang="en-US" altLang="zh-TW" sz="2800" i="1">
                            <a:solidFill>
                              <a:srgbClr val="7030A0"/>
                            </a:solidFill>
                            <a:latin typeface="Cambria Math" panose="02040503050406030204" pitchFamily="18" charset="0"/>
                            <a:ea typeface="Cambria Math" panose="02040503050406030204" pitchFamily="18" charset="0"/>
                          </a:rPr>
                          <m:t>0.6 </m:t>
                        </m:r>
                        <m:r>
                          <a:rPr lang="en-US" altLang="zh-TW" sz="2800" i="1">
                            <a:solidFill>
                              <a:srgbClr val="7030A0"/>
                            </a:solidFill>
                            <a:latin typeface="Cambria Math" panose="02040503050406030204" pitchFamily="18" charset="0"/>
                            <a:ea typeface="Cambria Math" panose="02040503050406030204" pitchFamily="18" charset="0"/>
                          </a:rPr>
                          <m:t>ℳ</m:t>
                        </m:r>
                      </m:e>
                      <m:sub>
                        <m:r>
                          <a:rPr lang="en-US" altLang="zh-TW" sz="2800" i="1">
                            <a:solidFill>
                              <a:srgbClr val="7030A0"/>
                            </a:solidFill>
                            <a:latin typeface="Cambria Math" panose="02040503050406030204" pitchFamily="18" charset="0"/>
                            <a:ea typeface="Cambria Math" panose="02040503050406030204" pitchFamily="18" charset="0"/>
                          </a:rPr>
                          <m:t>⨀</m:t>
                        </m:r>
                      </m:sub>
                    </m:sSub>
                  </m:oMath>
                </a14:m>
                <a:endParaRPr lang="en-US" altLang="zh-TW" sz="2800" dirty="0" smtClean="0">
                  <a:solidFill>
                    <a:srgbClr val="7030A0"/>
                  </a:solidFill>
                  <a:latin typeface="Cambria Math" panose="02040503050406030204" pitchFamily="18" charset="0"/>
                </a:endParaRPr>
              </a:p>
              <a:p>
                <a14:m>
                  <m:oMath xmlns:m="http://schemas.openxmlformats.org/officeDocument/2006/math">
                    <m:r>
                      <a:rPr lang="zh-TW" altLang="en-US" sz="2800" i="1">
                        <a:solidFill>
                          <a:srgbClr val="7030A0"/>
                        </a:solidFill>
                        <a:latin typeface="Cambria Math" panose="02040503050406030204" pitchFamily="18" charset="0"/>
                      </a:rPr>
                      <m:t>𝛼</m:t>
                    </m:r>
                    <m:r>
                      <a:rPr lang="en-US" altLang="zh-TW" sz="2800" i="1">
                        <a:solidFill>
                          <a:srgbClr val="7030A0"/>
                        </a:solidFill>
                        <a:latin typeface="Cambria Math" panose="02040503050406030204" pitchFamily="18" charset="0"/>
                        <a:ea typeface="Cambria Math" panose="02040503050406030204" pitchFamily="18" charset="0"/>
                      </a:rPr>
                      <m:t>=</m:t>
                    </m:r>
                    <m:r>
                      <a:rPr lang="en-US" altLang="zh-TW" sz="2800" b="0" i="1" smtClean="0">
                        <a:solidFill>
                          <a:srgbClr val="7030A0"/>
                        </a:solidFill>
                        <a:latin typeface="Cambria Math" panose="02040503050406030204" pitchFamily="18" charset="0"/>
                        <a:ea typeface="Cambria Math" panose="02040503050406030204" pitchFamily="18" charset="0"/>
                      </a:rPr>
                      <m:t>+1.0 </m:t>
                    </m:r>
                  </m:oMath>
                </a14:m>
                <a:r>
                  <a:rPr lang="zh-TW" altLang="en-US" sz="2800" dirty="0" smtClean="0">
                    <a:solidFill>
                      <a:srgbClr val="7030A0"/>
                    </a:solidFill>
                    <a:latin typeface="Cambria Math" panose="02040503050406030204" pitchFamily="18" charset="0"/>
                  </a:rPr>
                  <a:t>  </a:t>
                </a:r>
                <a:r>
                  <a:rPr lang="en-US" altLang="zh-TW" sz="2800" dirty="0" smtClean="0">
                    <a:solidFill>
                      <a:srgbClr val="7030A0"/>
                    </a:solidFill>
                    <a:latin typeface="Cambria Math" panose="02040503050406030204" pitchFamily="18" charset="0"/>
                    <a:ea typeface="Cambria Math" panose="02040503050406030204" pitchFamily="18" charset="0"/>
                  </a:rPr>
                  <a:t>for  </a:t>
                </a:r>
                <a14:m>
                  <m:oMath xmlns:m="http://schemas.openxmlformats.org/officeDocument/2006/math">
                    <m:sSub>
                      <m:sSubPr>
                        <m:ctrlPr>
                          <a:rPr lang="en-US" altLang="zh-TW" sz="2800" i="1">
                            <a:solidFill>
                              <a:srgbClr val="7030A0"/>
                            </a:solidFill>
                            <a:latin typeface="Cambria Math" panose="02040503050406030204" pitchFamily="18" charset="0"/>
                            <a:ea typeface="Cambria Math" panose="02040503050406030204" pitchFamily="18" charset="0"/>
                          </a:rPr>
                        </m:ctrlPr>
                      </m:sSubPr>
                      <m:e>
                        <m:r>
                          <a:rPr lang="en-US" altLang="zh-TW" sz="2800" i="1">
                            <a:solidFill>
                              <a:srgbClr val="7030A0"/>
                            </a:solidFill>
                            <a:latin typeface="Cambria Math" panose="02040503050406030204" pitchFamily="18" charset="0"/>
                            <a:ea typeface="Cambria Math" panose="02040503050406030204" pitchFamily="18" charset="0"/>
                          </a:rPr>
                          <m:t>ℳ</m:t>
                        </m:r>
                        <m:r>
                          <a:rPr lang="en-US" altLang="zh-TW" sz="2800" i="1" smtClean="0">
                            <a:solidFill>
                              <a:srgbClr val="7030A0"/>
                            </a:solidFill>
                            <a:latin typeface="Cambria Math" panose="02040503050406030204" pitchFamily="18" charset="0"/>
                            <a:ea typeface="Cambria Math" panose="02040503050406030204" pitchFamily="18" charset="0"/>
                          </a:rPr>
                          <m:t>&lt;</m:t>
                        </m:r>
                        <m:r>
                          <a:rPr lang="en-US" altLang="zh-TW" sz="2800" i="1">
                            <a:solidFill>
                              <a:srgbClr val="7030A0"/>
                            </a:solidFill>
                            <a:latin typeface="Cambria Math" panose="02040503050406030204" pitchFamily="18" charset="0"/>
                            <a:ea typeface="Cambria Math" panose="02040503050406030204" pitchFamily="18" charset="0"/>
                          </a:rPr>
                          <m:t>0.</m:t>
                        </m:r>
                        <m:r>
                          <a:rPr lang="en-US" altLang="zh-TW" sz="2800" b="0" i="1" smtClean="0">
                            <a:solidFill>
                              <a:srgbClr val="7030A0"/>
                            </a:solidFill>
                            <a:latin typeface="Cambria Math" panose="02040503050406030204" pitchFamily="18" charset="0"/>
                            <a:ea typeface="Cambria Math" panose="02040503050406030204" pitchFamily="18" charset="0"/>
                          </a:rPr>
                          <m:t>1</m:t>
                        </m:r>
                        <m:r>
                          <a:rPr lang="en-US" altLang="zh-TW" sz="2800" i="1">
                            <a:solidFill>
                              <a:srgbClr val="7030A0"/>
                            </a:solidFill>
                            <a:latin typeface="Cambria Math" panose="02040503050406030204" pitchFamily="18" charset="0"/>
                            <a:ea typeface="Cambria Math" panose="02040503050406030204" pitchFamily="18" charset="0"/>
                          </a:rPr>
                          <m:t> </m:t>
                        </m:r>
                        <m:r>
                          <a:rPr lang="en-US" altLang="zh-TW" sz="2800" i="1">
                            <a:solidFill>
                              <a:srgbClr val="7030A0"/>
                            </a:solidFill>
                            <a:latin typeface="Cambria Math" panose="02040503050406030204" pitchFamily="18" charset="0"/>
                            <a:ea typeface="Cambria Math" panose="02040503050406030204" pitchFamily="18" charset="0"/>
                          </a:rPr>
                          <m:t>ℳ</m:t>
                        </m:r>
                      </m:e>
                      <m:sub>
                        <m:r>
                          <a:rPr lang="en-US" altLang="zh-TW" sz="2800" i="1">
                            <a:solidFill>
                              <a:srgbClr val="7030A0"/>
                            </a:solidFill>
                            <a:latin typeface="Cambria Math" panose="02040503050406030204" pitchFamily="18" charset="0"/>
                            <a:ea typeface="Cambria Math" panose="02040503050406030204" pitchFamily="18" charset="0"/>
                          </a:rPr>
                          <m:t>⨀</m:t>
                        </m:r>
                      </m:sub>
                    </m:sSub>
                  </m:oMath>
                </a14:m>
                <a:endParaRPr lang="zh-TW" altLang="en-US" sz="2800" dirty="0">
                  <a:solidFill>
                    <a:srgbClr val="7030A0"/>
                  </a:solidFill>
                  <a:latin typeface="Cambria Math" panose="02040503050406030204" pitchFamily="18" charset="0"/>
                </a:endParaRPr>
              </a:p>
              <a:p>
                <a:endParaRPr lang="zh-TW" altLang="en-US" sz="2800" dirty="0">
                  <a:solidFill>
                    <a:srgbClr val="7030A0"/>
                  </a:solidFill>
                  <a:latin typeface="Cambria Math" panose="02040503050406030204" pitchFamily="18" charset="0"/>
                </a:endParaRPr>
              </a:p>
              <a:p>
                <a:endParaRPr lang="zh-TW" altLang="en-US" sz="2800" dirty="0">
                  <a:solidFill>
                    <a:srgbClr val="7030A0"/>
                  </a:solidFill>
                  <a:latin typeface="Cambria Math" panose="020405030504060302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637106" y="1385097"/>
                <a:ext cx="5445343" cy="2704779"/>
              </a:xfrm>
              <a:prstGeom prst="rect">
                <a:avLst/>
              </a:prstGeom>
              <a:blipFill>
                <a:blip r:embed="rId4"/>
                <a:stretch>
                  <a:fillRect l="-2352" t="-2252"/>
                </a:stretch>
              </a:blipFill>
            </p:spPr>
            <p:txBody>
              <a:bodyPr/>
              <a:lstStyle/>
              <a:p>
                <a:r>
                  <a:rPr lang="zh-TW" altLang="en-US">
                    <a:noFill/>
                  </a:rPr>
                  <a:t> </a:t>
                </a:r>
              </a:p>
            </p:txBody>
          </p:sp>
        </mc:Fallback>
      </mc:AlternateContent>
      <p:sp>
        <p:nvSpPr>
          <p:cNvPr id="9" name="矩形 8"/>
          <p:cNvSpPr/>
          <p:nvPr/>
        </p:nvSpPr>
        <p:spPr>
          <a:xfrm>
            <a:off x="6637105" y="215757"/>
            <a:ext cx="5445344" cy="65343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0433245" y="6257288"/>
            <a:ext cx="1575438" cy="400110"/>
          </a:xfrm>
          <a:prstGeom prst="rect">
            <a:avLst/>
          </a:prstGeom>
          <a:noFill/>
        </p:spPr>
        <p:txBody>
          <a:bodyPr wrap="square" rtlCol="0">
            <a:spAutoFit/>
          </a:bodyPr>
          <a:lstStyle/>
          <a:p>
            <a:r>
              <a:rPr lang="en-US" altLang="zh-TW" sz="2000" dirty="0" smtClean="0">
                <a:solidFill>
                  <a:srgbClr val="996633"/>
                </a:solidFill>
                <a:latin typeface="Cambria Math" panose="02040503050406030204" pitchFamily="18" charset="0"/>
                <a:ea typeface="Cambria Math" panose="02040503050406030204" pitchFamily="18" charset="0"/>
              </a:rPr>
              <a:t>Muench+02</a:t>
            </a:r>
            <a:endParaRPr lang="zh-TW" altLang="en-US" sz="2000" dirty="0">
              <a:solidFill>
                <a:srgbClr val="996633"/>
              </a:solidFill>
              <a:latin typeface="Cambria Math" panose="02040503050406030204" pitchFamily="18" charset="0"/>
            </a:endParaRPr>
          </a:p>
        </p:txBody>
      </p:sp>
    </p:spTree>
    <p:extLst>
      <p:ext uri="{BB962C8B-B14F-4D97-AF65-F5344CB8AC3E}">
        <p14:creationId xmlns:p14="http://schemas.microsoft.com/office/powerpoint/2010/main" val="956868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048942" y="224387"/>
            <a:ext cx="4122271" cy="2753901"/>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102568" y="340061"/>
                <a:ext cx="2015941" cy="1206164"/>
              </a:xfrm>
              <a:prstGeom prst="rect">
                <a:avLst/>
              </a:prstGeom>
              <a:noFill/>
            </p:spPr>
            <p:txBody>
              <a:bodyPr wrap="square" rtlCol="0">
                <a:spAutoFit/>
              </a:bodyPr>
              <a:lstStyle/>
              <a:p>
                <a:pPr algn="r"/>
                <a:r>
                  <a:rPr lang="en-US" altLang="zh-TW" dirty="0" smtClean="0">
                    <a:solidFill>
                      <a:srgbClr val="7030A0"/>
                    </a:solidFill>
                    <a:latin typeface="Cambria Math" panose="02040503050406030204" pitchFamily="18" charset="0"/>
                    <a:ea typeface="Cambria Math" panose="02040503050406030204" pitchFamily="18" charset="0"/>
                  </a:rPr>
                  <a:t>NGC 7380 </a:t>
                </a:r>
              </a:p>
              <a:p>
                <a:pPr algn="r"/>
                <a:r>
                  <a:rPr lang="en-US" altLang="zh-TW" dirty="0" smtClean="0">
                    <a:solidFill>
                      <a:srgbClr val="7030A0"/>
                    </a:solidFill>
                    <a:latin typeface="Cambria Math" panose="02040503050406030204" pitchFamily="18" charset="0"/>
                    <a:ea typeface="Cambria Math" panose="02040503050406030204" pitchFamily="18" charset="0"/>
                  </a:rPr>
                  <a:t>4 </a:t>
                </a:r>
                <a:r>
                  <a:rPr lang="en-US" altLang="zh-TW" dirty="0" err="1" smtClean="0">
                    <a:solidFill>
                      <a:srgbClr val="7030A0"/>
                    </a:solidFill>
                    <a:latin typeface="Cambria Math" panose="02040503050406030204" pitchFamily="18" charset="0"/>
                    <a:ea typeface="Cambria Math" panose="02040503050406030204" pitchFamily="18" charset="0"/>
                  </a:rPr>
                  <a:t>Myr</a:t>
                </a:r>
                <a:endParaRPr lang="en-US" altLang="zh-TW" dirty="0" smtClean="0">
                  <a:solidFill>
                    <a:srgbClr val="7030A0"/>
                  </a:solidFill>
                  <a:latin typeface="Cambria Math" panose="02040503050406030204" pitchFamily="18" charset="0"/>
                  <a:ea typeface="Cambria Math" panose="02040503050406030204" pitchFamily="18" charset="0"/>
                </a:endParaRPr>
              </a:p>
              <a:p>
                <a:pPr algn="r"/>
                <a14:m>
                  <m:oMath xmlns:m="http://schemas.openxmlformats.org/officeDocument/2006/math">
                    <m:r>
                      <a:rPr lang="zh-TW" altLang="en-US" i="1" smtClean="0">
                        <a:solidFill>
                          <a:srgbClr val="7030A0"/>
                        </a:solidFill>
                        <a:latin typeface="Cambria Math" panose="02040503050406030204" pitchFamily="18" charset="0"/>
                      </a:rPr>
                      <m:t>𝛼</m:t>
                    </m:r>
                    <m:r>
                      <a:rPr lang="en-US" altLang="zh-TW" b="0" i="1" smtClean="0">
                        <a:solidFill>
                          <a:srgbClr val="7030A0"/>
                        </a:solidFill>
                        <a:latin typeface="Cambria Math" panose="02040503050406030204" pitchFamily="18" charset="0"/>
                        <a:ea typeface="Cambria Math" panose="02040503050406030204" pitchFamily="18" charset="0"/>
                      </a:rPr>
                      <m:t>=−1.27±0.10</m:t>
                    </m:r>
                  </m:oMath>
                </a14:m>
                <a:r>
                  <a:rPr lang="zh-TW" altLang="en-US" dirty="0" smtClean="0">
                    <a:solidFill>
                      <a:srgbClr val="7030A0"/>
                    </a:solidFill>
                    <a:latin typeface="Cambria Math" panose="02040503050406030204" pitchFamily="18" charset="0"/>
                  </a:rPr>
                  <a:t> </a:t>
                </a:r>
                <a:r>
                  <a:rPr lang="en-US" altLang="zh-TW" dirty="0" smtClean="0">
                    <a:solidFill>
                      <a:srgbClr val="7030A0"/>
                    </a:solidFill>
                    <a:latin typeface="Cambria Math" panose="02040503050406030204" pitchFamily="18" charset="0"/>
                  </a:rPr>
                  <a:t/>
                </a:r>
                <a:br>
                  <a:rPr lang="en-US" altLang="zh-TW" dirty="0" smtClean="0">
                    <a:solidFill>
                      <a:srgbClr val="7030A0"/>
                    </a:solidFill>
                    <a:latin typeface="Cambria Math" panose="02040503050406030204" pitchFamily="18" charset="0"/>
                  </a:rPr>
                </a:br>
                <a:r>
                  <a:rPr lang="en-US" altLang="zh-TW" dirty="0" smtClean="0">
                    <a:solidFill>
                      <a:srgbClr val="7030A0"/>
                    </a:solidFill>
                    <a:latin typeface="Cambria Math" panose="02040503050406030204" pitchFamily="18" charset="0"/>
                    <a:ea typeface="Cambria Math" panose="02040503050406030204" pitchFamily="18" charset="0"/>
                  </a:rPr>
                  <a:t>for 1.0 to 16.4 </a:t>
                </a:r>
                <a14:m>
                  <m:oMath xmlns:m="http://schemas.openxmlformats.org/officeDocument/2006/math">
                    <m:sSub>
                      <m:sSubPr>
                        <m:ctrlPr>
                          <a:rPr lang="en-US" altLang="zh-TW" i="1" smtClean="0">
                            <a:solidFill>
                              <a:srgbClr val="7030A0"/>
                            </a:solidFill>
                            <a:latin typeface="Cambria Math" panose="02040503050406030204" pitchFamily="18" charset="0"/>
                            <a:ea typeface="Cambria Math" panose="02040503050406030204" pitchFamily="18" charset="0"/>
                          </a:rPr>
                        </m:ctrlPr>
                      </m:sSubPr>
                      <m:e>
                        <m:r>
                          <a:rPr lang="en-US" altLang="zh-TW" b="0" i="1" smtClean="0">
                            <a:solidFill>
                              <a:srgbClr val="7030A0"/>
                            </a:solidFill>
                            <a:latin typeface="Cambria Math" panose="02040503050406030204" pitchFamily="18" charset="0"/>
                            <a:ea typeface="Cambria Math" panose="02040503050406030204" pitchFamily="18" charset="0"/>
                          </a:rPr>
                          <m:t>ℳ</m:t>
                        </m:r>
                      </m:e>
                      <m:sub>
                        <m:r>
                          <a:rPr lang="en-US" altLang="zh-TW" i="1" smtClean="0">
                            <a:solidFill>
                              <a:srgbClr val="7030A0"/>
                            </a:solidFill>
                            <a:latin typeface="Cambria Math" panose="02040503050406030204" pitchFamily="18" charset="0"/>
                            <a:ea typeface="Cambria Math" panose="02040503050406030204" pitchFamily="18" charset="0"/>
                          </a:rPr>
                          <m:t>⨀</m:t>
                        </m:r>
                      </m:sub>
                    </m:sSub>
                  </m:oMath>
                </a14:m>
                <a:endParaRPr lang="zh-TW" altLang="en-US" dirty="0">
                  <a:solidFill>
                    <a:srgbClr val="7030A0"/>
                  </a:solidFill>
                  <a:latin typeface="Cambria Math" panose="02040503050406030204" pitchFamily="18"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02568" y="340061"/>
                <a:ext cx="2015941" cy="1206164"/>
              </a:xfrm>
              <a:prstGeom prst="rect">
                <a:avLst/>
              </a:prstGeom>
              <a:blipFill>
                <a:blip r:embed="rId3"/>
                <a:stretch>
                  <a:fillRect l="-906" t="-3535" r="-4834" b="-6061"/>
                </a:stretch>
              </a:blipFill>
            </p:spPr>
            <p:txBody>
              <a:bodyPr/>
              <a:lstStyle/>
              <a:p>
                <a:r>
                  <a:rPr lang="zh-TW" altLang="en-US">
                    <a:noFill/>
                  </a:rPr>
                  <a:t> </a:t>
                </a:r>
              </a:p>
            </p:txBody>
          </p:sp>
        </mc:Fallback>
      </mc:AlternateContent>
      <p:pic>
        <p:nvPicPr>
          <p:cNvPr id="13" name="Picture 4" descr="mf_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578" y="3289905"/>
            <a:ext cx="3470905" cy="334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2466262" y="3023071"/>
            <a:ext cx="3809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33CC"/>
                </a:solidFill>
                <a:latin typeface="Times New Roman" panose="02020603050405020304" pitchFamily="18" charset="0"/>
              </a:defRPr>
            </a:lvl1pPr>
            <a:lvl2pPr marL="742950" indent="-285750" eaLnBrk="0" hangingPunct="0">
              <a:defRPr>
                <a:solidFill>
                  <a:srgbClr val="0033CC"/>
                </a:solidFill>
                <a:latin typeface="Times New Roman" panose="02020603050405020304" pitchFamily="18" charset="0"/>
              </a:defRPr>
            </a:lvl2pPr>
            <a:lvl3pPr marL="1143000" indent="-228600" eaLnBrk="0" hangingPunct="0">
              <a:defRPr>
                <a:solidFill>
                  <a:srgbClr val="0033CC"/>
                </a:solidFill>
                <a:latin typeface="Times New Roman" panose="02020603050405020304" pitchFamily="18" charset="0"/>
              </a:defRPr>
            </a:lvl3pPr>
            <a:lvl4pPr marL="1600200" indent="-228600" eaLnBrk="0" hangingPunct="0">
              <a:defRPr>
                <a:solidFill>
                  <a:srgbClr val="0033CC"/>
                </a:solidFill>
                <a:latin typeface="Times New Roman" panose="02020603050405020304" pitchFamily="18" charset="0"/>
              </a:defRPr>
            </a:lvl4pPr>
            <a:lvl5pPr marL="2057400" indent="-228600" eaLnBrk="0" hangingPunct="0">
              <a:defRPr>
                <a:solidFill>
                  <a:srgbClr val="0033CC"/>
                </a:solidFill>
                <a:latin typeface="Times New Roman" panose="02020603050405020304" pitchFamily="18"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defRPr>
            </a:lvl9pPr>
          </a:lstStyle>
          <a:p>
            <a:pPr eaLnBrk="1" hangingPunct="1"/>
            <a:r>
              <a:rPr lang="en-US" altLang="zh-TW" sz="1400" dirty="0">
                <a:ea typeface="新細明體" panose="02020500000000000000" pitchFamily="18" charset="-120"/>
              </a:rPr>
              <a:t>0.6 M </a:t>
            </a:r>
            <a:r>
              <a:rPr lang="en-US" altLang="zh-TW" sz="1600" baseline="-25000" dirty="0">
                <a:ea typeface="新細明體" panose="02020500000000000000" pitchFamily="18" charset="-120"/>
                <a:sym typeface="Wingdings" panose="05000000000000000000" pitchFamily="2" charset="2"/>
              </a:rPr>
              <a:t></a:t>
            </a:r>
            <a:r>
              <a:rPr lang="en-US" altLang="zh-TW" sz="1600" b="1" baseline="-25000" dirty="0">
                <a:ea typeface="新細明體" panose="02020500000000000000" pitchFamily="18" charset="-120"/>
                <a:sym typeface="Wingdings" panose="05000000000000000000" pitchFamily="2" charset="2"/>
              </a:rPr>
              <a:t>     </a:t>
            </a:r>
            <a:r>
              <a:rPr lang="en-US" altLang="zh-TW" sz="1600" b="1" baseline="-25000" dirty="0" smtClean="0">
                <a:ea typeface="新細明體" panose="02020500000000000000" pitchFamily="18" charset="-120"/>
                <a:sym typeface="Wingdings" panose="05000000000000000000" pitchFamily="2" charset="2"/>
              </a:rPr>
              <a:t>         </a:t>
            </a:r>
            <a:r>
              <a:rPr lang="en-US" altLang="zh-TW" sz="1400" dirty="0" smtClean="0">
                <a:ea typeface="新細明體" panose="02020500000000000000" pitchFamily="18" charset="-120"/>
                <a:sym typeface="Wingdings" panose="05000000000000000000" pitchFamily="2" charset="2"/>
              </a:rPr>
              <a:t>2</a:t>
            </a:r>
            <a:r>
              <a:rPr lang="en-US" altLang="zh-TW" sz="1400" dirty="0" smtClean="0">
                <a:ea typeface="新細明體" panose="02020500000000000000" pitchFamily="18" charset="-120"/>
              </a:rPr>
              <a:t> </a:t>
            </a:r>
            <a:r>
              <a:rPr lang="en-US" altLang="zh-TW" sz="1400" dirty="0">
                <a:ea typeface="新細明體" panose="02020500000000000000" pitchFamily="18" charset="-120"/>
              </a:rPr>
              <a:t>M </a:t>
            </a:r>
            <a:r>
              <a:rPr lang="en-US" altLang="zh-TW" sz="1600" baseline="-25000" dirty="0">
                <a:ea typeface="新細明體" panose="02020500000000000000" pitchFamily="18" charset="-120"/>
                <a:sym typeface="Wingdings" panose="05000000000000000000" pitchFamily="2" charset="2"/>
              </a:rPr>
              <a:t>     </a:t>
            </a:r>
            <a:r>
              <a:rPr lang="en-US" altLang="zh-TW" sz="1600" baseline="-25000" dirty="0" smtClean="0">
                <a:ea typeface="新細明體" panose="02020500000000000000" pitchFamily="18" charset="-120"/>
                <a:sym typeface="Wingdings" panose="05000000000000000000" pitchFamily="2" charset="2"/>
              </a:rPr>
              <a:t>                                    </a:t>
            </a:r>
            <a:r>
              <a:rPr lang="en-US" altLang="zh-TW" sz="1600" dirty="0">
                <a:ea typeface="新細明體" panose="02020500000000000000" pitchFamily="18" charset="-120"/>
                <a:sym typeface="Wingdings" panose="05000000000000000000" pitchFamily="2" charset="2"/>
              </a:rPr>
              <a:t>16</a:t>
            </a:r>
            <a:r>
              <a:rPr lang="en-US" altLang="zh-TW" sz="1400" dirty="0">
                <a:ea typeface="新細明體" panose="02020500000000000000" pitchFamily="18" charset="-120"/>
              </a:rPr>
              <a:t> M</a:t>
            </a:r>
            <a:r>
              <a:rPr lang="en-US" altLang="zh-TW" sz="1600" baseline="-25000" dirty="0">
                <a:ea typeface="新細明體" panose="02020500000000000000" pitchFamily="18" charset="-120"/>
                <a:sym typeface="Wingdings" panose="05000000000000000000" pitchFamily="2" charset="2"/>
              </a:rPr>
              <a:t> </a:t>
            </a:r>
          </a:p>
        </p:txBody>
      </p:sp>
      <p:pic>
        <p:nvPicPr>
          <p:cNvPr id="15" name="Picture 2" descr="fig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213" y="180250"/>
            <a:ext cx="3850295" cy="27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a:xfrm>
                <a:off x="9865659" y="252684"/>
                <a:ext cx="2102223" cy="1206164"/>
              </a:xfrm>
              <a:prstGeom prst="rect">
                <a:avLst/>
              </a:prstGeom>
              <a:noFill/>
            </p:spPr>
            <p:txBody>
              <a:bodyPr wrap="square" rtlCol="0">
                <a:spAutoFit/>
              </a:bodyPr>
              <a:lstStyle/>
              <a:p>
                <a:r>
                  <a:rPr lang="en-US" altLang="zh-TW" dirty="0" smtClean="0">
                    <a:solidFill>
                      <a:srgbClr val="7030A0"/>
                    </a:solidFill>
                    <a:latin typeface="Cambria Math" panose="02040503050406030204" pitchFamily="18" charset="0"/>
                    <a:ea typeface="Cambria Math" panose="02040503050406030204" pitchFamily="18" charset="0"/>
                  </a:rPr>
                  <a:t>Be 59/S171</a:t>
                </a:r>
              </a:p>
              <a:p>
                <a:r>
                  <a:rPr lang="en-US" altLang="zh-TW" dirty="0" smtClean="0">
                    <a:solidFill>
                      <a:srgbClr val="7030A0"/>
                    </a:solidFill>
                    <a:latin typeface="Cambria Math" panose="02040503050406030204" pitchFamily="18" charset="0"/>
                    <a:ea typeface="Cambria Math" panose="02040503050406030204" pitchFamily="18" charset="0"/>
                  </a:rPr>
                  <a:t>4 </a:t>
                </a:r>
                <a:r>
                  <a:rPr lang="en-US" altLang="zh-TW" dirty="0" err="1" smtClean="0">
                    <a:solidFill>
                      <a:srgbClr val="7030A0"/>
                    </a:solidFill>
                    <a:latin typeface="Cambria Math" panose="02040503050406030204" pitchFamily="18" charset="0"/>
                    <a:ea typeface="Cambria Math" panose="02040503050406030204" pitchFamily="18" charset="0"/>
                  </a:rPr>
                  <a:t>Myr</a:t>
                </a:r>
                <a:endParaRPr lang="en-US" altLang="zh-TW" dirty="0" smtClean="0">
                  <a:solidFill>
                    <a:srgbClr val="7030A0"/>
                  </a:solidFill>
                  <a:latin typeface="Cambria Math" panose="02040503050406030204" pitchFamily="18" charset="0"/>
                  <a:ea typeface="Cambria Math" panose="02040503050406030204" pitchFamily="18" charset="0"/>
                </a:endParaRPr>
              </a:p>
              <a:p>
                <a14:m>
                  <m:oMath xmlns:m="http://schemas.openxmlformats.org/officeDocument/2006/math">
                    <m:r>
                      <a:rPr lang="zh-TW" altLang="en-US" i="1" smtClean="0">
                        <a:solidFill>
                          <a:srgbClr val="7030A0"/>
                        </a:solidFill>
                        <a:latin typeface="Cambria Math" panose="02040503050406030204" pitchFamily="18" charset="0"/>
                      </a:rPr>
                      <m:t>𝛼</m:t>
                    </m:r>
                    <m:r>
                      <a:rPr lang="en-US" altLang="zh-TW" b="0" i="1" smtClean="0">
                        <a:solidFill>
                          <a:srgbClr val="7030A0"/>
                        </a:solidFill>
                        <a:latin typeface="Cambria Math" panose="02040503050406030204" pitchFamily="18" charset="0"/>
                        <a:ea typeface="Cambria Math" panose="02040503050406030204" pitchFamily="18" charset="0"/>
                      </a:rPr>
                      <m:t>=−1.01±0.1</m:t>
                    </m:r>
                  </m:oMath>
                </a14:m>
                <a:r>
                  <a:rPr lang="en-US" altLang="zh-TW" dirty="0" smtClean="0">
                    <a:solidFill>
                      <a:srgbClr val="7030A0"/>
                    </a:solidFill>
                    <a:latin typeface="Cambria Math" panose="02040503050406030204" pitchFamily="18" charset="0"/>
                  </a:rPr>
                  <a:t>1</a:t>
                </a:r>
                <a:r>
                  <a:rPr lang="zh-TW" altLang="en-US" dirty="0" smtClean="0">
                    <a:solidFill>
                      <a:srgbClr val="7030A0"/>
                    </a:solidFill>
                    <a:latin typeface="Cambria Math" panose="02040503050406030204" pitchFamily="18" charset="0"/>
                  </a:rPr>
                  <a:t> </a:t>
                </a:r>
                <a:r>
                  <a:rPr lang="en-US" altLang="zh-TW" dirty="0" smtClean="0">
                    <a:solidFill>
                      <a:srgbClr val="7030A0"/>
                    </a:solidFill>
                    <a:latin typeface="Cambria Math" panose="02040503050406030204" pitchFamily="18" charset="0"/>
                  </a:rPr>
                  <a:t/>
                </a:r>
                <a:br>
                  <a:rPr lang="en-US" altLang="zh-TW" dirty="0" smtClean="0">
                    <a:solidFill>
                      <a:srgbClr val="7030A0"/>
                    </a:solidFill>
                    <a:latin typeface="Cambria Math" panose="02040503050406030204" pitchFamily="18" charset="0"/>
                  </a:rPr>
                </a:br>
                <a:r>
                  <a:rPr lang="en-US" altLang="zh-TW" dirty="0" smtClean="0">
                    <a:solidFill>
                      <a:srgbClr val="7030A0"/>
                    </a:solidFill>
                    <a:latin typeface="Cambria Math" panose="02040503050406030204" pitchFamily="18" charset="0"/>
                    <a:ea typeface="Cambria Math" panose="02040503050406030204" pitchFamily="18" charset="0"/>
                  </a:rPr>
                  <a:t>for 2.5 to 16 </a:t>
                </a:r>
                <a14:m>
                  <m:oMath xmlns:m="http://schemas.openxmlformats.org/officeDocument/2006/math">
                    <m:sSub>
                      <m:sSubPr>
                        <m:ctrlPr>
                          <a:rPr lang="en-US" altLang="zh-TW" i="1" smtClean="0">
                            <a:solidFill>
                              <a:srgbClr val="7030A0"/>
                            </a:solidFill>
                            <a:latin typeface="Cambria Math" panose="02040503050406030204" pitchFamily="18" charset="0"/>
                            <a:ea typeface="Cambria Math" panose="02040503050406030204" pitchFamily="18" charset="0"/>
                          </a:rPr>
                        </m:ctrlPr>
                      </m:sSubPr>
                      <m:e>
                        <m:r>
                          <a:rPr lang="en-US" altLang="zh-TW" b="0" i="1" smtClean="0">
                            <a:solidFill>
                              <a:srgbClr val="7030A0"/>
                            </a:solidFill>
                            <a:latin typeface="Cambria Math" panose="02040503050406030204" pitchFamily="18" charset="0"/>
                            <a:ea typeface="Cambria Math" panose="02040503050406030204" pitchFamily="18" charset="0"/>
                          </a:rPr>
                          <m:t>ℳ</m:t>
                        </m:r>
                      </m:e>
                      <m:sub>
                        <m:r>
                          <a:rPr lang="en-US" altLang="zh-TW" i="1" smtClean="0">
                            <a:solidFill>
                              <a:srgbClr val="7030A0"/>
                            </a:solidFill>
                            <a:latin typeface="Cambria Math" panose="02040503050406030204" pitchFamily="18" charset="0"/>
                            <a:ea typeface="Cambria Math" panose="02040503050406030204" pitchFamily="18" charset="0"/>
                          </a:rPr>
                          <m:t>⨀</m:t>
                        </m:r>
                      </m:sub>
                    </m:sSub>
                  </m:oMath>
                </a14:m>
                <a:endParaRPr lang="zh-TW" altLang="en-US" dirty="0">
                  <a:solidFill>
                    <a:srgbClr val="7030A0"/>
                  </a:solidFill>
                  <a:latin typeface="Cambria Math" panose="020405030504060302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9865659" y="252684"/>
                <a:ext cx="2102223" cy="1206164"/>
              </a:xfrm>
              <a:prstGeom prst="rect">
                <a:avLst/>
              </a:prstGeom>
              <a:blipFill>
                <a:blip r:embed="rId6"/>
                <a:stretch>
                  <a:fillRect l="-2319" t="-3030" b="-6061"/>
                </a:stretch>
              </a:blipFill>
            </p:spPr>
            <p:txBody>
              <a:bodyPr/>
              <a:lstStyle/>
              <a:p>
                <a:r>
                  <a:rPr lang="zh-TW" altLang="en-US">
                    <a:noFill/>
                  </a:rPr>
                  <a:t> </a:t>
                </a:r>
              </a:p>
            </p:txBody>
          </p:sp>
        </mc:Fallback>
      </mc:AlternateContent>
      <p:pic>
        <p:nvPicPr>
          <p:cNvPr id="19" name="圖片 18"/>
          <p:cNvPicPr>
            <a:picLocks noChangeAspect="1"/>
          </p:cNvPicPr>
          <p:nvPr/>
        </p:nvPicPr>
        <p:blipFill>
          <a:blip r:embed="rId7"/>
          <a:stretch>
            <a:fillRect/>
          </a:stretch>
        </p:blipFill>
        <p:spPr>
          <a:xfrm>
            <a:off x="6171214" y="3201412"/>
            <a:ext cx="3496445" cy="3391899"/>
          </a:xfrm>
          <a:prstGeom prst="rect">
            <a:avLst/>
          </a:prstGeom>
        </p:spPr>
      </p:pic>
      <p:sp>
        <p:nvSpPr>
          <p:cNvPr id="20" name="Text Box 6"/>
          <p:cNvSpPr txBox="1">
            <a:spLocks noChangeArrowheads="1"/>
          </p:cNvSpPr>
          <p:nvPr/>
        </p:nvSpPr>
        <p:spPr bwMode="auto">
          <a:xfrm>
            <a:off x="8692338" y="4643446"/>
            <a:ext cx="6064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33CC"/>
                </a:solidFill>
                <a:latin typeface="Times New Roman" panose="02020603050405020304" pitchFamily="18" charset="0"/>
              </a:defRPr>
            </a:lvl1pPr>
            <a:lvl2pPr marL="742950" indent="-285750" eaLnBrk="0" hangingPunct="0">
              <a:defRPr>
                <a:solidFill>
                  <a:srgbClr val="0033CC"/>
                </a:solidFill>
                <a:latin typeface="Times New Roman" panose="02020603050405020304" pitchFamily="18" charset="0"/>
              </a:defRPr>
            </a:lvl2pPr>
            <a:lvl3pPr marL="1143000" indent="-228600" eaLnBrk="0" hangingPunct="0">
              <a:defRPr>
                <a:solidFill>
                  <a:srgbClr val="0033CC"/>
                </a:solidFill>
                <a:latin typeface="Times New Roman" panose="02020603050405020304" pitchFamily="18" charset="0"/>
              </a:defRPr>
            </a:lvl3pPr>
            <a:lvl4pPr marL="1600200" indent="-228600" eaLnBrk="0" hangingPunct="0">
              <a:defRPr>
                <a:solidFill>
                  <a:srgbClr val="0033CC"/>
                </a:solidFill>
                <a:latin typeface="Times New Roman" panose="02020603050405020304" pitchFamily="18" charset="0"/>
              </a:defRPr>
            </a:lvl4pPr>
            <a:lvl5pPr marL="2057400" indent="-228600" eaLnBrk="0" hangingPunct="0">
              <a:defRPr>
                <a:solidFill>
                  <a:srgbClr val="0033CC"/>
                </a:solidFill>
                <a:latin typeface="Times New Roman" panose="02020603050405020304" pitchFamily="18"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defRPr>
            </a:lvl9pPr>
          </a:lstStyle>
          <a:p>
            <a:pPr eaLnBrk="1" hangingPunct="1">
              <a:spcBef>
                <a:spcPct val="50000"/>
              </a:spcBef>
            </a:pPr>
            <a:r>
              <a:rPr lang="en-US" altLang="zh-TW" sz="1050" dirty="0">
                <a:solidFill>
                  <a:schemeClr val="tx1"/>
                </a:solidFill>
                <a:ea typeface="新細明體" panose="02020500000000000000" pitchFamily="18" charset="-120"/>
                <a:cs typeface="Times New Roman" panose="02020603050405020304" pitchFamily="18" charset="0"/>
              </a:rPr>
              <a:t> ± 0.12</a:t>
            </a:r>
          </a:p>
        </p:txBody>
      </p:sp>
      <p:sp>
        <p:nvSpPr>
          <p:cNvPr id="21" name="文字方塊 20"/>
          <p:cNvSpPr txBox="1"/>
          <p:nvPr/>
        </p:nvSpPr>
        <p:spPr>
          <a:xfrm>
            <a:off x="9560926" y="3221302"/>
            <a:ext cx="1899608" cy="369332"/>
          </a:xfrm>
          <a:prstGeom prst="rect">
            <a:avLst/>
          </a:prstGeom>
          <a:noFill/>
        </p:spPr>
        <p:txBody>
          <a:bodyPr wrap="square" rtlCol="0">
            <a:spAutoFit/>
          </a:bodyPr>
          <a:lstStyle/>
          <a:p>
            <a:r>
              <a:rPr lang="en-US" altLang="zh-TW" dirty="0" smtClean="0">
                <a:solidFill>
                  <a:srgbClr val="7030A0"/>
                </a:solidFill>
                <a:latin typeface="Cambria Math" panose="02040503050406030204" pitchFamily="18" charset="0"/>
                <a:ea typeface="Cambria Math" panose="02040503050406030204" pitchFamily="18" charset="0"/>
              </a:rPr>
              <a:t>Stock 8 (12 </a:t>
            </a:r>
            <a:r>
              <a:rPr lang="en-US" altLang="zh-TW" dirty="0" err="1" smtClean="0">
                <a:solidFill>
                  <a:srgbClr val="7030A0"/>
                </a:solidFill>
                <a:latin typeface="Cambria Math" panose="02040503050406030204" pitchFamily="18" charset="0"/>
                <a:ea typeface="Cambria Math" panose="02040503050406030204" pitchFamily="18" charset="0"/>
              </a:rPr>
              <a:t>Myr</a:t>
            </a:r>
            <a:r>
              <a:rPr lang="en-US" altLang="zh-TW" dirty="0" smtClean="0">
                <a:solidFill>
                  <a:srgbClr val="7030A0"/>
                </a:solidFill>
                <a:latin typeface="Cambria Math" panose="02040503050406030204" pitchFamily="18" charset="0"/>
                <a:ea typeface="Cambria Math" panose="02040503050406030204" pitchFamily="18" charset="0"/>
              </a:rPr>
              <a:t>) </a:t>
            </a:r>
          </a:p>
        </p:txBody>
      </p:sp>
      <p:sp>
        <p:nvSpPr>
          <p:cNvPr id="22" name="矩形 21"/>
          <p:cNvSpPr/>
          <p:nvPr/>
        </p:nvSpPr>
        <p:spPr>
          <a:xfrm>
            <a:off x="9667659" y="6039313"/>
            <a:ext cx="1018227" cy="369332"/>
          </a:xfrm>
          <a:prstGeom prst="rect">
            <a:avLst/>
          </a:prstGeom>
        </p:spPr>
        <p:txBody>
          <a:bodyPr wrap="none">
            <a:spAutoFit/>
          </a:bodyPr>
          <a:lstStyle/>
          <a:p>
            <a:r>
              <a:rPr lang="en-US" altLang="zh-TW" dirty="0">
                <a:solidFill>
                  <a:srgbClr val="996633"/>
                </a:solidFill>
                <a:latin typeface="Cambria Math" panose="02040503050406030204" pitchFamily="18" charset="0"/>
              </a:rPr>
              <a:t>Jose+08</a:t>
            </a:r>
            <a:endParaRPr lang="zh-TW" altLang="en-US" dirty="0">
              <a:solidFill>
                <a:srgbClr val="996633"/>
              </a:solidFill>
              <a:latin typeface="Cambria Math" panose="02040503050406030204" pitchFamily="18" charset="0"/>
            </a:endParaRPr>
          </a:p>
        </p:txBody>
      </p:sp>
      <p:sp>
        <p:nvSpPr>
          <p:cNvPr id="23" name="矩形 22"/>
          <p:cNvSpPr/>
          <p:nvPr/>
        </p:nvSpPr>
        <p:spPr>
          <a:xfrm>
            <a:off x="821904" y="6223979"/>
            <a:ext cx="1367682" cy="369332"/>
          </a:xfrm>
          <a:prstGeom prst="rect">
            <a:avLst/>
          </a:prstGeom>
        </p:spPr>
        <p:txBody>
          <a:bodyPr wrap="none">
            <a:spAutoFit/>
          </a:bodyPr>
          <a:lstStyle/>
          <a:p>
            <a:r>
              <a:rPr lang="en-US" altLang="zh-TW" dirty="0" smtClean="0">
                <a:solidFill>
                  <a:srgbClr val="996633"/>
                </a:solidFill>
                <a:latin typeface="Cambria Math" panose="02040503050406030204" pitchFamily="18" charset="0"/>
              </a:rPr>
              <a:t>Sharma+07</a:t>
            </a:r>
            <a:endParaRPr lang="zh-TW" altLang="en-US" dirty="0">
              <a:solidFill>
                <a:srgbClr val="996633"/>
              </a:solidFill>
              <a:latin typeface="Cambria Math" panose="02040503050406030204" pitchFamily="18" charset="0"/>
            </a:endParaRPr>
          </a:p>
        </p:txBody>
      </p:sp>
      <p:sp>
        <p:nvSpPr>
          <p:cNvPr id="24" name="矩形 23"/>
          <p:cNvSpPr/>
          <p:nvPr/>
        </p:nvSpPr>
        <p:spPr>
          <a:xfrm>
            <a:off x="10016896" y="2540573"/>
            <a:ext cx="1336904" cy="369332"/>
          </a:xfrm>
          <a:prstGeom prst="rect">
            <a:avLst/>
          </a:prstGeom>
        </p:spPr>
        <p:txBody>
          <a:bodyPr wrap="none">
            <a:spAutoFit/>
          </a:bodyPr>
          <a:lstStyle/>
          <a:p>
            <a:r>
              <a:rPr lang="en-US" altLang="zh-TW" dirty="0" smtClean="0">
                <a:solidFill>
                  <a:srgbClr val="996633"/>
                </a:solidFill>
                <a:latin typeface="Cambria Math" panose="02040503050406030204" pitchFamily="18" charset="0"/>
              </a:rPr>
              <a:t>Pandey+08</a:t>
            </a:r>
            <a:endParaRPr lang="zh-TW" altLang="en-US" dirty="0">
              <a:solidFill>
                <a:srgbClr val="996633"/>
              </a:solidFill>
              <a:latin typeface="Cambria Math" panose="02040503050406030204" pitchFamily="18" charset="0"/>
            </a:endParaRPr>
          </a:p>
        </p:txBody>
      </p:sp>
      <p:sp>
        <p:nvSpPr>
          <p:cNvPr id="25" name="矩形 24"/>
          <p:cNvSpPr/>
          <p:nvPr/>
        </p:nvSpPr>
        <p:spPr>
          <a:xfrm>
            <a:off x="1151712" y="2558332"/>
            <a:ext cx="1111202" cy="369332"/>
          </a:xfrm>
          <a:prstGeom prst="rect">
            <a:avLst/>
          </a:prstGeom>
        </p:spPr>
        <p:txBody>
          <a:bodyPr wrap="none">
            <a:spAutoFit/>
          </a:bodyPr>
          <a:lstStyle/>
          <a:p>
            <a:r>
              <a:rPr lang="en-US" altLang="zh-TW" dirty="0" smtClean="0">
                <a:solidFill>
                  <a:srgbClr val="996633"/>
                </a:solidFill>
                <a:latin typeface="Cambria Math" panose="02040503050406030204" pitchFamily="18" charset="0"/>
              </a:rPr>
              <a:t>Chen+11</a:t>
            </a:r>
            <a:endParaRPr lang="zh-TW" altLang="en-US" dirty="0">
              <a:solidFill>
                <a:srgbClr val="996633"/>
              </a:solidFill>
              <a:latin typeface="Cambria Math" panose="02040503050406030204" pitchFamily="18" charset="0"/>
            </a:endParaRPr>
          </a:p>
        </p:txBody>
      </p:sp>
      <p:sp>
        <p:nvSpPr>
          <p:cNvPr id="29" name="投影片編號版面配置區 28"/>
          <p:cNvSpPr>
            <a:spLocks noGrp="1"/>
          </p:cNvSpPr>
          <p:nvPr>
            <p:ph type="sldNum" sz="quarter" idx="12"/>
          </p:nvPr>
        </p:nvSpPr>
        <p:spPr/>
        <p:txBody>
          <a:bodyPr/>
          <a:lstStyle/>
          <a:p>
            <a:fld id="{AA1C3E0E-B550-4B87-AADB-86E0574CFCEF}" type="slidenum">
              <a:rPr lang="zh-TW" altLang="en-US" smtClean="0"/>
              <a:pPr/>
              <a:t>34</a:t>
            </a:fld>
            <a:endParaRPr lang="zh-TW" altLang="en-US"/>
          </a:p>
        </p:txBody>
      </p:sp>
      <p:sp>
        <p:nvSpPr>
          <p:cNvPr id="26" name="文字方塊 25"/>
          <p:cNvSpPr txBox="1"/>
          <p:nvPr/>
        </p:nvSpPr>
        <p:spPr>
          <a:xfrm>
            <a:off x="246141" y="3220983"/>
            <a:ext cx="2015941" cy="646331"/>
          </a:xfrm>
          <a:prstGeom prst="rect">
            <a:avLst/>
          </a:prstGeom>
          <a:noFill/>
        </p:spPr>
        <p:txBody>
          <a:bodyPr wrap="square" rtlCol="0">
            <a:spAutoFit/>
          </a:bodyPr>
          <a:lstStyle/>
          <a:p>
            <a:pPr algn="r"/>
            <a:r>
              <a:rPr lang="en-US" altLang="zh-TW" dirty="0" smtClean="0">
                <a:solidFill>
                  <a:srgbClr val="7030A0"/>
                </a:solidFill>
                <a:latin typeface="Cambria Math" panose="02040503050406030204" pitchFamily="18" charset="0"/>
                <a:ea typeface="Cambria Math" panose="02040503050406030204" pitchFamily="18" charset="0"/>
              </a:rPr>
              <a:t>NGC 1893</a:t>
            </a:r>
          </a:p>
          <a:p>
            <a:pPr algn="r"/>
            <a:r>
              <a:rPr lang="en-US" altLang="zh-TW" dirty="0" smtClean="0">
                <a:solidFill>
                  <a:srgbClr val="7030A0"/>
                </a:solidFill>
                <a:latin typeface="Cambria Math" panose="02040503050406030204" pitchFamily="18" charset="0"/>
                <a:ea typeface="Cambria Math" panose="02040503050406030204" pitchFamily="18" charset="0"/>
              </a:rPr>
              <a:t>4 </a:t>
            </a:r>
            <a:r>
              <a:rPr lang="en-US" altLang="zh-TW" dirty="0" err="1" smtClean="0">
                <a:solidFill>
                  <a:srgbClr val="7030A0"/>
                </a:solidFill>
                <a:latin typeface="Cambria Math" panose="02040503050406030204" pitchFamily="18" charset="0"/>
                <a:ea typeface="Cambria Math" panose="02040503050406030204" pitchFamily="18" charset="0"/>
              </a:rPr>
              <a:t>Myr</a:t>
            </a:r>
            <a:endParaRPr lang="en-US" altLang="zh-TW" dirty="0" smtClean="0">
              <a:solidFill>
                <a:srgbClr val="7030A0"/>
              </a:solidFill>
              <a:latin typeface="Cambria Math" panose="02040503050406030204" pitchFamily="18" charset="0"/>
              <a:ea typeface="Cambria Math" panose="02040503050406030204" pitchFamily="18" charset="0"/>
            </a:endParaRPr>
          </a:p>
        </p:txBody>
      </p:sp>
      <p:cxnSp>
        <p:nvCxnSpPr>
          <p:cNvPr id="10" name="直線接點 9"/>
          <p:cNvCxnSpPr/>
          <p:nvPr/>
        </p:nvCxnSpPr>
        <p:spPr>
          <a:xfrm>
            <a:off x="143742" y="2978288"/>
            <a:ext cx="1182414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H="1" flipV="1">
            <a:off x="6087035" y="180250"/>
            <a:ext cx="11682" cy="645143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686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673" y="308052"/>
            <a:ext cx="4711674" cy="646331"/>
          </a:xfrm>
          <a:prstGeom prst="rect">
            <a:avLst/>
          </a:prstGeom>
        </p:spPr>
        <p:txBody>
          <a:bodyPr wrap="none">
            <a:spAutoFit/>
          </a:bodyPr>
          <a:lstStyle/>
          <a:p>
            <a:pPr lvl="0"/>
            <a:r>
              <a:rPr lang="en-US" altLang="zh-TW" sz="3600" b="1" dirty="0" smtClean="0">
                <a:solidFill>
                  <a:srgbClr val="0000FF"/>
                </a:solidFill>
                <a:latin typeface="Cambria Math" panose="02040503050406030204" pitchFamily="18" charset="0"/>
                <a:ea typeface="Cambria Math" panose="02040503050406030204" pitchFamily="18" charset="0"/>
              </a:rPr>
              <a:t> </a:t>
            </a:r>
            <a:r>
              <a:rPr lang="en-US" altLang="zh-TW" sz="3600" b="1" u="sng" dirty="0" smtClean="0">
                <a:solidFill>
                  <a:srgbClr val="0000FF"/>
                </a:solidFill>
                <a:latin typeface="Cambria Math" panose="02040503050406030204" pitchFamily="18" charset="0"/>
                <a:ea typeface="Cambria Math" panose="02040503050406030204" pitchFamily="18" charset="0"/>
              </a:rPr>
              <a:t>Dissolved</a:t>
            </a:r>
            <a:r>
              <a:rPr lang="en-US" altLang="zh-TW" sz="3600" b="1" dirty="0" smtClean="0">
                <a:solidFill>
                  <a:srgbClr val="0000FF"/>
                </a:solidFill>
                <a:latin typeface="Cambria Math" panose="02040503050406030204" pitchFamily="18" charset="0"/>
                <a:ea typeface="Cambria Math" panose="02040503050406030204" pitchFamily="18" charset="0"/>
              </a:rPr>
              <a:t> Star Clusters</a:t>
            </a:r>
            <a:endParaRPr lang="en-US" altLang="zh-TW" sz="3600" b="1" dirty="0">
              <a:solidFill>
                <a:srgbClr val="0000FF"/>
              </a:solidFill>
              <a:latin typeface="Cambria Math" panose="02040503050406030204" pitchFamily="18" charset="0"/>
              <a:ea typeface="Cambria Math" panose="02040503050406030204" pitchFamily="18" charset="0"/>
            </a:endParaRPr>
          </a:p>
        </p:txBody>
      </p:sp>
      <p:pic>
        <p:nvPicPr>
          <p:cNvPr id="4" name="圖片 3"/>
          <p:cNvPicPr>
            <a:picLocks noChangeAspect="1"/>
          </p:cNvPicPr>
          <p:nvPr/>
        </p:nvPicPr>
        <p:blipFill>
          <a:blip r:embed="rId2"/>
          <a:stretch>
            <a:fillRect/>
          </a:stretch>
        </p:blipFill>
        <p:spPr>
          <a:xfrm>
            <a:off x="1520574" y="1078787"/>
            <a:ext cx="9054271" cy="2424700"/>
          </a:xfrm>
          <a:prstGeom prst="rect">
            <a:avLst/>
          </a:prstGeom>
        </p:spPr>
      </p:pic>
      <p:sp>
        <p:nvSpPr>
          <p:cNvPr id="5" name="文字方塊 4"/>
          <p:cNvSpPr txBox="1"/>
          <p:nvPr/>
        </p:nvSpPr>
        <p:spPr>
          <a:xfrm>
            <a:off x="448235" y="3627891"/>
            <a:ext cx="11286565" cy="2862322"/>
          </a:xfrm>
          <a:prstGeom prst="rect">
            <a:avLst/>
          </a:prstGeom>
          <a:noFill/>
        </p:spPr>
        <p:txBody>
          <a:bodyPr wrap="square" rtlCol="0">
            <a:spAutoFit/>
          </a:bodyPr>
          <a:lstStyle/>
          <a:p>
            <a:pPr>
              <a:spcBef>
                <a:spcPts val="600"/>
              </a:spcBef>
              <a:spcAft>
                <a:spcPts val="600"/>
              </a:spcAft>
            </a:pPr>
            <a:r>
              <a:rPr lang="en-US" altLang="zh-TW" sz="3200" dirty="0" smtClean="0">
                <a:latin typeface="Cambria Math" panose="02040503050406030204" pitchFamily="18" charset="0"/>
                <a:ea typeface="Cambria Math" panose="02040503050406030204" pitchFamily="18" charset="0"/>
              </a:rPr>
              <a:t>Recently dissolved star clusters recognizable if young and in the solar neighborhood </a:t>
            </a:r>
            <a:r>
              <a:rPr lang="en-US" altLang="zh-TW" sz="3200" dirty="0" smtClean="0">
                <a:latin typeface="Cambria Math" panose="02040503050406030204" pitchFamily="18" charset="0"/>
                <a:ea typeface="Cambria Math" panose="02040503050406030204" pitchFamily="18" charset="0"/>
                <a:sym typeface="Wingdings" panose="05000000000000000000" pitchFamily="2" charset="2"/>
              </a:rPr>
              <a:t> </a:t>
            </a:r>
            <a:r>
              <a:rPr lang="en-US" altLang="zh-TW" sz="3200" b="1" dirty="0"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a:t>stellar moving groups </a:t>
            </a:r>
          </a:p>
          <a:p>
            <a:pPr>
              <a:spcBef>
                <a:spcPts val="600"/>
              </a:spcBef>
              <a:spcAft>
                <a:spcPts val="600"/>
              </a:spcAft>
            </a:pPr>
            <a:r>
              <a:rPr lang="en-US" altLang="zh-TW" sz="3200" dirty="0" smtClean="0">
                <a:latin typeface="Cambria Math" panose="02040503050406030204" pitchFamily="18" charset="0"/>
              </a:rPr>
              <a:t>Then-members share the same space volume and motion, (and abundance, age, etc.)</a:t>
            </a:r>
          </a:p>
          <a:p>
            <a:pPr>
              <a:spcBef>
                <a:spcPts val="600"/>
              </a:spcBef>
              <a:spcAft>
                <a:spcPts val="600"/>
              </a:spcAft>
            </a:pPr>
            <a:r>
              <a:rPr lang="en-US" altLang="zh-TW" sz="3200" dirty="0" smtClean="0">
                <a:latin typeface="Cambria Math" panose="02040503050406030204" pitchFamily="18" charset="0"/>
              </a:rPr>
              <a:t>So far 9 MGs known within 150 pc, with ages 10</a:t>
            </a:r>
            <a:r>
              <a:rPr lang="en-US" altLang="zh-TW" sz="3200" dirty="0" smtClean="0">
                <a:latin typeface="Cambria" panose="02040503050406030204" pitchFamily="18" charset="0"/>
              </a:rPr>
              <a:t>‒</a:t>
            </a:r>
            <a:r>
              <a:rPr lang="en-US" altLang="zh-TW" sz="3200" dirty="0" smtClean="0">
                <a:latin typeface="Cambria Math" panose="02040503050406030204" pitchFamily="18" charset="0"/>
              </a:rPr>
              <a:t>100 </a:t>
            </a:r>
            <a:r>
              <a:rPr lang="en-US" altLang="zh-TW" sz="3200" dirty="0" err="1" smtClean="0">
                <a:latin typeface="Cambria Math" panose="02040503050406030204" pitchFamily="18" charset="0"/>
              </a:rPr>
              <a:t>Myr</a:t>
            </a:r>
            <a:endParaRPr lang="zh-TW" altLang="en-US" sz="3200" dirty="0">
              <a:latin typeface="Cambria Math" panose="02040503050406030204" pitchFamily="18" charset="0"/>
            </a:endParaRPr>
          </a:p>
        </p:txBody>
      </p:sp>
      <p:sp>
        <p:nvSpPr>
          <p:cNvPr id="8" name="投影片編號版面配置區 7"/>
          <p:cNvSpPr>
            <a:spLocks noGrp="1"/>
          </p:cNvSpPr>
          <p:nvPr>
            <p:ph type="sldNum" sz="quarter" idx="12"/>
          </p:nvPr>
        </p:nvSpPr>
        <p:spPr/>
        <p:txBody>
          <a:bodyPr/>
          <a:lstStyle/>
          <a:p>
            <a:fld id="{AA1C3E0E-B550-4B87-AADB-86E0574CFCEF}" type="slidenum">
              <a:rPr lang="zh-TW" altLang="en-US" smtClean="0"/>
              <a:pPr/>
              <a:t>35</a:t>
            </a:fld>
            <a:endParaRPr lang="zh-TW" altLang="en-US"/>
          </a:p>
        </p:txBody>
      </p:sp>
    </p:spTree>
    <p:extLst>
      <p:ext uri="{BB962C8B-B14F-4D97-AF65-F5344CB8AC3E}">
        <p14:creationId xmlns:p14="http://schemas.microsoft.com/office/powerpoint/2010/main" val="2624135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5051461" cy="1143000"/>
          </a:xfrm>
        </p:spPr>
        <p:txBody>
          <a:bodyPr>
            <a:normAutofit/>
          </a:bodyPr>
          <a:lstStyle/>
          <a:p>
            <a:pPr algn="l"/>
            <a:r>
              <a:rPr lang="en-US" altLang="zh-TW" sz="3600" b="1" dirty="0">
                <a:solidFill>
                  <a:srgbClr val="3333FF"/>
                </a:solidFill>
                <a:latin typeface="Cambria Math" panose="02040503050406030204" pitchFamily="18" charset="0"/>
                <a:ea typeface="Cambria Math" panose="02040503050406030204" pitchFamily="18" charset="0"/>
              </a:rPr>
              <a:t>Known Moving Groups</a:t>
            </a:r>
            <a:endParaRPr lang="zh-TW" altLang="en-US" sz="3600" b="1" dirty="0">
              <a:solidFill>
                <a:srgbClr val="3333FF"/>
              </a:solidFill>
              <a:latin typeface="Cambria Math" panose="02040503050406030204" pitchFamily="18" charset="0"/>
            </a:endParaRPr>
          </a:p>
        </p:txBody>
      </p:sp>
      <mc:AlternateContent xmlns:mc="http://schemas.openxmlformats.org/markup-compatibility/2006" xmlns:a14="http://schemas.microsoft.com/office/drawing/2010/main">
        <mc:Choice Requires="a14">
          <p:graphicFrame>
            <p:nvGraphicFramePr>
              <p:cNvPr id="4" name="內容版面配置區 3"/>
              <p:cNvGraphicFramePr>
                <a:graphicFrameLocks noGrp="1"/>
              </p:cNvGraphicFramePr>
              <p:nvPr>
                <p:ph idx="1"/>
                <p:extLst>
                  <p:ext uri="{D42A27DB-BD31-4B8C-83A1-F6EECF244321}">
                    <p14:modId xmlns:p14="http://schemas.microsoft.com/office/powerpoint/2010/main" val="1645493170"/>
                  </p:ext>
                </p:extLst>
              </p:nvPr>
            </p:nvGraphicFramePr>
            <p:xfrm>
              <a:off x="609600" y="2196418"/>
              <a:ext cx="11013897" cy="3814102"/>
            </p:xfrm>
            <a:graphic>
              <a:graphicData uri="http://schemas.openxmlformats.org/drawingml/2006/table">
                <a:tbl>
                  <a:tblPr firstRow="1" firstCol="1" bandRow="1">
                    <a:tableStyleId>{69CF1AB2-1976-4502-BF36-3FF5EA218861}</a:tableStyleId>
                  </a:tblPr>
                  <a:tblGrid>
                    <a:gridCol w="3571888">
                      <a:extLst>
                        <a:ext uri="{9D8B030D-6E8A-4147-A177-3AD203B41FA5}">
                          <a16:colId xmlns="" xmlns:a16="http://schemas.microsoft.com/office/drawing/2014/main" val="20000"/>
                        </a:ext>
                      </a:extLst>
                    </a:gridCol>
                    <a:gridCol w="1140847">
                      <a:extLst>
                        <a:ext uri="{9D8B030D-6E8A-4147-A177-3AD203B41FA5}">
                          <a16:colId xmlns="" xmlns:a16="http://schemas.microsoft.com/office/drawing/2014/main" val="20001"/>
                        </a:ext>
                      </a:extLst>
                    </a:gridCol>
                    <a:gridCol w="1140847">
                      <a:extLst>
                        <a:ext uri="{9D8B030D-6E8A-4147-A177-3AD203B41FA5}">
                          <a16:colId xmlns="" xmlns:a16="http://schemas.microsoft.com/office/drawing/2014/main" val="20002"/>
                        </a:ext>
                      </a:extLst>
                    </a:gridCol>
                    <a:gridCol w="1446432">
                      <a:extLst>
                        <a:ext uri="{9D8B030D-6E8A-4147-A177-3AD203B41FA5}">
                          <a16:colId xmlns="" xmlns:a16="http://schemas.microsoft.com/office/drawing/2014/main" val="20003"/>
                        </a:ext>
                      </a:extLst>
                    </a:gridCol>
                    <a:gridCol w="1446432">
                      <a:extLst>
                        <a:ext uri="{9D8B030D-6E8A-4147-A177-3AD203B41FA5}">
                          <a16:colId xmlns="" xmlns:a16="http://schemas.microsoft.com/office/drawing/2014/main" val="20004"/>
                        </a:ext>
                      </a:extLst>
                    </a:gridCol>
                    <a:gridCol w="1443429">
                      <a:extLst>
                        <a:ext uri="{9D8B030D-6E8A-4147-A177-3AD203B41FA5}">
                          <a16:colId xmlns="" xmlns:a16="http://schemas.microsoft.com/office/drawing/2014/main" val="20005"/>
                        </a:ext>
                      </a:extLst>
                    </a:gridCol>
                    <a:gridCol w="824022">
                      <a:extLst>
                        <a:ext uri="{9D8B030D-6E8A-4147-A177-3AD203B41FA5}">
                          <a16:colId xmlns="" xmlns:a16="http://schemas.microsoft.com/office/drawing/2014/main" val="20006"/>
                        </a:ext>
                      </a:extLst>
                    </a:gridCol>
                  </a:tblGrid>
                  <a:tr h="409234">
                    <a:tc gridSpan="7">
                      <a:txBody>
                        <a:bodyPr/>
                        <a:lstStyle/>
                        <a:p>
                          <a:pPr algn="ctr">
                            <a:spcAft>
                              <a:spcPts val="0"/>
                            </a:spcAft>
                          </a:pPr>
                          <a:r>
                            <a:rPr lang="en-US" sz="2800" kern="100" dirty="0" smtClean="0">
                              <a:effectLst/>
                              <a:latin typeface="Cambria Math" panose="02040503050406030204" pitchFamily="18" charset="0"/>
                              <a:ea typeface="Cambria Math" panose="02040503050406030204" pitchFamily="18" charset="0"/>
                            </a:rPr>
                            <a:t>Known nearby </a:t>
                          </a:r>
                          <a:r>
                            <a:rPr lang="en-US" sz="2800" kern="100" dirty="0">
                              <a:effectLst/>
                              <a:latin typeface="Cambria Math" panose="02040503050406030204" pitchFamily="18" charset="0"/>
                              <a:ea typeface="Cambria Math" panose="02040503050406030204" pitchFamily="18" charset="0"/>
                            </a:rPr>
                            <a:t>moving </a:t>
                          </a:r>
                          <a:r>
                            <a:rPr lang="en-US" sz="2800" kern="100" dirty="0" smtClean="0">
                              <a:effectLst/>
                              <a:latin typeface="Cambria Math" panose="02040503050406030204" pitchFamily="18" charset="0"/>
                              <a:ea typeface="Cambria Math" panose="02040503050406030204" pitchFamily="18" charset="0"/>
                            </a:rPr>
                            <a:t>groups, </a:t>
                          </a:r>
                          <a:r>
                            <a:rPr lang="en-US" sz="2800" kern="100" dirty="0">
                              <a:effectLst/>
                              <a:latin typeface="Cambria Math" panose="02040503050406030204" pitchFamily="18" charset="0"/>
                              <a:ea typeface="Cambria Math" panose="02040503050406030204" pitchFamily="18" charset="0"/>
                            </a:rPr>
                            <a:t>adapted from Torres et al. (2008)</a:t>
                          </a:r>
                          <a:endParaRPr lang="zh-TW" sz="28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557803">
                    <a:tc>
                      <a:txBody>
                        <a:bodyPr/>
                        <a:lstStyle/>
                        <a:p>
                          <a:pPr algn="ctr">
                            <a:spcAft>
                              <a:spcPts val="0"/>
                            </a:spcAft>
                          </a:pPr>
                          <a:r>
                            <a:rPr lang="en-US" sz="2000" b="1" kern="100" dirty="0" smtClean="0">
                              <a:effectLst/>
                              <a:latin typeface="Cambria Math" panose="02040503050406030204" pitchFamily="18" charset="0"/>
                              <a:ea typeface="Cambria Math" panose="02040503050406030204" pitchFamily="18" charset="0"/>
                              <a:cs typeface="Times New Roman" panose="02020603050405020304" pitchFamily="18" charset="0"/>
                            </a:rPr>
                            <a:t>Name</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D</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[pc]</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err="1">
                              <a:effectLst/>
                              <a:latin typeface="Cambria Math" panose="02040503050406030204" pitchFamily="18" charset="0"/>
                              <a:ea typeface="Cambria Math" panose="02040503050406030204" pitchFamily="18" charset="0"/>
                              <a:cs typeface="Times New Roman" panose="02020603050405020304" pitchFamily="18" charset="0"/>
                            </a:rPr>
                            <a:t>Age</a:t>
                          </a:r>
                          <a:r>
                            <a:rPr lang="en-US" sz="2000" b="1" kern="100" baseline="30000" dirty="0" err="1">
                              <a:effectLst/>
                              <a:latin typeface="Cambria Math" panose="02040503050406030204" pitchFamily="18" charset="0"/>
                              <a:ea typeface="Cambria Math" panose="02040503050406030204" pitchFamily="18" charset="0"/>
                              <a:cs typeface="Times New Roman" panose="02020603050405020304" pitchFamily="18" charset="0"/>
                            </a:rPr>
                            <a:t>M</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r>
                            <a:rPr lang="en-US" sz="2000" b="1" kern="100" dirty="0" err="1">
                              <a:effectLst/>
                              <a:latin typeface="Cambria Math" panose="02040503050406030204" pitchFamily="18" charset="0"/>
                              <a:ea typeface="Cambria Math" panose="02040503050406030204" pitchFamily="18" charset="0"/>
                              <a:cs typeface="Times New Roman" panose="02020603050405020304" pitchFamily="18" charset="0"/>
                            </a:rPr>
                            <a:t>Myr</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U</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V</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W</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N</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278902">
                    <a:tc>
                      <a:txBody>
                        <a:bodyPr/>
                        <a:lstStyle/>
                        <a:p>
                          <a:pPr algn="l">
                            <a:spcAft>
                              <a:spcPts val="0"/>
                            </a:spcAft>
                          </a:pPr>
                          <a14:m>
                            <m:oMath xmlns:m="http://schemas.openxmlformats.org/officeDocument/2006/math">
                              <m:r>
                                <m:rPr>
                                  <m:sty m:val="p"/>
                                </m:rPr>
                                <a:rPr lang="en-US" sz="2000" kern="100"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β</m:t>
                              </m:r>
                            </m:oMath>
                          </a14:m>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Pictoris</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(BP)</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40±18</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12-22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-10.1±2.1</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-15.9±0.8</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-9.2±1.0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55</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78902">
                    <a:tc>
                      <a:txBody>
                        <a:bodyPr/>
                        <a:lstStyle/>
                        <a:p>
                          <a:pPr algn="l">
                            <a:spcAft>
                              <a:spcPts val="0"/>
                            </a:spcAft>
                          </a:pP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AB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Doradus</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(AB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Dor</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51±29</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50-120</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-6.8±1.3</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-27.2±1.2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-13.3±1.6</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97</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339382">
                    <a:tc>
                      <a:txBody>
                        <a:bodyPr/>
                        <a:lstStyle/>
                        <a:p>
                          <a:pPr algn="l">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Tucana/</a:t>
                          </a:r>
                          <a:r>
                            <a:rPr lang="en-US" sz="2000" kern="100" dirty="0" err="1">
                              <a:effectLst/>
                              <a:latin typeface="Cambria Math" panose="02040503050406030204" pitchFamily="18" charset="0"/>
                              <a:ea typeface="Cambria Math" panose="02040503050406030204" pitchFamily="18" charset="0"/>
                              <a:cs typeface="Times New Roman" panose="02020603050405020304" pitchFamily="18" charset="0"/>
                            </a:rPr>
                            <a:t>Horologinm</a:t>
                          </a: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000" kern="100" dirty="0" err="1">
                              <a:effectLst/>
                              <a:latin typeface="Cambria Math" panose="02040503050406030204" pitchFamily="18" charset="0"/>
                              <a:ea typeface="Cambria Math" panose="02040503050406030204" pitchFamily="18" charset="0"/>
                              <a:cs typeface="Times New Roman" panose="02020603050405020304" pitchFamily="18" charset="0"/>
                            </a:rPr>
                            <a:t>Tuc-Hor</a:t>
                          </a: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48±7</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-9.9±1.5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-20.9±0.8</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278902">
                    <a:tc>
                      <a:txBody>
                        <a:bodyPr/>
                        <a:lstStyle/>
                        <a:p>
                          <a:pPr algn="l">
                            <a:spcAft>
                              <a:spcPts val="0"/>
                            </a:spcAft>
                          </a:pP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TW Hydrae (TWH)</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59±22</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D</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8-20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-10.5±0.9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-18.0±1.5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-4.9±0.9</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31</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D</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278902">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Columba (Col)</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82±30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-13.2±1.3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-21.8±0.8</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-5.9±1.2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41</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278902">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Carina (Car)</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85±35</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-10.2±0.4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-23.0±0.8</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-4.4±1.5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23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r h="278902">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Argus (Arg)</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106±51</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30-50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-22.0±0.3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-14.4±1.3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-5.0±1.3</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64</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8"/>
                      </a:ext>
                    </a:extLst>
                  </a:tr>
                  <a:tr h="278902">
                    <a:tc>
                      <a:txBody>
                        <a:bodyPr/>
                        <a:lstStyle/>
                        <a:p>
                          <a:pPr algn="l">
                            <a:spcAft>
                              <a:spcPts val="0"/>
                            </a:spcAft>
                          </a:pPr>
                          <a14:m>
                            <m:oMath xmlns:m="http://schemas.openxmlformats.org/officeDocument/2006/math">
                              <m:r>
                                <m:rPr>
                                  <m:sty m:val="p"/>
                                </m:rPr>
                                <a:rPr lang="en-US" sz="2000" kern="100"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ϵ</m:t>
                              </m:r>
                            </m:oMath>
                          </a14:m>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Chamaeleontis</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m:rPr>
                                  <m:sty m:val="p"/>
                                </m:rPr>
                                <a:rPr lang="en-US" sz="2000"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ϵ</m:t>
                              </m:r>
                            </m:oMath>
                          </a14:m>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Cha)</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108±9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~6</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-11.0±1.2</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-19.9±1.2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-10.4±1.6</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30</a:t>
                          </a:r>
                          <a:r>
                            <a:rPr lang="en-US" sz="2000" kern="100" baseline="30000" dirty="0">
                              <a:effectLst/>
                              <a:latin typeface="Cambria Math" panose="02040503050406030204" pitchFamily="18" charset="0"/>
                              <a:ea typeface="Cambria Math" panose="02040503050406030204" pitchFamily="18" charset="0"/>
                              <a:cs typeface="Times New Roman" panose="02020603050405020304" pitchFamily="18" charset="0"/>
                            </a:rPr>
                            <a:t>M2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9"/>
                      </a:ext>
                    </a:extLst>
                  </a:tr>
                  <a:tr h="278902">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Octans (Oct)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141±34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~20</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-14.5±0.9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-3.6±1.6</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-11.2±1.4</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10"/>
                      </a:ext>
                    </a:extLst>
                  </a:tr>
                </a:tbl>
              </a:graphicData>
            </a:graphic>
          </p:graphicFrame>
        </mc:Choice>
        <mc:Fallback xmlns="">
          <p:graphicFrame>
            <p:nvGraphicFramePr>
              <p:cNvPr id="4" name="內容版面配置區 3"/>
              <p:cNvGraphicFramePr>
                <a:graphicFrameLocks noGrp="1"/>
              </p:cNvGraphicFramePr>
              <p:nvPr>
                <p:ph idx="1"/>
                <p:extLst>
                  <p:ext uri="{D42A27DB-BD31-4B8C-83A1-F6EECF244321}">
                    <p14:modId xmlns:p14="http://schemas.microsoft.com/office/powerpoint/2010/main" val="1645493170"/>
                  </p:ext>
                </p:extLst>
              </p:nvPr>
            </p:nvGraphicFramePr>
            <p:xfrm>
              <a:off x="609600" y="2196418"/>
              <a:ext cx="11013897" cy="3814102"/>
            </p:xfrm>
            <a:graphic>
              <a:graphicData uri="http://schemas.openxmlformats.org/drawingml/2006/table">
                <a:tbl>
                  <a:tblPr firstRow="1" firstCol="1" bandRow="1">
                    <a:tableStyleId>{69CF1AB2-1976-4502-BF36-3FF5EA218861}</a:tableStyleId>
                  </a:tblPr>
                  <a:tblGrid>
                    <a:gridCol w="3571888"/>
                    <a:gridCol w="1140847"/>
                    <a:gridCol w="1140847"/>
                    <a:gridCol w="1446432"/>
                    <a:gridCol w="1446432"/>
                    <a:gridCol w="1443429"/>
                    <a:gridCol w="824022"/>
                  </a:tblGrid>
                  <a:tr h="426720">
                    <a:tc gridSpan="7">
                      <a:txBody>
                        <a:bodyPr/>
                        <a:lstStyle/>
                        <a:p>
                          <a:pPr algn="ctr">
                            <a:spcAft>
                              <a:spcPts val="0"/>
                            </a:spcAft>
                          </a:pPr>
                          <a:r>
                            <a:rPr lang="en-US" sz="2800" kern="100" dirty="0" smtClean="0">
                              <a:effectLst/>
                              <a:latin typeface="Cambria Math" panose="02040503050406030204" pitchFamily="18" charset="0"/>
                              <a:ea typeface="Cambria Math" panose="02040503050406030204" pitchFamily="18" charset="0"/>
                            </a:rPr>
                            <a:t>Known nearby </a:t>
                          </a:r>
                          <a:r>
                            <a:rPr lang="en-US" sz="2800" kern="100" dirty="0">
                              <a:effectLst/>
                              <a:latin typeface="Cambria Math" panose="02040503050406030204" pitchFamily="18" charset="0"/>
                              <a:ea typeface="Cambria Math" panose="02040503050406030204" pitchFamily="18" charset="0"/>
                            </a:rPr>
                            <a:t>moving </a:t>
                          </a:r>
                          <a:r>
                            <a:rPr lang="en-US" sz="2800" kern="100" dirty="0" smtClean="0">
                              <a:effectLst/>
                              <a:latin typeface="Cambria Math" panose="02040503050406030204" pitchFamily="18" charset="0"/>
                              <a:ea typeface="Cambria Math" panose="02040503050406030204" pitchFamily="18" charset="0"/>
                            </a:rPr>
                            <a:t>groups, </a:t>
                          </a:r>
                          <a:r>
                            <a:rPr lang="en-US" sz="2800" kern="100" dirty="0">
                              <a:effectLst/>
                              <a:latin typeface="Cambria Math" panose="02040503050406030204" pitchFamily="18" charset="0"/>
                              <a:ea typeface="Cambria Math" panose="02040503050406030204" pitchFamily="18" charset="0"/>
                            </a:rPr>
                            <a:t>adapted from Torres et al. (2008)</a:t>
                          </a:r>
                          <a:endParaRPr lang="zh-TW" sz="28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609600">
                    <a:tc>
                      <a:txBody>
                        <a:bodyPr/>
                        <a:lstStyle/>
                        <a:p>
                          <a:pPr algn="ctr">
                            <a:spcAft>
                              <a:spcPts val="0"/>
                            </a:spcAft>
                          </a:pPr>
                          <a:r>
                            <a:rPr lang="en-US" sz="2000" b="1" kern="100" dirty="0" smtClean="0">
                              <a:effectLst/>
                              <a:latin typeface="Cambria Math" panose="02040503050406030204" pitchFamily="18" charset="0"/>
                              <a:ea typeface="Cambria Math" panose="02040503050406030204" pitchFamily="18" charset="0"/>
                              <a:cs typeface="Times New Roman" panose="02020603050405020304" pitchFamily="18" charset="0"/>
                            </a:rPr>
                            <a:t>Name</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D</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[pc]</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err="1">
                              <a:effectLst/>
                              <a:latin typeface="Cambria Math" panose="02040503050406030204" pitchFamily="18" charset="0"/>
                              <a:ea typeface="Cambria Math" panose="02040503050406030204" pitchFamily="18" charset="0"/>
                              <a:cs typeface="Times New Roman" panose="02020603050405020304" pitchFamily="18" charset="0"/>
                            </a:rPr>
                            <a:t>Age</a:t>
                          </a:r>
                          <a:r>
                            <a:rPr lang="en-US" sz="2000" b="1" kern="100" baseline="30000" dirty="0" err="1">
                              <a:effectLst/>
                              <a:latin typeface="Cambria Math" panose="02040503050406030204" pitchFamily="18" charset="0"/>
                              <a:ea typeface="Cambria Math" panose="02040503050406030204" pitchFamily="18" charset="0"/>
                              <a:cs typeface="Times New Roman" panose="02020603050405020304" pitchFamily="18" charset="0"/>
                            </a:rPr>
                            <a:t>M</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r>
                            <a:rPr lang="en-US" sz="2000" b="1" kern="100" dirty="0" err="1">
                              <a:effectLst/>
                              <a:latin typeface="Cambria Math" panose="02040503050406030204" pitchFamily="18" charset="0"/>
                              <a:ea typeface="Cambria Math" panose="02040503050406030204" pitchFamily="18" charset="0"/>
                              <a:cs typeface="Times New Roman" panose="02020603050405020304" pitchFamily="18" charset="0"/>
                            </a:rPr>
                            <a:t>Myr</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U</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V</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W</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[kms</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-1</a:t>
                          </a: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b="1" kern="100" dirty="0">
                              <a:effectLst/>
                              <a:latin typeface="Cambria Math" panose="02040503050406030204" pitchFamily="18" charset="0"/>
                              <a:ea typeface="Cambria Math" panose="02040503050406030204" pitchFamily="18" charset="0"/>
                              <a:cs typeface="Times New Roman" panose="02020603050405020304" pitchFamily="18" charset="0"/>
                            </a:rPr>
                            <a:t>N</a:t>
                          </a:r>
                          <a:r>
                            <a:rPr lang="en-US" sz="2000" b="1" kern="100" baseline="30000" dirty="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endParaRPr lang="zh-TW"/>
                        </a:p>
                      </a:txBody>
                      <a:tcPr marL="68580" marR="68580" marT="0" marB="0" anchor="ctr">
                        <a:blipFill rotWithShape="0">
                          <a:blip r:embed="rId3"/>
                          <a:stretch>
                            <a:fillRect l="-341" t="-376000" r="-208703" b="-862000"/>
                          </a:stretch>
                        </a:blipFill>
                      </a:tcP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40±18</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12-22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-10.1±2.1</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-15.9±0.8</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-9.2±1.0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55</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AB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Doradus</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 (AB </a:t>
                          </a:r>
                          <a:r>
                            <a:rPr lang="en-US" sz="2000" kern="100" dirty="0" err="1">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Dor</a:t>
                          </a: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51±29</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50-120</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-6.8±1.3</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-27.2±1.2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-13.3±1.6</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97</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T,S</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39382">
                    <a:tc>
                      <a:txBody>
                        <a:bodyPr/>
                        <a:lstStyle/>
                        <a:p>
                          <a:pPr algn="l">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Tucana/</a:t>
                          </a:r>
                          <a:r>
                            <a:rPr lang="en-US" sz="2000" kern="100" dirty="0" err="1">
                              <a:effectLst/>
                              <a:latin typeface="Cambria Math" panose="02040503050406030204" pitchFamily="18" charset="0"/>
                              <a:ea typeface="Cambria Math" panose="02040503050406030204" pitchFamily="18" charset="0"/>
                              <a:cs typeface="Times New Roman" panose="02020603050405020304" pitchFamily="18" charset="0"/>
                            </a:rPr>
                            <a:t>Horologinm</a:t>
                          </a: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 (</a:t>
                          </a:r>
                          <a:r>
                            <a:rPr lang="en-US" sz="2000" kern="100" dirty="0" err="1">
                              <a:effectLst/>
                              <a:latin typeface="Cambria Math" panose="02040503050406030204" pitchFamily="18" charset="0"/>
                              <a:ea typeface="Cambria Math" panose="02040503050406030204" pitchFamily="18" charset="0"/>
                              <a:cs typeface="Times New Roman" panose="02020603050405020304" pitchFamily="18" charset="0"/>
                            </a:rPr>
                            <a:t>Tuc-Hor</a:t>
                          </a: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48±7</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-9.9±1.5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-20.9±0.8</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a:t>TW Hydrae (TWH)</a:t>
                          </a:r>
                          <a:endParaRPr lang="zh-TW" sz="3600" kern="100" dirty="0">
                            <a:solidFill>
                              <a:srgbClr val="FF0000"/>
                            </a:solidFill>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59±22</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D</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8-20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-10.5±0.9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-18.0±1.5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-4.9±0.9</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31</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D</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Columba (Col)</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82±30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-13.2±1.3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-21.8±0.8</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-5.9±1.2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41</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Carina (Car)</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85±35</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10-40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-10.2±0.4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-23.0±0.8</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-4.4±1.5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23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Argus (Arg)</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106±51</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30-50</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-22.0±0.3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-14.4±1.3</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-5.0±1.3</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64</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endParaRPr lang="zh-TW"/>
                        </a:p>
                      </a:txBody>
                      <a:tcPr marL="68580" marR="68580" marT="0" marB="0" anchor="ctr">
                        <a:blipFill rotWithShape="0">
                          <a:blip r:embed="rId3"/>
                          <a:stretch>
                            <a:fillRect l="-341" t="-1088000" r="-208703" b="-150000"/>
                          </a:stretch>
                        </a:blipFill>
                      </a:tcP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108±9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~6</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-11.0±1.2</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-19.9±1.2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-10.4±1.6</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30</a:t>
                          </a:r>
                          <a:r>
                            <a:rPr lang="en-US" sz="2000" kern="100" baseline="30000" dirty="0">
                              <a:effectLst/>
                              <a:latin typeface="Cambria Math" panose="02040503050406030204" pitchFamily="18" charset="0"/>
                              <a:ea typeface="Cambria Math" panose="02040503050406030204" pitchFamily="18" charset="0"/>
                              <a:cs typeface="Times New Roman" panose="02020603050405020304" pitchFamily="18" charset="0"/>
                            </a:rPr>
                            <a:t>M2</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r h="304800">
                    <a:tc>
                      <a:txBody>
                        <a:bodyPr/>
                        <a:lstStyle/>
                        <a:p>
                          <a:pPr algn="l">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Octans (Oct)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141±34</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a:effectLst/>
                              <a:latin typeface="Cambria Math" panose="02040503050406030204" pitchFamily="18" charset="0"/>
                              <a:ea typeface="Cambria Math" panose="02040503050406030204" pitchFamily="18" charset="0"/>
                              <a:cs typeface="Times New Roman" panose="02020603050405020304" pitchFamily="18" charset="0"/>
                            </a:rPr>
                            <a:t>~20</a:t>
                          </a:r>
                          <a:r>
                            <a:rPr lang="en-US" sz="2000" kern="100" baseline="30000">
                              <a:effectLst/>
                              <a:latin typeface="Cambria Math" panose="02040503050406030204" pitchFamily="18" charset="0"/>
                              <a:ea typeface="Cambria Math" panose="02040503050406030204" pitchFamily="18" charset="0"/>
                              <a:cs typeface="Times New Roman" panose="02020603050405020304" pitchFamily="18" charset="0"/>
                            </a:rPr>
                            <a:t>T</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a:effectLst/>
                              <a:latin typeface="Cambria Math" panose="02040503050406030204" pitchFamily="18" charset="0"/>
                              <a:ea typeface="Cambria Math" panose="02040503050406030204" pitchFamily="18" charset="0"/>
                              <a:cs typeface="Times New Roman" panose="02020603050405020304" pitchFamily="18" charset="0"/>
                            </a:rPr>
                            <a:t>-14.5±0.9</a:t>
                          </a:r>
                          <a:endParaRPr lang="zh-TW" sz="3600" kern="10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-3.6±1.6</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0" dirty="0">
                              <a:effectLst/>
                              <a:latin typeface="Cambria Math" panose="02040503050406030204" pitchFamily="18" charset="0"/>
                              <a:ea typeface="Cambria Math" panose="02040503050406030204" pitchFamily="18" charset="0"/>
                              <a:cs typeface="Times New Roman" panose="02020603050405020304" pitchFamily="18" charset="0"/>
                            </a:rPr>
                            <a:t>-11.2±1.4</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spcAft>
                              <a:spcPts val="0"/>
                            </a:spcAft>
                          </a:pPr>
                          <a:r>
                            <a:rPr lang="en-US" sz="2000" kern="100" dirty="0">
                              <a:effectLst/>
                              <a:latin typeface="Cambria Math" panose="02040503050406030204" pitchFamily="18" charset="0"/>
                              <a:ea typeface="Cambria Math" panose="02040503050406030204" pitchFamily="18" charset="0"/>
                              <a:cs typeface="Times New Roman" panose="02020603050405020304" pitchFamily="18" charset="0"/>
                            </a:rPr>
                            <a:t>15</a:t>
                          </a:r>
                          <a:endParaRPr lang="zh-TW" sz="3600" kern="100" dirty="0">
                            <a:effectLst/>
                            <a:latin typeface="Cambria Math" panose="02040503050406030204" pitchFamily="18" charset="0"/>
                            <a:ea typeface="新細明體" panose="02020500000000000000" pitchFamily="18" charset="-120"/>
                            <a:cs typeface="Times New Roman" panose="02020603050405020304" pitchFamily="18" charset="0"/>
                          </a:endParaRPr>
                        </a:p>
                      </a:txBody>
                      <a:tcPr marL="68580" marR="68580" marT="0" marB="0" anchor="ctr"/>
                    </a:tc>
                  </a:tr>
                </a:tbl>
              </a:graphicData>
            </a:graphic>
          </p:graphicFrame>
        </mc:Fallback>
      </mc:AlternateContent>
      <p:sp>
        <p:nvSpPr>
          <p:cNvPr id="6" name="文字方塊 5"/>
          <p:cNvSpPr txBox="1"/>
          <p:nvPr/>
        </p:nvSpPr>
        <p:spPr>
          <a:xfrm>
            <a:off x="852755" y="6010520"/>
            <a:ext cx="10121564" cy="338554"/>
          </a:xfrm>
          <a:prstGeom prst="rect">
            <a:avLst/>
          </a:prstGeom>
          <a:noFill/>
        </p:spPr>
        <p:txBody>
          <a:bodyPr wrap="square" rtlCol="0">
            <a:spAutoFit/>
          </a:bodyPr>
          <a:lstStyle>
            <a:defPPr>
              <a:defRPr lang="zh-TW"/>
            </a:defPPr>
            <a:lvl1pPr>
              <a:defRPr sz="1400"/>
            </a:lvl1pPr>
          </a:lstStyle>
          <a:p>
            <a:pPr>
              <a:defRPr/>
            </a:pPr>
            <a:r>
              <a:rPr lang="en-US" altLang="zh-TW" sz="1600" kern="0" dirty="0">
                <a:solidFill>
                  <a:srgbClr val="14148A"/>
                </a:solidFill>
                <a:cs typeface="Arial" pitchFamily="34" charset="0"/>
              </a:rPr>
              <a:t>D: </a:t>
            </a:r>
            <a:r>
              <a:rPr lang="en-US" altLang="zh-TW" sz="1600" kern="0" dirty="0" err="1">
                <a:solidFill>
                  <a:srgbClr val="14148A"/>
                </a:solidFill>
                <a:cs typeface="Arial" pitchFamily="34" charset="0"/>
              </a:rPr>
              <a:t>Ducourant</a:t>
            </a:r>
            <a:r>
              <a:rPr lang="en-US" altLang="zh-TW" sz="1600" kern="0" dirty="0">
                <a:solidFill>
                  <a:srgbClr val="14148A"/>
                </a:solidFill>
                <a:cs typeface="Arial" pitchFamily="34" charset="0"/>
              </a:rPr>
              <a:t> et al. 2014, M: </a:t>
            </a:r>
            <a:r>
              <a:rPr lang="en-US" altLang="zh-TW" sz="1600" kern="0" dirty="0" err="1">
                <a:solidFill>
                  <a:srgbClr val="14148A"/>
                </a:solidFill>
                <a:cs typeface="Arial" pitchFamily="34" charset="0"/>
              </a:rPr>
              <a:t>Malo</a:t>
            </a:r>
            <a:r>
              <a:rPr lang="en-US" altLang="zh-TW" sz="1600" kern="0" dirty="0">
                <a:solidFill>
                  <a:srgbClr val="14148A"/>
                </a:solidFill>
                <a:cs typeface="Arial" pitchFamily="34" charset="0"/>
              </a:rPr>
              <a:t> et al. 2013 , M2: S: </a:t>
            </a:r>
            <a:r>
              <a:rPr lang="en-US" altLang="zh-TW" sz="1600" kern="0" dirty="0" err="1">
                <a:solidFill>
                  <a:srgbClr val="14148A"/>
                </a:solidFill>
                <a:cs typeface="Arial" pitchFamily="34" charset="0"/>
              </a:rPr>
              <a:t>Schlieder</a:t>
            </a:r>
            <a:r>
              <a:rPr lang="en-US" altLang="zh-TW" sz="1600" kern="0" dirty="0">
                <a:solidFill>
                  <a:srgbClr val="14148A"/>
                </a:solidFill>
                <a:cs typeface="Arial" pitchFamily="34" charset="0"/>
              </a:rPr>
              <a:t> et al. 2012, T: Torres et al. 2008, M2: Murphy et al. 2013</a:t>
            </a:r>
          </a:p>
        </p:txBody>
      </p:sp>
      <p:grpSp>
        <p:nvGrpSpPr>
          <p:cNvPr id="7" name="群組 6"/>
          <p:cNvGrpSpPr/>
          <p:nvPr/>
        </p:nvGrpSpPr>
        <p:grpSpPr>
          <a:xfrm>
            <a:off x="6798348" y="352537"/>
            <a:ext cx="1659429" cy="1745211"/>
            <a:chOff x="6367265" y="272223"/>
            <a:chExt cx="2548356" cy="2437486"/>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97" t="2412" r="1567"/>
            <a:stretch/>
          </p:blipFill>
          <p:spPr bwMode="auto">
            <a:xfrm>
              <a:off x="6444208" y="272223"/>
              <a:ext cx="232755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矩形 8"/>
                <p:cNvSpPr/>
                <p:nvPr/>
              </p:nvSpPr>
              <p:spPr>
                <a:xfrm>
                  <a:off x="6367265" y="1978943"/>
                  <a:ext cx="2548356" cy="730766"/>
                </a:xfrm>
                <a:prstGeom prst="rect">
                  <a:avLst/>
                </a:prstGeom>
              </p:spPr>
              <p:txBody>
                <a:bodyPr wrap="none">
                  <a:spAutoFit/>
                </a:bodyPr>
                <a:lstStyle/>
                <a:p>
                  <a:pPr algn="ctr">
                    <a:defRPr/>
                  </a:pPr>
                  <a14:m>
                    <m:oMath xmlns:m="http://schemas.openxmlformats.org/officeDocument/2006/math">
                      <m:r>
                        <m:rPr>
                          <m:sty m:val="p"/>
                        </m:rPr>
                        <a:rPr lang="zh-TW" altLang="en-US" sz="1400" kern="0">
                          <a:solidFill>
                            <a:srgbClr val="14148A"/>
                          </a:solidFill>
                          <a:latin typeface="Cambria Math"/>
                          <a:cs typeface="Arial" pitchFamily="34" charset="0"/>
                        </a:rPr>
                        <m:t>β</m:t>
                      </m:r>
                      <m:r>
                        <a:rPr lang="en-US" altLang="zh-TW" sz="1400" kern="0">
                          <a:solidFill>
                            <a:srgbClr val="14148A"/>
                          </a:solidFill>
                          <a:latin typeface="Cambria Math"/>
                          <a:cs typeface="Arial" pitchFamily="34" charset="0"/>
                        </a:rPr>
                        <m:t> </m:t>
                      </m:r>
                      <m:r>
                        <m:rPr>
                          <m:sty m:val="p"/>
                        </m:rPr>
                        <a:rPr lang="en-US" altLang="zh-TW" sz="1400" kern="0">
                          <a:solidFill>
                            <a:srgbClr val="14148A"/>
                          </a:solidFill>
                          <a:latin typeface="Cambria Math" panose="02040503050406030204" pitchFamily="18" charset="0"/>
                          <a:cs typeface="Arial" pitchFamily="34" charset="0"/>
                        </a:rPr>
                        <m:t>Pic</m:t>
                      </m:r>
                    </m:oMath>
                  </a14:m>
                  <a:r>
                    <a:rPr lang="en-US" altLang="zh-TW" sz="1400" kern="0" dirty="0">
                      <a:solidFill>
                        <a:srgbClr val="14148A"/>
                      </a:solidFill>
                      <a:cs typeface="Arial" pitchFamily="34" charset="0"/>
                    </a:rPr>
                    <a:t> in BPMG</a:t>
                  </a:r>
                </a:p>
                <a:p>
                  <a:pPr>
                    <a:defRPr/>
                  </a:pPr>
                  <a:r>
                    <a:rPr lang="en-US" altLang="zh-TW" sz="1400" kern="0" dirty="0">
                      <a:solidFill>
                        <a:srgbClr val="14148A"/>
                      </a:solidFill>
                      <a:cs typeface="Arial" pitchFamily="34" charset="0"/>
                    </a:rPr>
                    <a:t>Lagrange et al. 2009</a:t>
                  </a:r>
                </a:p>
              </p:txBody>
            </p:sp>
          </mc:Choice>
          <mc:Fallback xmlns="">
            <p:sp>
              <p:nvSpPr>
                <p:cNvPr id="9" name="矩形 8"/>
                <p:cNvSpPr>
                  <a:spLocks noRot="1" noChangeAspect="1" noMove="1" noResize="1" noEditPoints="1" noAdjustHandles="1" noChangeArrowheads="1" noChangeShapeType="1" noTextEdit="1"/>
                </p:cNvSpPr>
                <p:nvPr/>
              </p:nvSpPr>
              <p:spPr>
                <a:xfrm>
                  <a:off x="6367265" y="1978943"/>
                  <a:ext cx="2548356" cy="730766"/>
                </a:xfrm>
                <a:prstGeom prst="rect">
                  <a:avLst/>
                </a:prstGeom>
                <a:blipFill rotWithShape="0">
                  <a:blip r:embed="rId5"/>
                  <a:stretch>
                    <a:fillRect l="-1103" t="-1163" r="-368" b="-11628"/>
                  </a:stretch>
                </a:blipFill>
              </p:spPr>
              <p:txBody>
                <a:bodyPr/>
                <a:lstStyle/>
                <a:p>
                  <a:r>
                    <a:rPr lang="zh-TW" altLang="en-US">
                      <a:noFill/>
                    </a:rPr>
                    <a:t> </a:t>
                  </a:r>
                </a:p>
              </p:txBody>
            </p:sp>
          </mc:Fallback>
        </mc:AlternateContent>
      </p:grpSp>
      <p:grpSp>
        <p:nvGrpSpPr>
          <p:cNvPr id="13" name="群組 12"/>
          <p:cNvGrpSpPr/>
          <p:nvPr/>
        </p:nvGrpSpPr>
        <p:grpSpPr>
          <a:xfrm>
            <a:off x="8564071" y="346812"/>
            <a:ext cx="1861168" cy="1748433"/>
            <a:chOff x="7040071" y="346811"/>
            <a:chExt cx="1861168" cy="1748433"/>
          </a:xfrm>
        </p:grpSpPr>
        <p:sp>
          <p:nvSpPr>
            <p:cNvPr id="12" name="矩形 11"/>
            <p:cNvSpPr/>
            <p:nvPr/>
          </p:nvSpPr>
          <p:spPr>
            <a:xfrm>
              <a:off x="7120935" y="1572024"/>
              <a:ext cx="1685077" cy="523220"/>
            </a:xfrm>
            <a:prstGeom prst="rect">
              <a:avLst/>
            </a:prstGeom>
          </p:spPr>
          <p:txBody>
            <a:bodyPr wrap="none">
              <a:spAutoFit/>
            </a:bodyPr>
            <a:lstStyle/>
            <a:p>
              <a:pPr algn="ctr">
                <a:defRPr/>
              </a:pPr>
              <a:r>
                <a:rPr lang="en-US" altLang="zh-TW" sz="1400" kern="0" dirty="0">
                  <a:solidFill>
                    <a:srgbClr val="14148A"/>
                  </a:solidFill>
                  <a:cs typeface="Arial" pitchFamily="34" charset="0"/>
                </a:rPr>
                <a:t>HR 8799 in Columba</a:t>
              </a:r>
            </a:p>
            <a:p>
              <a:pPr algn="ctr">
                <a:defRPr/>
              </a:pPr>
              <a:r>
                <a:rPr lang="en-US" altLang="zh-TW" sz="1400" kern="0" dirty="0" err="1">
                  <a:solidFill>
                    <a:srgbClr val="14148A"/>
                  </a:solidFill>
                  <a:cs typeface="Arial" pitchFamily="34" charset="0"/>
                </a:rPr>
                <a:t>Marois</a:t>
              </a:r>
              <a:r>
                <a:rPr lang="en-US" altLang="zh-TW" sz="1400" kern="0" dirty="0">
                  <a:solidFill>
                    <a:srgbClr val="14148A"/>
                  </a:solidFill>
                  <a:cs typeface="Arial" pitchFamily="34" charset="0"/>
                </a:rPr>
                <a:t> et al. 2010</a:t>
              </a:r>
              <a:endParaRPr lang="zh-TW" altLang="en-US" sz="1400" kern="0" dirty="0">
                <a:solidFill>
                  <a:srgbClr val="14148A"/>
                </a:solidFill>
              </a:endParaRPr>
            </a:p>
          </p:txBody>
        </p:sp>
        <p:pic>
          <p:nvPicPr>
            <p:cNvPr id="1026" name="Picture 2" descr="Benjamin Zuckerman HR 8799 planets image Dec. 2010.jpg"/>
            <p:cNvPicPr>
              <a:picLocks noChangeAspect="1" noChangeArrowheads="1"/>
            </p:cNvPicPr>
            <p:nvPr/>
          </p:nvPicPr>
          <p:blipFill rotWithShape="1">
            <a:blip r:embed="rId6">
              <a:extLst>
                <a:ext uri="{28A0092B-C50C-407E-A947-70E740481C1C}">
                  <a14:useLocalDpi xmlns:a14="http://schemas.microsoft.com/office/drawing/2010/main" val="0"/>
                </a:ext>
              </a:extLst>
            </a:blip>
            <a:srcRect l="5452" t="24437" r="22506" b="26968"/>
            <a:stretch/>
          </p:blipFill>
          <p:spPr bwMode="auto">
            <a:xfrm>
              <a:off x="7040071" y="346811"/>
              <a:ext cx="1861168" cy="12554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p:cNvSpPr txBox="1"/>
          <p:nvPr/>
        </p:nvSpPr>
        <p:spPr>
          <a:xfrm>
            <a:off x="10191964" y="6349074"/>
            <a:ext cx="1890445" cy="369332"/>
          </a:xfrm>
          <a:prstGeom prst="rect">
            <a:avLst/>
          </a:prstGeom>
          <a:noFill/>
        </p:spPr>
        <p:txBody>
          <a:bodyPr wrap="square" rtlCol="0">
            <a:spAutoFit/>
          </a:bodyPr>
          <a:lstStyle/>
          <a:p>
            <a:r>
              <a:rPr lang="en-US" altLang="zh-TW" dirty="0" smtClean="0">
                <a:solidFill>
                  <a:srgbClr val="996633"/>
                </a:solidFill>
                <a:latin typeface="Cambria Math" panose="02040503050406030204" pitchFamily="18" charset="0"/>
                <a:ea typeface="Cambria Math" panose="02040503050406030204" pitchFamily="18" charset="0"/>
              </a:rPr>
              <a:t>Chen, CY (2016)</a:t>
            </a:r>
            <a:endParaRPr lang="zh-TW" altLang="en-US" dirty="0">
              <a:solidFill>
                <a:srgbClr val="996633"/>
              </a:solidFill>
              <a:latin typeface="Cambria Math" panose="02040503050406030204" pitchFamily="18" charset="0"/>
            </a:endParaRPr>
          </a:p>
        </p:txBody>
      </p:sp>
      <p:sp>
        <p:nvSpPr>
          <p:cNvPr id="14" name="投影片編號版面配置區 1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36</a:t>
            </a:fld>
            <a:endParaRPr lang="zh-TW" altLang="en-US">
              <a:solidFill>
                <a:prstClr val="black">
                  <a:tint val="75000"/>
                </a:prstClr>
              </a:solidFill>
            </a:endParaRPr>
          </a:p>
        </p:txBody>
      </p:sp>
    </p:spTree>
    <p:extLst>
      <p:ext uri="{BB962C8B-B14F-4D97-AF65-F5344CB8AC3E}">
        <p14:creationId xmlns:p14="http://schemas.microsoft.com/office/powerpoint/2010/main" val="384901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accent1">
                <a:tint val="66000"/>
                <a:satMod val="160000"/>
              </a:schemeClr>
            </a:gs>
            <a:gs pos="22000">
              <a:schemeClr val="accent1">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1652589" y="1326608"/>
            <a:ext cx="5976490" cy="4272080"/>
          </a:xfrm>
          <a:prstGeom prst="rect">
            <a:avLst/>
          </a:prstGeom>
        </p:spPr>
      </p:pic>
      <p:sp>
        <p:nvSpPr>
          <p:cNvPr id="2" name="標題 1"/>
          <p:cNvSpPr>
            <a:spLocks noGrp="1"/>
          </p:cNvSpPr>
          <p:nvPr>
            <p:ph type="title"/>
          </p:nvPr>
        </p:nvSpPr>
        <p:spPr/>
        <p:txBody>
          <a:bodyPr>
            <a:normAutofit/>
          </a:bodyPr>
          <a:lstStyle/>
          <a:p>
            <a:pPr algn="l"/>
            <a:r>
              <a:rPr lang="en-US" altLang="zh-TW" sz="3600" b="1" dirty="0">
                <a:solidFill>
                  <a:srgbClr val="3333FF"/>
                </a:solidFill>
                <a:latin typeface="Cambria Math" panose="02040503050406030204" pitchFamily="18" charset="0"/>
                <a:ea typeface="Cambria Math" panose="02040503050406030204" pitchFamily="18" charset="0"/>
              </a:rPr>
              <a:t>Locations of known members of </a:t>
            </a:r>
            <a:r>
              <a:rPr lang="en-US" altLang="zh-TW" sz="3600" b="1" dirty="0" smtClean="0">
                <a:solidFill>
                  <a:srgbClr val="3333FF"/>
                </a:solidFill>
                <a:latin typeface="Cambria Math" panose="02040503050406030204" pitchFamily="18" charset="0"/>
                <a:ea typeface="Cambria Math" panose="02040503050406030204" pitchFamily="18" charset="0"/>
              </a:rPr>
              <a:t>the BPMG</a:t>
            </a:r>
            <a:endParaRPr lang="zh-TW" altLang="en-US" sz="3600" b="1" dirty="0">
              <a:solidFill>
                <a:srgbClr val="3333FF"/>
              </a:solidFill>
              <a:latin typeface="Cambria Math" panose="02040503050406030204" pitchFamily="18" charset="0"/>
            </a:endParaRPr>
          </a:p>
        </p:txBody>
      </p:sp>
      <p:pic>
        <p:nvPicPr>
          <p:cNvPr id="11" name="圖片 10"/>
          <p:cNvPicPr>
            <a:picLocks noChangeAspect="1"/>
          </p:cNvPicPr>
          <p:nvPr/>
        </p:nvPicPr>
        <p:blipFill>
          <a:blip r:embed="rId4"/>
          <a:stretch>
            <a:fillRect/>
          </a:stretch>
        </p:blipFill>
        <p:spPr>
          <a:xfrm>
            <a:off x="7575508" y="3366856"/>
            <a:ext cx="2959821" cy="2231832"/>
          </a:xfrm>
          <a:prstGeom prst="rect">
            <a:avLst/>
          </a:prstGeom>
        </p:spPr>
      </p:pic>
      <p:sp>
        <p:nvSpPr>
          <p:cNvPr id="7" name="文字方塊 6"/>
          <p:cNvSpPr txBox="1"/>
          <p:nvPr/>
        </p:nvSpPr>
        <p:spPr>
          <a:xfrm>
            <a:off x="5224464" y="1378052"/>
            <a:ext cx="2371809" cy="1384995"/>
          </a:xfrm>
          <a:prstGeom prst="rect">
            <a:avLst/>
          </a:prstGeom>
          <a:solidFill>
            <a:srgbClr val="FDFDFD"/>
          </a:solidFill>
          <a:ln w="6350">
            <a:solidFill>
              <a:schemeClr val="tx1"/>
            </a:solidFill>
          </a:ln>
        </p:spPr>
        <p:txBody>
          <a:bodyPr wrap="square" rtlCol="0">
            <a:spAutoFit/>
          </a:bodyPr>
          <a:lstStyle/>
          <a:p>
            <a:r>
              <a:rPr lang="en-US" altLang="zh-TW" sz="1400" dirty="0">
                <a:solidFill>
                  <a:srgbClr val="FF0000"/>
                </a:solidFill>
              </a:rPr>
              <a:t>Origin: </a:t>
            </a:r>
            <a:r>
              <a:rPr lang="en-US" altLang="zh-TW" sz="1400" dirty="0">
                <a:solidFill>
                  <a:prstClr val="black"/>
                </a:solidFill>
              </a:rPr>
              <a:t>Sun</a:t>
            </a:r>
            <a:endParaRPr lang="en-US" altLang="zh-TW" sz="1400" dirty="0">
              <a:solidFill>
                <a:srgbClr val="4F81BD">
                  <a:lumMod val="75000"/>
                </a:srgbClr>
              </a:solidFill>
            </a:endParaRPr>
          </a:p>
          <a:p>
            <a:r>
              <a:rPr lang="en-US" altLang="zh-TW" sz="1400" dirty="0">
                <a:solidFill>
                  <a:srgbClr val="0070C0"/>
                </a:solidFill>
              </a:rPr>
              <a:t>Blue</a:t>
            </a:r>
            <a:r>
              <a:rPr lang="en-US" altLang="zh-TW" sz="1400" dirty="0">
                <a:solidFill>
                  <a:srgbClr val="1F497D">
                    <a:lumMod val="50000"/>
                  </a:srgbClr>
                </a:solidFill>
              </a:rPr>
              <a:t>: </a:t>
            </a:r>
            <a:r>
              <a:rPr lang="en-US" altLang="zh-TW" sz="1400" dirty="0">
                <a:solidFill>
                  <a:prstClr val="black"/>
                </a:solidFill>
              </a:rPr>
              <a:t>Torres et al. 2008</a:t>
            </a:r>
          </a:p>
          <a:p>
            <a:r>
              <a:rPr lang="en-US" altLang="zh-TW" sz="1400" dirty="0">
                <a:solidFill>
                  <a:srgbClr val="F79646">
                    <a:lumMod val="75000"/>
                  </a:srgbClr>
                </a:solidFill>
              </a:rPr>
              <a:t>Orange: </a:t>
            </a:r>
            <a:r>
              <a:rPr lang="en-US" altLang="zh-TW" sz="1400" dirty="0" err="1">
                <a:solidFill>
                  <a:prstClr val="black"/>
                </a:solidFill>
              </a:rPr>
              <a:t>Schlieder</a:t>
            </a:r>
            <a:r>
              <a:rPr lang="en-US" altLang="zh-TW" sz="1400" dirty="0">
                <a:solidFill>
                  <a:prstClr val="black"/>
                </a:solidFill>
              </a:rPr>
              <a:t> et al. 2012</a:t>
            </a:r>
          </a:p>
          <a:p>
            <a:r>
              <a:rPr lang="en-US" altLang="zh-TW" sz="1400" dirty="0">
                <a:solidFill>
                  <a:srgbClr val="00B050"/>
                </a:solidFill>
              </a:rPr>
              <a:t>Green: </a:t>
            </a:r>
            <a:r>
              <a:rPr lang="en-US" altLang="zh-TW" sz="1400" dirty="0">
                <a:solidFill>
                  <a:prstClr val="black"/>
                </a:solidFill>
              </a:rPr>
              <a:t>Geometric center </a:t>
            </a:r>
          </a:p>
          <a:p>
            <a:r>
              <a:rPr lang="en-US" altLang="zh-TW" sz="1400" b="1" dirty="0">
                <a:solidFill>
                  <a:srgbClr val="FF33CC"/>
                </a:solidFill>
              </a:rPr>
              <a:t>Pink: </a:t>
            </a:r>
            <a:r>
              <a:rPr lang="en-US" altLang="zh-TW" sz="1400" b="1" dirty="0">
                <a:solidFill>
                  <a:prstClr val="black"/>
                </a:solidFill>
              </a:rPr>
              <a:t>Line of sight toward the </a:t>
            </a:r>
            <a:r>
              <a:rPr lang="en-US" altLang="zh-TW" sz="1400" b="1" i="1" dirty="0">
                <a:solidFill>
                  <a:prstClr val="black"/>
                </a:solidFill>
              </a:rPr>
              <a:t>Kepler</a:t>
            </a:r>
            <a:r>
              <a:rPr lang="en-US" altLang="zh-TW" sz="1400" b="1" dirty="0">
                <a:solidFill>
                  <a:prstClr val="black"/>
                </a:solidFill>
              </a:rPr>
              <a:t> field. </a:t>
            </a:r>
          </a:p>
        </p:txBody>
      </p:sp>
      <p:sp>
        <p:nvSpPr>
          <p:cNvPr id="9" name="矩形 8"/>
          <p:cNvSpPr/>
          <p:nvPr/>
        </p:nvSpPr>
        <p:spPr>
          <a:xfrm>
            <a:off x="1843364" y="5650132"/>
            <a:ext cx="8316636" cy="954107"/>
          </a:xfrm>
          <a:prstGeom prst="rect">
            <a:avLst/>
          </a:prstGeom>
        </p:spPr>
        <p:txBody>
          <a:bodyPr wrap="square">
            <a:spAutoFit/>
          </a:bodyPr>
          <a:lstStyle/>
          <a:p>
            <a:pPr algn="ctr"/>
            <a:r>
              <a:rPr lang="en-US" altLang="zh-TW" sz="2800" dirty="0">
                <a:solidFill>
                  <a:srgbClr val="002060"/>
                </a:solidFill>
                <a:latin typeface="Cambria Math" panose="02040503050406030204" pitchFamily="18" charset="0"/>
                <a:ea typeface="Cambria Math" panose="02040503050406030204" pitchFamily="18" charset="0"/>
              </a:rPr>
              <a:t>Locations in Galactic</a:t>
            </a:r>
            <a:r>
              <a:rPr lang="zh-TW" altLang="en-US" sz="2800" dirty="0">
                <a:solidFill>
                  <a:srgbClr val="002060"/>
                </a:solidFill>
                <a:latin typeface="Cambria Math" panose="02040503050406030204" pitchFamily="18" charset="0"/>
              </a:rPr>
              <a:t> </a:t>
            </a:r>
            <a:r>
              <a:rPr lang="en-US" altLang="zh-TW" sz="2800" dirty="0">
                <a:solidFill>
                  <a:srgbClr val="002060"/>
                </a:solidFill>
                <a:latin typeface="Cambria Math" panose="02040503050406030204" pitchFamily="18" charset="0"/>
                <a:ea typeface="Cambria Math" panose="02040503050406030204" pitchFamily="18" charset="0"/>
              </a:rPr>
              <a:t>Coordinates </a:t>
            </a:r>
            <a:r>
              <a:rPr lang="en-US" altLang="zh-TW" sz="2800" dirty="0" smtClean="0">
                <a:solidFill>
                  <a:srgbClr val="002060"/>
                </a:solidFill>
                <a:latin typeface="Cambria Math" panose="02040503050406030204" pitchFamily="18" charset="0"/>
                <a:ea typeface="Cambria Math" panose="02040503050406030204" pitchFamily="18" charset="0"/>
              </a:rPr>
              <a:t>of </a:t>
            </a:r>
            <a:r>
              <a:rPr lang="en-US" altLang="zh-TW" sz="2800" dirty="0">
                <a:solidFill>
                  <a:srgbClr val="002060"/>
                </a:solidFill>
                <a:latin typeface="Cambria Math" panose="02040503050406030204" pitchFamily="18" charset="0"/>
                <a:ea typeface="Cambria Math" panose="02040503050406030204" pitchFamily="18" charset="0"/>
              </a:rPr>
              <a:t>known members of </a:t>
            </a:r>
            <a:r>
              <a:rPr lang="en-US" altLang="zh-TW" sz="2800" dirty="0" smtClean="0">
                <a:solidFill>
                  <a:srgbClr val="002060"/>
                </a:solidFill>
                <a:latin typeface="Cambria Math" panose="02040503050406030204" pitchFamily="18" charset="0"/>
                <a:ea typeface="Cambria Math" panose="02040503050406030204" pitchFamily="18" charset="0"/>
              </a:rPr>
              <a:t>the BPMG </a:t>
            </a:r>
            <a:r>
              <a:rPr lang="en-US" altLang="zh-TW" sz="2800" dirty="0">
                <a:solidFill>
                  <a:srgbClr val="002060"/>
                </a:solidFill>
                <a:latin typeface="Cambria Math" panose="02040503050406030204" pitchFamily="18" charset="0"/>
                <a:ea typeface="Cambria Math" panose="02040503050406030204" pitchFamily="18" charset="0"/>
              </a:rPr>
              <a:t>with respect to the </a:t>
            </a:r>
            <a:r>
              <a:rPr lang="en-US" altLang="zh-TW" sz="2800" dirty="0" smtClean="0">
                <a:solidFill>
                  <a:srgbClr val="002060"/>
                </a:solidFill>
                <a:latin typeface="Cambria Math" panose="02040503050406030204" pitchFamily="18" charset="0"/>
                <a:ea typeface="Cambria Math" panose="02040503050406030204" pitchFamily="18" charset="0"/>
              </a:rPr>
              <a:t>Sun</a:t>
            </a:r>
            <a:endParaRPr lang="zh-TW" altLang="en-US" sz="2800" dirty="0">
              <a:solidFill>
                <a:srgbClr val="002060"/>
              </a:solidFill>
              <a:latin typeface="Cambria Math" panose="02040503050406030204" pitchFamily="18" charset="0"/>
            </a:endParaRPr>
          </a:p>
        </p:txBody>
      </p:sp>
      <p:grpSp>
        <p:nvGrpSpPr>
          <p:cNvPr id="3" name="群組 2"/>
          <p:cNvGrpSpPr/>
          <p:nvPr/>
        </p:nvGrpSpPr>
        <p:grpSpPr>
          <a:xfrm>
            <a:off x="7629078" y="1326608"/>
            <a:ext cx="2906250" cy="2099026"/>
            <a:chOff x="6105078" y="1649336"/>
            <a:chExt cx="2906250" cy="2099026"/>
          </a:xfrm>
        </p:grpSpPr>
        <p:pic>
          <p:nvPicPr>
            <p:cNvPr id="12" name="圖片 11"/>
            <p:cNvPicPr>
              <a:picLocks noChangeAspect="1"/>
            </p:cNvPicPr>
            <p:nvPr/>
          </p:nvPicPr>
          <p:blipFill rotWithShape="1">
            <a:blip r:embed="rId5"/>
            <a:srcRect r="1768"/>
            <a:stretch/>
          </p:blipFill>
          <p:spPr>
            <a:xfrm>
              <a:off x="6105078" y="1649336"/>
              <a:ext cx="2906250" cy="2099026"/>
            </a:xfrm>
            <a:prstGeom prst="rect">
              <a:avLst/>
            </a:prstGeom>
          </p:spPr>
        </p:pic>
        <p:sp>
          <p:nvSpPr>
            <p:cNvPr id="17" name="矩形 16"/>
            <p:cNvSpPr/>
            <p:nvPr/>
          </p:nvSpPr>
          <p:spPr>
            <a:xfrm>
              <a:off x="7499451" y="2371725"/>
              <a:ext cx="151353" cy="196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4" name="橢圓 3"/>
          <p:cNvSpPr/>
          <p:nvPr/>
        </p:nvSpPr>
        <p:spPr>
          <a:xfrm rot="-4200000">
            <a:off x="8875561" y="4275720"/>
            <a:ext cx="72000" cy="11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0" name="投影片編號版面配置區 9"/>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37</a:t>
            </a:fld>
            <a:endParaRPr lang="zh-TW" altLang="en-US">
              <a:solidFill>
                <a:prstClr val="black">
                  <a:tint val="75000"/>
                </a:prstClr>
              </a:solidFill>
            </a:endParaRPr>
          </a:p>
        </p:txBody>
      </p:sp>
    </p:spTree>
    <p:extLst>
      <p:ext uri="{BB962C8B-B14F-4D97-AF65-F5344CB8AC3E}">
        <p14:creationId xmlns:p14="http://schemas.microsoft.com/office/powerpoint/2010/main" val="2248744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272646" y="636814"/>
            <a:ext cx="4281055" cy="618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2"/>
          <a:stretch>
            <a:fillRect/>
          </a:stretch>
        </p:blipFill>
        <p:spPr>
          <a:xfrm>
            <a:off x="6298674" y="692008"/>
            <a:ext cx="4227657" cy="3092853"/>
          </a:xfrm>
          <a:prstGeom prst="rect">
            <a:avLst/>
          </a:prstGeom>
        </p:spPr>
      </p:pic>
      <p:pic>
        <p:nvPicPr>
          <p:cNvPr id="5" name="圖片 4"/>
          <p:cNvPicPr>
            <a:picLocks noChangeAspect="1"/>
          </p:cNvPicPr>
          <p:nvPr/>
        </p:nvPicPr>
        <p:blipFill>
          <a:blip r:embed="rId3"/>
          <a:stretch>
            <a:fillRect/>
          </a:stretch>
        </p:blipFill>
        <p:spPr>
          <a:xfrm>
            <a:off x="6298674" y="3780227"/>
            <a:ext cx="4227657" cy="3005028"/>
          </a:xfrm>
          <a:prstGeom prst="rect">
            <a:avLst/>
          </a:prstGeom>
        </p:spPr>
      </p:pic>
      <p:sp>
        <p:nvSpPr>
          <p:cNvPr id="2" name="矩形 1"/>
          <p:cNvSpPr/>
          <p:nvPr/>
        </p:nvSpPr>
        <p:spPr>
          <a:xfrm>
            <a:off x="1652790" y="636814"/>
            <a:ext cx="4507605" cy="618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p:cNvPicPr>
            <a:picLocks noChangeAspect="1"/>
          </p:cNvPicPr>
          <p:nvPr/>
        </p:nvPicPr>
        <p:blipFill rotWithShape="1">
          <a:blip r:embed="rId4"/>
          <a:srcRect r="2487"/>
          <a:stretch/>
        </p:blipFill>
        <p:spPr>
          <a:xfrm>
            <a:off x="1678547" y="692009"/>
            <a:ext cx="4456090" cy="3026539"/>
          </a:xfrm>
          <a:prstGeom prst="rect">
            <a:avLst/>
          </a:prstGeom>
        </p:spPr>
      </p:pic>
      <p:pic>
        <p:nvPicPr>
          <p:cNvPr id="10" name="圖片 9"/>
          <p:cNvPicPr>
            <a:picLocks noChangeAspect="1"/>
          </p:cNvPicPr>
          <p:nvPr/>
        </p:nvPicPr>
        <p:blipFill>
          <a:blip r:embed="rId5"/>
          <a:stretch>
            <a:fillRect/>
          </a:stretch>
        </p:blipFill>
        <p:spPr>
          <a:xfrm>
            <a:off x="1678548" y="3685909"/>
            <a:ext cx="4456089" cy="3100019"/>
          </a:xfrm>
          <a:prstGeom prst="rect">
            <a:avLst/>
          </a:prstGeom>
        </p:spPr>
      </p:pic>
      <p:sp>
        <p:nvSpPr>
          <p:cNvPr id="18" name="矩形 17"/>
          <p:cNvSpPr/>
          <p:nvPr/>
        </p:nvSpPr>
        <p:spPr>
          <a:xfrm>
            <a:off x="8530109" y="721218"/>
            <a:ext cx="1867436" cy="400110"/>
          </a:xfrm>
          <a:prstGeom prst="rect">
            <a:avLst/>
          </a:prstGeom>
          <a:noFill/>
        </p:spPr>
        <p:txBody>
          <a:bodyPr wrap="square">
            <a:spAutoFit/>
          </a:bodyPr>
          <a:lstStyle/>
          <a:p>
            <a:pPr>
              <a:defRPr/>
            </a:pPr>
            <a:r>
              <a:rPr lang="en-US" altLang="zh-TW" sz="2000" b="1" kern="0" dirty="0">
                <a:solidFill>
                  <a:prstClr val="black"/>
                </a:solidFill>
                <a:cs typeface="+mj-cs"/>
              </a:rPr>
              <a:t>TW Hydrae MG</a:t>
            </a:r>
            <a:endParaRPr lang="zh-TW" altLang="en-US" sz="1100" kern="0" dirty="0">
              <a:solidFill>
                <a:sysClr val="windowText" lastClr="000000"/>
              </a:solidFill>
            </a:endParaRPr>
          </a:p>
        </p:txBody>
      </p:sp>
      <p:sp>
        <p:nvSpPr>
          <p:cNvPr id="8" name="標題 1"/>
          <p:cNvSpPr>
            <a:spLocks noGrp="1"/>
          </p:cNvSpPr>
          <p:nvPr>
            <p:ph type="title"/>
          </p:nvPr>
        </p:nvSpPr>
        <p:spPr>
          <a:xfrm>
            <a:off x="3970986" y="708338"/>
            <a:ext cx="2034863" cy="386367"/>
          </a:xfrm>
          <a:noFill/>
        </p:spPr>
        <p:txBody>
          <a:bodyPr>
            <a:noAutofit/>
          </a:bodyPr>
          <a:lstStyle/>
          <a:p>
            <a:r>
              <a:rPr lang="en-US" altLang="zh-TW" sz="2000" b="1" dirty="0"/>
              <a:t>AB </a:t>
            </a:r>
            <a:r>
              <a:rPr lang="en-US" altLang="zh-TW" sz="2000" b="1" dirty="0" err="1"/>
              <a:t>Doradus</a:t>
            </a:r>
            <a:r>
              <a:rPr lang="en-US" altLang="zh-TW" sz="2000" b="1" dirty="0"/>
              <a:t> MG</a:t>
            </a:r>
            <a:endParaRPr lang="zh-TW" altLang="en-US" sz="2000" b="1" dirty="0"/>
          </a:p>
        </p:txBody>
      </p:sp>
      <p:sp>
        <p:nvSpPr>
          <p:cNvPr id="12" name="文字方塊 11"/>
          <p:cNvSpPr txBox="1"/>
          <p:nvPr/>
        </p:nvSpPr>
        <p:spPr>
          <a:xfrm>
            <a:off x="2916319" y="32659"/>
            <a:ext cx="6712653" cy="584775"/>
          </a:xfrm>
          <a:prstGeom prst="rect">
            <a:avLst/>
          </a:prstGeom>
          <a:solidFill>
            <a:srgbClr val="FDFDFD"/>
          </a:solidFill>
          <a:ln w="6350">
            <a:solidFill>
              <a:schemeClr val="tx1"/>
            </a:solidFill>
          </a:ln>
        </p:spPr>
        <p:txBody>
          <a:bodyPr wrap="square" rtlCol="0">
            <a:spAutoFit/>
          </a:bodyPr>
          <a:lstStyle/>
          <a:p>
            <a:r>
              <a:rPr lang="en-US" altLang="zh-TW" sz="1600" b="1" dirty="0">
                <a:solidFill>
                  <a:srgbClr val="FF0000"/>
                </a:solidFill>
              </a:rPr>
              <a:t>Origin: Sun</a:t>
            </a:r>
            <a:r>
              <a:rPr lang="en-US" altLang="zh-TW" sz="1600" b="1" dirty="0">
                <a:solidFill>
                  <a:prstClr val="black"/>
                </a:solidFill>
              </a:rPr>
              <a:t>, </a:t>
            </a:r>
            <a:r>
              <a:rPr lang="en-US" altLang="zh-TW" sz="1600" b="1" dirty="0">
                <a:solidFill>
                  <a:schemeClr val="accent1"/>
                </a:solidFill>
              </a:rPr>
              <a:t>Blue: Torres et al. 2008 (AB </a:t>
            </a:r>
            <a:r>
              <a:rPr lang="en-US" altLang="zh-TW" sz="1600" b="1" dirty="0" err="1">
                <a:solidFill>
                  <a:schemeClr val="accent1"/>
                </a:solidFill>
              </a:rPr>
              <a:t>Dor</a:t>
            </a:r>
            <a:r>
              <a:rPr lang="en-US" altLang="zh-TW" sz="1600" b="1" dirty="0">
                <a:solidFill>
                  <a:schemeClr val="accent1"/>
                </a:solidFill>
              </a:rPr>
              <a:t>), </a:t>
            </a:r>
            <a:r>
              <a:rPr lang="en-US" altLang="zh-TW" sz="1600" b="1" dirty="0" err="1">
                <a:solidFill>
                  <a:schemeClr val="accent1"/>
                </a:solidFill>
              </a:rPr>
              <a:t>Ducourant</a:t>
            </a:r>
            <a:r>
              <a:rPr lang="en-US" altLang="zh-TW" sz="1600" b="1" dirty="0">
                <a:solidFill>
                  <a:schemeClr val="accent1"/>
                </a:solidFill>
              </a:rPr>
              <a:t> et al. 2014 (TWH)</a:t>
            </a:r>
            <a:r>
              <a:rPr lang="en-US" altLang="zh-TW" sz="1600" b="1" dirty="0">
                <a:solidFill>
                  <a:prstClr val="black"/>
                </a:solidFill>
              </a:rPr>
              <a:t>, </a:t>
            </a:r>
            <a:r>
              <a:rPr lang="en-US" altLang="zh-TW" sz="1600" b="1" dirty="0">
                <a:solidFill>
                  <a:schemeClr val="accent6">
                    <a:lumMod val="75000"/>
                  </a:schemeClr>
                </a:solidFill>
              </a:rPr>
              <a:t>Orange: </a:t>
            </a:r>
            <a:r>
              <a:rPr lang="en-US" altLang="zh-TW" sz="1600" b="1" dirty="0" err="1">
                <a:solidFill>
                  <a:schemeClr val="accent6">
                    <a:lumMod val="75000"/>
                  </a:schemeClr>
                </a:solidFill>
              </a:rPr>
              <a:t>Schlieder</a:t>
            </a:r>
            <a:r>
              <a:rPr lang="en-US" altLang="zh-TW" sz="1600" b="1" dirty="0">
                <a:solidFill>
                  <a:schemeClr val="accent6">
                    <a:lumMod val="75000"/>
                  </a:schemeClr>
                </a:solidFill>
              </a:rPr>
              <a:t> et al. 2012</a:t>
            </a:r>
            <a:r>
              <a:rPr lang="en-US" altLang="zh-TW" sz="1600" b="1" dirty="0">
                <a:solidFill>
                  <a:prstClr val="black"/>
                </a:solidFill>
              </a:rPr>
              <a:t>, </a:t>
            </a:r>
            <a:r>
              <a:rPr lang="en-US" altLang="zh-TW" sz="1600" b="1" dirty="0">
                <a:solidFill>
                  <a:srgbClr val="FF33CC"/>
                </a:solidFill>
              </a:rPr>
              <a:t>Pink: the </a:t>
            </a:r>
            <a:r>
              <a:rPr lang="en-US" altLang="zh-TW" sz="1600" b="1" i="1" dirty="0">
                <a:solidFill>
                  <a:srgbClr val="FF33CC"/>
                </a:solidFill>
              </a:rPr>
              <a:t>Kepler</a:t>
            </a:r>
            <a:r>
              <a:rPr lang="en-US" altLang="zh-TW" sz="1600" b="1" dirty="0">
                <a:solidFill>
                  <a:srgbClr val="FF33CC"/>
                </a:solidFill>
              </a:rPr>
              <a:t> field </a:t>
            </a:r>
          </a:p>
        </p:txBody>
      </p:sp>
      <p:sp>
        <p:nvSpPr>
          <p:cNvPr id="13" name="投影片編號版面配置區 12"/>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38</a:t>
            </a:fld>
            <a:endParaRPr lang="zh-TW" altLang="en-US">
              <a:solidFill>
                <a:prstClr val="black">
                  <a:tint val="75000"/>
                </a:prstClr>
              </a:solidFill>
            </a:endParaRPr>
          </a:p>
        </p:txBody>
      </p:sp>
    </p:spTree>
    <p:extLst>
      <p:ext uri="{BB962C8B-B14F-4D97-AF65-F5344CB8AC3E}">
        <p14:creationId xmlns:p14="http://schemas.microsoft.com/office/powerpoint/2010/main" val="2173631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2411845" y="2113393"/>
            <a:ext cx="6743817" cy="4492287"/>
          </a:xfrm>
          <a:prstGeom prst="rect">
            <a:avLst/>
          </a:prstGeom>
        </p:spPr>
      </p:pic>
      <p:pic>
        <p:nvPicPr>
          <p:cNvPr id="5" name="圖片 4"/>
          <p:cNvPicPr>
            <a:picLocks noChangeAspect="1"/>
          </p:cNvPicPr>
          <p:nvPr/>
        </p:nvPicPr>
        <p:blipFill>
          <a:blip r:embed="rId3"/>
          <a:stretch>
            <a:fillRect/>
          </a:stretch>
        </p:blipFill>
        <p:spPr>
          <a:xfrm>
            <a:off x="5746923" y="1438915"/>
            <a:ext cx="4590149" cy="2920620"/>
          </a:xfrm>
          <a:prstGeom prst="rect">
            <a:avLst/>
          </a:prstGeom>
        </p:spPr>
      </p:pic>
      <mc:AlternateContent xmlns:mc="http://schemas.openxmlformats.org/markup-compatibility/2006" xmlns:a14="http://schemas.microsoft.com/office/drawing/2010/main">
        <mc:Choice Requires="a14">
          <p:sp>
            <p:nvSpPr>
              <p:cNvPr id="6" name="標題 1"/>
              <p:cNvSpPr>
                <a:spLocks noGrp="1"/>
              </p:cNvSpPr>
              <p:nvPr>
                <p:ph type="title"/>
              </p:nvPr>
            </p:nvSpPr>
            <p:spPr>
              <a:xfrm>
                <a:off x="1981200" y="274638"/>
                <a:ext cx="8229600" cy="1143000"/>
              </a:xfrm>
            </p:spPr>
            <p:txBody>
              <a:bodyPr>
                <a:normAutofit/>
              </a:bodyPr>
              <a:lstStyle/>
              <a:p>
                <a14:m>
                  <m:oMath xmlns:m="http://schemas.openxmlformats.org/officeDocument/2006/math">
                    <m:r>
                      <a:rPr lang="en-US" altLang="zh-TW" sz="3600" b="1">
                        <a:latin typeface="Cambria Math" panose="02040503050406030204" pitchFamily="18" charset="0"/>
                      </a:rPr>
                      <m:t> </m:t>
                    </m:r>
                    <m:r>
                      <a:rPr lang="zh-TW" altLang="en-US" sz="3600" b="1" i="1">
                        <a:latin typeface="Cambria Math" panose="02040503050406030204" pitchFamily="18" charset="0"/>
                      </a:rPr>
                      <m:t>𝜺</m:t>
                    </m:r>
                  </m:oMath>
                </a14:m>
                <a:r>
                  <a:rPr lang="en-US" altLang="zh-TW" sz="3600" b="1" dirty="0"/>
                  <a:t> Cha MG = false positives </a:t>
                </a:r>
                <a:endParaRPr lang="zh-TW" altLang="en-US" sz="3600" b="1" dirty="0"/>
              </a:p>
            </p:txBody>
          </p:sp>
        </mc:Choice>
        <mc:Fallback xmlns="">
          <p:sp>
            <p:nvSpPr>
              <p:cNvPr id="6" name="標題 1"/>
              <p:cNvSpPr>
                <a:spLocks noGrp="1" noRot="1" noChangeAspect="1" noMove="1" noResize="1" noEditPoints="1" noAdjustHandles="1" noChangeArrowheads="1" noChangeShapeType="1" noTextEdit="1"/>
              </p:cNvSpPr>
              <p:nvPr>
                <p:ph type="title"/>
              </p:nvPr>
            </p:nvSpPr>
            <p:spPr>
              <a:xfrm>
                <a:off x="1981200" y="274638"/>
                <a:ext cx="8229600" cy="1143000"/>
              </a:xfrm>
              <a:blipFill rotWithShape="0">
                <a:blip r:embed="rId4"/>
                <a:stretch>
                  <a:fillRect/>
                </a:stretch>
              </a:blipFill>
            </p:spPr>
            <p:txBody>
              <a:bodyPr/>
              <a:lstStyle/>
              <a:p>
                <a:r>
                  <a:rPr lang="zh-TW" altLang="en-US">
                    <a:noFill/>
                  </a:rPr>
                  <a:t> </a:t>
                </a:r>
              </a:p>
            </p:txBody>
          </p:sp>
        </mc:Fallback>
      </mc:AlternateContent>
      <p:sp>
        <p:nvSpPr>
          <p:cNvPr id="8" name="投影片編號版面配置區 7"/>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39</a:t>
            </a:fld>
            <a:endParaRPr lang="zh-TW" altLang="en-US">
              <a:solidFill>
                <a:prstClr val="black">
                  <a:tint val="75000"/>
                </a:prstClr>
              </a:solidFill>
            </a:endParaRPr>
          </a:p>
        </p:txBody>
      </p:sp>
    </p:spTree>
    <p:extLst>
      <p:ext uri="{BB962C8B-B14F-4D97-AF65-F5344CB8AC3E}">
        <p14:creationId xmlns:p14="http://schemas.microsoft.com/office/powerpoint/2010/main" val="4173813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ttp://frontrange.ca/blog/wp-content/uploads/2014/01/2014Jan04-0325-ValkyrHilda-OrionAndFriends-Adjusted8bFl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569" y="15623"/>
            <a:ext cx="10243038" cy="684237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586908" y="6321642"/>
            <a:ext cx="3423630" cy="369332"/>
          </a:xfrm>
          <a:prstGeom prst="rect">
            <a:avLst/>
          </a:prstGeom>
        </p:spPr>
        <p:txBody>
          <a:bodyPr wrap="none">
            <a:spAutoFit/>
          </a:bodyPr>
          <a:lstStyle/>
          <a:p>
            <a:r>
              <a:rPr lang="zh-TW" altLang="en-US" dirty="0">
                <a:solidFill>
                  <a:srgbClr val="0070C0"/>
                </a:solidFill>
              </a:rPr>
              <a:t>http://frontrange.ca/blog/page/6/</a:t>
            </a:r>
          </a:p>
        </p:txBody>
      </p:sp>
      <mc:AlternateContent xmlns:mc="http://schemas.openxmlformats.org/markup-compatibility/2006" xmlns:a14="http://schemas.microsoft.com/office/drawing/2010/main">
        <mc:Choice Requires="a14">
          <p:sp>
            <p:nvSpPr>
              <p:cNvPr id="5" name="直線圖說文字 1 (無框線) 4"/>
              <p:cNvSpPr/>
              <p:nvPr/>
            </p:nvSpPr>
            <p:spPr>
              <a:xfrm>
                <a:off x="2973368" y="1548572"/>
                <a:ext cx="3352044" cy="1600145"/>
              </a:xfrm>
              <a:prstGeom prst="callout1">
                <a:avLst>
                  <a:gd name="adj1" fmla="val 30685"/>
                  <a:gd name="adj2" fmla="val 101131"/>
                  <a:gd name="adj3" fmla="val 18279"/>
                  <a:gd name="adj4" fmla="val 130660"/>
                </a:avLst>
              </a:prstGeom>
              <a:noFill/>
              <a:ln w="190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rgbClr val="00FFFF"/>
                    </a:solidFill>
                    <a:latin typeface="Cambria Math" panose="02040503050406030204" pitchFamily="18" charset="0"/>
                    <a:ea typeface="Cambria Math" panose="02040503050406030204" pitchFamily="18" charset="0"/>
                  </a:rPr>
                  <a:t>Hyades</a:t>
                </a:r>
              </a:p>
              <a:p>
                <a:r>
                  <a:rPr lang="en-US" altLang="zh-TW" sz="2400" dirty="0" smtClean="0">
                    <a:solidFill>
                      <a:prstClr val="white"/>
                    </a:solidFill>
                    <a:latin typeface="Cambria Math" panose="02040503050406030204" pitchFamily="18" charset="0"/>
                    <a:ea typeface="Cambria Math" panose="02040503050406030204" pitchFamily="18" charset="0"/>
                  </a:rPr>
                  <a:t>d=47 pc (closest to Sun)</a:t>
                </a:r>
              </a:p>
              <a:p>
                <a:r>
                  <a:rPr lang="el-GR" altLang="zh-TW" sz="2400" dirty="0" smtClean="0">
                    <a:solidFill>
                      <a:prstClr val="white"/>
                    </a:solidFill>
                    <a:latin typeface="Cambria Math" panose="02040503050406030204" pitchFamily="18" charset="0"/>
                    <a:ea typeface="Cambria Math" panose="02040503050406030204" pitchFamily="18" charset="0"/>
                  </a:rPr>
                  <a:t>Θ</a:t>
                </a:r>
                <a:r>
                  <a:rPr lang="en-US" altLang="zh-TW" sz="2400" dirty="0" smtClean="0">
                    <a:solidFill>
                      <a:prstClr val="white"/>
                    </a:solidFill>
                    <a:latin typeface="Cambria Math" panose="02040503050406030204" pitchFamily="18" charset="0"/>
                    <a:ea typeface="Cambria Math" panose="02040503050406030204" pitchFamily="18" charset="0"/>
                  </a:rPr>
                  <a:t>= 330’</a:t>
                </a:r>
              </a:p>
              <a:p>
                <a:pPr/>
                <a14:m>
                  <m:oMathPara xmlns:m="http://schemas.openxmlformats.org/officeDocument/2006/math">
                    <m:oMathParaPr>
                      <m:jc m:val="left"/>
                    </m:oMathParaPr>
                    <m:oMath xmlns:m="http://schemas.openxmlformats.org/officeDocument/2006/math">
                      <m:r>
                        <a:rPr lang="en-US" altLang="zh-TW" sz="2400" i="1" smtClean="0">
                          <a:solidFill>
                            <a:prstClr val="white"/>
                          </a:solidFill>
                          <a:latin typeface="Cambria Math" panose="02040503050406030204" pitchFamily="18" charset="0"/>
                          <a:ea typeface="Cambria Math" panose="02040503050406030204" pitchFamily="18" charset="0"/>
                        </a:rPr>
                        <m:t>ℳ</m:t>
                      </m:r>
                      <m:r>
                        <a:rPr lang="en-US" altLang="zh-TW" sz="2400" i="1" smtClean="0">
                          <a:solidFill>
                            <a:prstClr val="white"/>
                          </a:solidFill>
                          <a:latin typeface="Cambria Math" panose="02040503050406030204" pitchFamily="18" charset="0"/>
                          <a:ea typeface="Cambria Math" panose="02040503050406030204" pitchFamily="18" charset="0"/>
                        </a:rPr>
                        <m:t>=400 </m:t>
                      </m:r>
                      <m:sSub>
                        <m:sSubPr>
                          <m:ctrlPr>
                            <a:rPr lang="en-US" altLang="zh-TW" sz="2400" i="1" smtClean="0">
                              <a:solidFill>
                                <a:prstClr val="white"/>
                              </a:solidFill>
                              <a:latin typeface="Cambria Math" panose="02040503050406030204" pitchFamily="18" charset="0"/>
                              <a:ea typeface="Cambria Math" panose="02040503050406030204" pitchFamily="18" charset="0"/>
                            </a:rPr>
                          </m:ctrlPr>
                        </m:sSubPr>
                        <m:e>
                          <m:r>
                            <a:rPr lang="en-US" altLang="zh-TW" sz="2400" i="1" smtClean="0">
                              <a:solidFill>
                                <a:prstClr val="white"/>
                              </a:solidFill>
                              <a:latin typeface="Cambria Math" panose="02040503050406030204" pitchFamily="18" charset="0"/>
                              <a:ea typeface="Cambria Math" panose="02040503050406030204" pitchFamily="18" charset="0"/>
                            </a:rPr>
                            <m:t>𝑀</m:t>
                          </m:r>
                        </m:e>
                        <m:sub>
                          <m:r>
                            <a:rPr lang="en-US" altLang="zh-TW" sz="2400" i="1" smtClean="0">
                              <a:solidFill>
                                <a:prstClr val="white"/>
                              </a:solidFill>
                              <a:latin typeface="Cambria Math" panose="02040503050406030204" pitchFamily="18" charset="0"/>
                              <a:ea typeface="Cambria Math" panose="02040503050406030204" pitchFamily="18" charset="0"/>
                            </a:rPr>
                            <m:t>⊙</m:t>
                          </m:r>
                        </m:sub>
                      </m:sSub>
                    </m:oMath>
                  </m:oMathPara>
                </a14:m>
                <a:endParaRPr lang="en-US" altLang="zh-TW" sz="2400" dirty="0" smtClean="0">
                  <a:solidFill>
                    <a:prstClr val="white"/>
                  </a:solidFill>
                  <a:latin typeface="Cambria Math" panose="02040503050406030204" pitchFamily="18" charset="0"/>
                </a:endParaRPr>
              </a:p>
              <a:p>
                <a:r>
                  <a:rPr lang="el-GR" altLang="zh-TW" sz="2400" dirty="0">
                    <a:solidFill>
                      <a:prstClr val="white"/>
                    </a:solidFill>
                    <a:latin typeface="Cambria Math" panose="02040503050406030204" pitchFamily="18" charset="0"/>
                  </a:rPr>
                  <a:t>τ</a:t>
                </a:r>
                <a:r>
                  <a:rPr lang="en-US" altLang="zh-TW" sz="2400" dirty="0" smtClean="0">
                    <a:solidFill>
                      <a:prstClr val="white"/>
                    </a:solidFill>
                    <a:latin typeface="Cambria Math" panose="02040503050406030204" pitchFamily="18" charset="0"/>
                  </a:rPr>
                  <a:t> = 625 </a:t>
                </a:r>
                <a:r>
                  <a:rPr lang="en-US" altLang="zh-TW" sz="2400" dirty="0" err="1" smtClean="0">
                    <a:solidFill>
                      <a:prstClr val="white"/>
                    </a:solidFill>
                    <a:latin typeface="Cambria Math" panose="02040503050406030204" pitchFamily="18" charset="0"/>
                  </a:rPr>
                  <a:t>Myr</a:t>
                </a:r>
                <a:endParaRPr lang="zh-TW" altLang="en-US" sz="2400" dirty="0">
                  <a:solidFill>
                    <a:prstClr val="white"/>
                  </a:solidFill>
                  <a:latin typeface="Cambria Math" panose="02040503050406030204" pitchFamily="18" charset="0"/>
                </a:endParaRPr>
              </a:p>
            </p:txBody>
          </p:sp>
        </mc:Choice>
        <mc:Fallback xmlns="">
          <p:sp>
            <p:nvSpPr>
              <p:cNvPr id="5" name="直線圖說文字 1 (無框線) 4"/>
              <p:cNvSpPr>
                <a:spLocks noRot="1" noChangeAspect="1" noMove="1" noResize="1" noEditPoints="1" noAdjustHandles="1" noChangeArrowheads="1" noChangeShapeType="1" noTextEdit="1"/>
              </p:cNvSpPr>
              <p:nvPr/>
            </p:nvSpPr>
            <p:spPr>
              <a:xfrm>
                <a:off x="2973368" y="1548572"/>
                <a:ext cx="3352044" cy="1600145"/>
              </a:xfrm>
              <a:prstGeom prst="callout1">
                <a:avLst>
                  <a:gd name="adj1" fmla="val 30685"/>
                  <a:gd name="adj2" fmla="val 101131"/>
                  <a:gd name="adj3" fmla="val 18279"/>
                  <a:gd name="adj4" fmla="val 130660"/>
                </a:avLst>
              </a:prstGeom>
              <a:blipFill rotWithShape="0">
                <a:blip r:embed="rId3"/>
                <a:stretch>
                  <a:fillRect l="-325000" t="-147917" b="-477083"/>
                </a:stretch>
              </a:blipFill>
              <a:ln w="19050">
                <a:headEnd type="none" w="med" len="med"/>
                <a:tailEnd type="triangle" w="med" len="med"/>
              </a:ln>
            </p:spPr>
            <p:txBody>
              <a:bodyPr/>
              <a:lstStyle/>
              <a:p>
                <a:r>
                  <a:rPr lang="zh-TW" altLang="en-US">
                    <a:noFill/>
                  </a:rPr>
                  <a:t> </a:t>
                </a:r>
              </a:p>
            </p:txBody>
          </p:sp>
        </mc:Fallback>
      </mc:AlternateContent>
      <p:sp>
        <p:nvSpPr>
          <p:cNvPr id="6" name="直線圖說文字 1 (無框線) 5"/>
          <p:cNvSpPr/>
          <p:nvPr/>
        </p:nvSpPr>
        <p:spPr>
          <a:xfrm>
            <a:off x="7039627" y="2519957"/>
            <a:ext cx="3438765" cy="1600145"/>
          </a:xfrm>
          <a:prstGeom prst="callout1">
            <a:avLst>
              <a:gd name="adj1" fmla="val -2584"/>
              <a:gd name="adj2" fmla="val 52291"/>
              <a:gd name="adj3" fmla="val -111462"/>
              <a:gd name="adj4" fmla="val 82215"/>
            </a:avLst>
          </a:prstGeom>
          <a:noFill/>
          <a:ln w="190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rgbClr val="00FFFF"/>
                </a:solidFill>
                <a:latin typeface="Cambria Math" panose="02040503050406030204" pitchFamily="18" charset="0"/>
                <a:ea typeface="Cambria Math" panose="02040503050406030204" pitchFamily="18" charset="0"/>
              </a:rPr>
              <a:t>Pleiades (=M45)</a:t>
            </a:r>
          </a:p>
          <a:p>
            <a:r>
              <a:rPr lang="en-US" altLang="zh-TW" sz="2400" dirty="0" smtClean="0">
                <a:solidFill>
                  <a:prstClr val="white"/>
                </a:solidFill>
                <a:latin typeface="Cambria Math" panose="02040503050406030204" pitchFamily="18" charset="0"/>
                <a:ea typeface="Cambria Math" panose="02040503050406030204" pitchFamily="18" charset="0"/>
              </a:rPr>
              <a:t>d=136 pc (most obvious)</a:t>
            </a:r>
          </a:p>
          <a:p>
            <a:r>
              <a:rPr lang="el-GR" altLang="zh-TW" sz="2400" dirty="0" smtClean="0">
                <a:solidFill>
                  <a:prstClr val="white"/>
                </a:solidFill>
                <a:latin typeface="Cambria Math" panose="02040503050406030204" pitchFamily="18" charset="0"/>
                <a:ea typeface="Cambria Math" panose="02040503050406030204" pitchFamily="18" charset="0"/>
              </a:rPr>
              <a:t>Θ</a:t>
            </a:r>
            <a:r>
              <a:rPr lang="en-US" altLang="zh-TW" sz="2400" dirty="0" smtClean="0">
                <a:solidFill>
                  <a:prstClr val="white"/>
                </a:solidFill>
                <a:latin typeface="Cambria Math" panose="02040503050406030204" pitchFamily="18" charset="0"/>
                <a:ea typeface="Cambria Math" panose="02040503050406030204" pitchFamily="18" charset="0"/>
              </a:rPr>
              <a:t>= 110’</a:t>
            </a:r>
          </a:p>
          <a:p>
            <a:r>
              <a:rPr lang="el-GR" altLang="zh-TW" sz="2400" dirty="0" smtClean="0">
                <a:solidFill>
                  <a:prstClr val="white"/>
                </a:solidFill>
                <a:latin typeface="Cambria Math" panose="02040503050406030204" pitchFamily="18" charset="0"/>
              </a:rPr>
              <a:t>τ</a:t>
            </a:r>
            <a:r>
              <a:rPr lang="en-US" altLang="zh-TW" sz="2400" dirty="0" smtClean="0">
                <a:solidFill>
                  <a:prstClr val="white"/>
                </a:solidFill>
                <a:latin typeface="Cambria Math" panose="02040503050406030204" pitchFamily="18" charset="0"/>
              </a:rPr>
              <a:t> = 75--150 </a:t>
            </a:r>
            <a:r>
              <a:rPr lang="en-US" altLang="zh-TW" sz="2400" dirty="0" err="1" smtClean="0">
                <a:solidFill>
                  <a:prstClr val="white"/>
                </a:solidFill>
                <a:latin typeface="Cambria Math" panose="02040503050406030204" pitchFamily="18" charset="0"/>
              </a:rPr>
              <a:t>Myr</a:t>
            </a:r>
            <a:endParaRPr lang="zh-TW" altLang="en-US" sz="2400" dirty="0">
              <a:solidFill>
                <a:prstClr val="white"/>
              </a:solidFill>
              <a:latin typeface="Cambria Math" panose="02040503050406030204" pitchFamily="18" charset="0"/>
            </a:endParaRPr>
          </a:p>
        </p:txBody>
      </p:sp>
    </p:spTree>
    <p:extLst>
      <p:ext uri="{BB962C8B-B14F-4D97-AF65-F5344CB8AC3E}">
        <p14:creationId xmlns:p14="http://schemas.microsoft.com/office/powerpoint/2010/main" val="252327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1824" y="228143"/>
            <a:ext cx="8694318" cy="982092"/>
          </a:xfrm>
        </p:spPr>
        <p:txBody>
          <a:bodyPr>
            <a:noAutofit/>
          </a:bodyPr>
          <a:lstStyle/>
          <a:p>
            <a:pPr algn="l"/>
            <a:r>
              <a:rPr lang="en-US" altLang="zh-TW" sz="3600" b="1" dirty="0">
                <a:latin typeface="Cambria Math" panose="02040503050406030204" pitchFamily="18" charset="0"/>
                <a:ea typeface="Cambria Math" panose="02040503050406030204" pitchFamily="18" charset="0"/>
              </a:rPr>
              <a:t>Expected Kinematics</a:t>
            </a:r>
            <a:r>
              <a:rPr lang="en-US" altLang="zh-TW" sz="3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 </a:t>
            </a:r>
            <a:r>
              <a:rPr lang="en-US" altLang="zh-TW" sz="3600" b="1" dirty="0">
                <a:latin typeface="Cambria Math" panose="02040503050406030204" pitchFamily="18" charset="0"/>
                <a:ea typeface="Cambria Math" panose="02040503050406030204" pitchFamily="18" charset="0"/>
              </a:rPr>
              <a:t>of </a:t>
            </a:r>
            <a:r>
              <a:rPr lang="en-US" altLang="zh-TW" sz="3600" b="1" dirty="0" smtClean="0">
                <a:latin typeface="Cambria Math" panose="02040503050406030204" pitchFamily="18" charset="0"/>
                <a:ea typeface="Cambria Math" panose="02040503050406030204" pitchFamily="18" charset="0"/>
              </a:rPr>
              <a:t>the BPMG </a:t>
            </a:r>
            <a:r>
              <a:rPr lang="en-US" altLang="zh-TW" sz="3600" b="1" dirty="0">
                <a:latin typeface="Cambria Math" panose="02040503050406030204" pitchFamily="18" charset="0"/>
                <a:ea typeface="Cambria Math" panose="02040503050406030204" pitchFamily="18" charset="0"/>
              </a:rPr>
              <a:t>members </a:t>
            </a:r>
            <a:endParaRPr lang="zh-TW" altLang="en-US" sz="3600" b="1" dirty="0">
              <a:latin typeface="Cambria Math" panose="02040503050406030204" pitchFamily="18" charset="0"/>
            </a:endParaRPr>
          </a:p>
        </p:txBody>
      </p:sp>
      <p:pic>
        <p:nvPicPr>
          <p:cNvPr id="5" name="圖片 4"/>
          <p:cNvPicPr>
            <a:picLocks noChangeAspect="1"/>
          </p:cNvPicPr>
          <p:nvPr/>
        </p:nvPicPr>
        <p:blipFill rotWithShape="1">
          <a:blip r:embed="rId2"/>
          <a:srcRect t="61896" r="11053"/>
          <a:stretch/>
        </p:blipFill>
        <p:spPr>
          <a:xfrm>
            <a:off x="1643742" y="1356500"/>
            <a:ext cx="8942400" cy="5423645"/>
          </a:xfrm>
          <a:prstGeom prst="rect">
            <a:avLst/>
          </a:prstGeom>
        </p:spPr>
      </p:pic>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40</a:t>
            </a:fld>
            <a:endParaRPr lang="zh-TW" altLang="en-US">
              <a:solidFill>
                <a:prstClr val="black">
                  <a:tint val="75000"/>
                </a:prstClr>
              </a:solidFill>
            </a:endParaRPr>
          </a:p>
        </p:txBody>
      </p:sp>
    </p:spTree>
    <p:extLst>
      <p:ext uri="{BB962C8B-B14F-4D97-AF65-F5344CB8AC3E}">
        <p14:creationId xmlns:p14="http://schemas.microsoft.com/office/powerpoint/2010/main" val="1346092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62372" y="2531632"/>
            <a:ext cx="5940477" cy="774723"/>
          </a:xfrm>
        </p:spPr>
        <p:txBody>
          <a:bodyPr>
            <a:noAutofit/>
          </a:bodyPr>
          <a:lstStyle/>
          <a:p>
            <a:pPr algn="l">
              <a:spcAft>
                <a:spcPts val="1200"/>
              </a:spcAft>
            </a:pPr>
            <a:r>
              <a:rPr lang="en-US" altLang="zh-TW" sz="3600" b="1" dirty="0" smtClean="0">
                <a:solidFill>
                  <a:srgbClr val="3333FF"/>
                </a:solidFill>
                <a:latin typeface="Modern No. 20" panose="02070704070505020303" pitchFamily="18" charset="0"/>
                <a:ea typeface="Cambria Math" panose="02040503050406030204" pitchFamily="18" charset="0"/>
              </a:rPr>
              <a:t>Radial Velocities --- LAMOST</a:t>
            </a:r>
            <a:endParaRPr lang="zh-TW" altLang="en-US" sz="2800" dirty="0">
              <a:solidFill>
                <a:srgbClr val="3333FF"/>
              </a:solidFill>
              <a:latin typeface="Modern No. 20" panose="02070704070505020303" pitchFamily="18" charset="0"/>
            </a:endParaRPr>
          </a:p>
        </p:txBody>
      </p:sp>
      <p:sp>
        <p:nvSpPr>
          <p:cNvPr id="7" name="矩形 6"/>
          <p:cNvSpPr/>
          <p:nvPr/>
        </p:nvSpPr>
        <p:spPr>
          <a:xfrm>
            <a:off x="242896" y="3306355"/>
            <a:ext cx="6145961" cy="3416320"/>
          </a:xfrm>
          <a:prstGeom prst="rect">
            <a:avLst/>
          </a:prstGeom>
        </p:spPr>
        <p:txBody>
          <a:bodyPr wrap="square">
            <a:spAutoFit/>
          </a:bodyPr>
          <a:lstStyle/>
          <a:p>
            <a:r>
              <a:rPr lang="en-US" altLang="zh-TW" sz="2400" dirty="0">
                <a:latin typeface="Cambria Math" panose="02040503050406030204" pitchFamily="18" charset="0"/>
                <a:ea typeface="Cambria Math" panose="02040503050406030204" pitchFamily="18" charset="0"/>
              </a:rPr>
              <a:t>Clear </a:t>
            </a:r>
            <a:r>
              <a:rPr lang="en-US" altLang="zh-TW" sz="2400" dirty="0" smtClean="0">
                <a:latin typeface="Cambria Math" panose="02040503050406030204" pitchFamily="18" charset="0"/>
                <a:ea typeface="Cambria Math" panose="02040503050406030204" pitchFamily="18" charset="0"/>
              </a:rPr>
              <a:t>aperture 4 m</a:t>
            </a:r>
            <a:endParaRPr lang="en-US" altLang="zh-TW" sz="2400" dirty="0">
              <a:latin typeface="Cambria Math" panose="02040503050406030204" pitchFamily="18" charset="0"/>
              <a:ea typeface="Cambria Math" panose="02040503050406030204" pitchFamily="18" charset="0"/>
            </a:endParaRPr>
          </a:p>
          <a:p>
            <a:r>
              <a:rPr lang="en-US" altLang="zh-TW" sz="2400" dirty="0">
                <a:latin typeface="Cambria Math" panose="02040503050406030204" pitchFamily="18" charset="0"/>
                <a:ea typeface="Cambria Math" panose="02040503050406030204" pitchFamily="18" charset="0"/>
              </a:rPr>
              <a:t>Field of </a:t>
            </a:r>
            <a:r>
              <a:rPr lang="en-US" altLang="zh-TW" sz="2400" dirty="0" smtClean="0">
                <a:latin typeface="Cambria Math" panose="02040503050406030204" pitchFamily="18" charset="0"/>
                <a:ea typeface="Cambria Math" panose="02040503050406030204" pitchFamily="18" charset="0"/>
              </a:rPr>
              <a:t>view </a:t>
            </a:r>
            <a:r>
              <a:rPr lang="en-US" altLang="zh-TW" sz="2400" dirty="0">
                <a:latin typeface="Cambria Math" panose="02040503050406030204" pitchFamily="18" charset="0"/>
                <a:ea typeface="Cambria Math" panose="02040503050406030204" pitchFamily="18" charset="0"/>
              </a:rPr>
              <a:t>5°</a:t>
            </a:r>
          </a:p>
          <a:p>
            <a:r>
              <a:rPr lang="en-US" altLang="zh-TW" sz="2400" dirty="0">
                <a:latin typeface="Cambria Math" panose="02040503050406030204" pitchFamily="18" charset="0"/>
                <a:ea typeface="Cambria Math" panose="02040503050406030204" pitchFamily="18" charset="0"/>
              </a:rPr>
              <a:t>Focal </a:t>
            </a:r>
            <a:r>
              <a:rPr lang="en-US" altLang="zh-TW" sz="2400" dirty="0" smtClean="0">
                <a:latin typeface="Cambria Math" panose="02040503050406030204" pitchFamily="18" charset="0"/>
                <a:ea typeface="Cambria Math" panose="02040503050406030204" pitchFamily="18" charset="0"/>
              </a:rPr>
              <a:t>plane 1.75 m</a:t>
            </a:r>
            <a:endParaRPr lang="en-US" altLang="zh-TW" sz="2400" dirty="0">
              <a:latin typeface="Cambria Math" panose="02040503050406030204" pitchFamily="18" charset="0"/>
              <a:ea typeface="Cambria Math" panose="02040503050406030204" pitchFamily="18" charset="0"/>
            </a:endParaRPr>
          </a:p>
          <a:p>
            <a:r>
              <a:rPr lang="en-US" altLang="zh-TW" sz="2400" dirty="0">
                <a:latin typeface="Cambria Math" panose="02040503050406030204" pitchFamily="18" charset="0"/>
                <a:ea typeface="Cambria Math" panose="02040503050406030204" pitchFamily="18" charset="0"/>
              </a:rPr>
              <a:t>Focal </a:t>
            </a:r>
            <a:r>
              <a:rPr lang="en-US" altLang="zh-TW" sz="2400" dirty="0" smtClean="0">
                <a:latin typeface="Cambria Math" panose="02040503050406030204" pitchFamily="18" charset="0"/>
                <a:ea typeface="Cambria Math" panose="02040503050406030204" pitchFamily="18" charset="0"/>
              </a:rPr>
              <a:t>length 20 m</a:t>
            </a:r>
            <a:endParaRPr lang="en-US" altLang="zh-TW" sz="2400" dirty="0">
              <a:latin typeface="Cambria Math" panose="02040503050406030204" pitchFamily="18" charset="0"/>
              <a:ea typeface="Cambria Math" panose="02040503050406030204" pitchFamily="18" charset="0"/>
            </a:endParaRPr>
          </a:p>
          <a:p>
            <a:r>
              <a:rPr lang="en-US" altLang="zh-TW" sz="2400" dirty="0">
                <a:latin typeface="Cambria Math" panose="02040503050406030204" pitchFamily="18" charset="0"/>
                <a:ea typeface="Cambria Math" panose="02040503050406030204" pitchFamily="18" charset="0"/>
              </a:rPr>
              <a:t>Spectral </a:t>
            </a:r>
            <a:r>
              <a:rPr lang="en-US" altLang="zh-TW" sz="2400" dirty="0" smtClean="0">
                <a:latin typeface="Cambria Math" panose="02040503050406030204" pitchFamily="18" charset="0"/>
                <a:ea typeface="Cambria Math" panose="02040503050406030204" pitchFamily="18" charset="0"/>
              </a:rPr>
              <a:t>ranges 370-900 nm</a:t>
            </a:r>
            <a:endParaRPr lang="en-US" altLang="zh-TW" sz="2400" dirty="0">
              <a:latin typeface="Cambria Math" panose="02040503050406030204" pitchFamily="18" charset="0"/>
              <a:ea typeface="Cambria Math" panose="02040503050406030204" pitchFamily="18" charset="0"/>
            </a:endParaRPr>
          </a:p>
          <a:p>
            <a:r>
              <a:rPr lang="en-US" altLang="zh-TW" sz="2400" dirty="0">
                <a:latin typeface="Cambria Math" panose="02040503050406030204" pitchFamily="18" charset="0"/>
                <a:ea typeface="Cambria Math" panose="02040503050406030204" pitchFamily="18" charset="0"/>
              </a:rPr>
              <a:t>Spectral resolution </a:t>
            </a:r>
            <a:r>
              <a:rPr lang="en-US" altLang="zh-TW" sz="2400" dirty="0" smtClean="0">
                <a:latin typeface="Cambria Math" panose="02040503050406030204" pitchFamily="18" charset="0"/>
                <a:ea typeface="Cambria Math" panose="02040503050406030204" pitchFamily="18" charset="0"/>
              </a:rPr>
              <a:t>power </a:t>
            </a:r>
            <a:r>
              <a:rPr lang="en-US" altLang="zh-TW" sz="2400" dirty="0">
                <a:latin typeface="Cambria Math" panose="02040503050406030204" pitchFamily="18" charset="0"/>
                <a:ea typeface="Cambria Math" panose="02040503050406030204" pitchFamily="18" charset="0"/>
              </a:rPr>
              <a:t>R=500, 1000, 1800</a:t>
            </a:r>
          </a:p>
          <a:p>
            <a:r>
              <a:rPr lang="en-US" altLang="zh-TW" sz="2400" dirty="0">
                <a:latin typeface="Cambria Math" panose="02040503050406030204" pitchFamily="18" charset="0"/>
                <a:ea typeface="Cambria Math" panose="02040503050406030204" pitchFamily="18" charset="0"/>
              </a:rPr>
              <a:t>Spectral </a:t>
            </a:r>
            <a:r>
              <a:rPr lang="en-US" altLang="zh-TW" sz="2400" dirty="0" smtClean="0">
                <a:latin typeface="Cambria Math" panose="02040503050406030204" pitchFamily="18" charset="0"/>
                <a:ea typeface="Cambria Math" panose="02040503050406030204" pitchFamily="18" charset="0"/>
              </a:rPr>
              <a:t>resolution 1/0.25 nm</a:t>
            </a:r>
            <a:endParaRPr lang="en-US" altLang="zh-TW" sz="2400" dirty="0">
              <a:latin typeface="Cambria Math" panose="02040503050406030204" pitchFamily="18" charset="0"/>
              <a:ea typeface="Cambria Math" panose="02040503050406030204" pitchFamily="18" charset="0"/>
            </a:endParaRPr>
          </a:p>
          <a:p>
            <a:r>
              <a:rPr lang="en-US" altLang="zh-TW" sz="2400" dirty="0">
                <a:latin typeface="Cambria Math" panose="02040503050406030204" pitchFamily="18" charset="0"/>
                <a:ea typeface="Cambria Math" panose="02040503050406030204" pitchFamily="18" charset="0"/>
              </a:rPr>
              <a:t>Observable </a:t>
            </a:r>
            <a:r>
              <a:rPr lang="en-US" altLang="zh-TW" sz="2400" dirty="0" smtClean="0">
                <a:latin typeface="Cambria Math" panose="02040503050406030204" pitchFamily="18" charset="0"/>
                <a:ea typeface="Cambria Math" panose="02040503050406030204" pitchFamily="18" charset="0"/>
              </a:rPr>
              <a:t>sky </a:t>
            </a:r>
            <a:r>
              <a:rPr lang="en-US" altLang="zh-TW" sz="2400" dirty="0" smtClean="0">
                <a:latin typeface="Cambria" panose="02040503050406030204" pitchFamily="18" charset="0"/>
                <a:ea typeface="Cambria Math" panose="02040503050406030204" pitchFamily="18" charset="0"/>
              </a:rPr>
              <a:t>‒</a:t>
            </a:r>
            <a:r>
              <a:rPr lang="en-US" altLang="zh-TW" sz="2400" dirty="0" smtClean="0">
                <a:latin typeface="Cambria Math" panose="02040503050406030204" pitchFamily="18" charset="0"/>
                <a:ea typeface="Cambria Math" panose="02040503050406030204" pitchFamily="18" charset="0"/>
              </a:rPr>
              <a:t>10</a:t>
            </a:r>
            <a:r>
              <a:rPr lang="en-US" altLang="zh-TW" sz="2400" dirty="0">
                <a:latin typeface="Cambria Math" panose="02040503050406030204" pitchFamily="18" charset="0"/>
                <a:ea typeface="Cambria Math" panose="02040503050406030204" pitchFamily="18" charset="0"/>
              </a:rPr>
              <a:t>° to +90° Declination</a:t>
            </a:r>
          </a:p>
          <a:p>
            <a:r>
              <a:rPr lang="en-US" altLang="zh-TW" sz="2400" dirty="0">
                <a:latin typeface="Cambria Math" panose="02040503050406030204" pitchFamily="18" charset="0"/>
                <a:ea typeface="Cambria Math" panose="02040503050406030204" pitchFamily="18" charset="0"/>
              </a:rPr>
              <a:t>Average error of </a:t>
            </a:r>
            <a:r>
              <a:rPr lang="en-US" altLang="zh-TW" sz="2400" dirty="0" smtClean="0">
                <a:latin typeface="Cambria Math" panose="02040503050406030204" pitchFamily="18" charset="0"/>
                <a:ea typeface="Cambria Math" panose="02040503050406030204" pitchFamily="18" charset="0"/>
              </a:rPr>
              <a:t>RVs </a:t>
            </a:r>
            <a:r>
              <a:rPr lang="en-US" altLang="zh-TW" sz="2400" dirty="0">
                <a:latin typeface="Cambria Math" panose="02040503050406030204" pitchFamily="18" charset="0"/>
                <a:ea typeface="Cambria Math" panose="02040503050406030204" pitchFamily="18" charset="0"/>
              </a:rPr>
              <a:t>5 km/s</a:t>
            </a:r>
          </a:p>
        </p:txBody>
      </p:sp>
      <p:sp>
        <p:nvSpPr>
          <p:cNvPr id="8" name="矩形 7"/>
          <p:cNvSpPr/>
          <p:nvPr/>
        </p:nvSpPr>
        <p:spPr>
          <a:xfrm>
            <a:off x="7738270" y="6192263"/>
            <a:ext cx="4080151" cy="523220"/>
          </a:xfrm>
          <a:prstGeom prst="rect">
            <a:avLst/>
          </a:prstGeom>
        </p:spPr>
        <p:txBody>
          <a:bodyPr wrap="square">
            <a:spAutoFit/>
          </a:bodyPr>
          <a:lstStyle/>
          <a:p>
            <a:r>
              <a:rPr lang="en-US" altLang="zh-TW" sz="1400" b="1" dirty="0"/>
              <a:t>DR2 (blue): </a:t>
            </a:r>
            <a:r>
              <a:rPr lang="en-US" altLang="zh-TW" sz="1400" dirty="0"/>
              <a:t>67,241 RVs from 2012 to 2014</a:t>
            </a:r>
          </a:p>
          <a:p>
            <a:r>
              <a:rPr lang="en-US" altLang="zh-TW" sz="1400" b="1" dirty="0"/>
              <a:t>DR3 (orange): </a:t>
            </a:r>
            <a:r>
              <a:rPr lang="en-US" altLang="zh-TW" sz="1400" dirty="0"/>
              <a:t>31,395 RVs from Sep.2014 to May 2015</a:t>
            </a:r>
          </a:p>
        </p:txBody>
      </p:sp>
      <p:pic>
        <p:nvPicPr>
          <p:cNvPr id="1026" name="Picture 2" descr="http://www.lamost.org/public/sites/default/files/field/image/Telescope-fig1.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05" t="6090" r="9039" b="8196"/>
          <a:stretch/>
        </p:blipFill>
        <p:spPr bwMode="auto">
          <a:xfrm>
            <a:off x="5213250" y="3276755"/>
            <a:ext cx="2308771" cy="1757906"/>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rotWithShape="1">
          <a:blip r:embed="rId4"/>
          <a:srcRect l="4644" t="54096" r="5826"/>
          <a:stretch/>
        </p:blipFill>
        <p:spPr>
          <a:xfrm>
            <a:off x="7808029" y="3256609"/>
            <a:ext cx="3940634" cy="2860577"/>
          </a:xfrm>
          <a:prstGeom prst="rect">
            <a:avLst/>
          </a:prstGeom>
        </p:spPr>
      </p:pic>
      <p:sp>
        <p:nvSpPr>
          <p:cNvPr id="9" name="矩形 8"/>
          <p:cNvSpPr/>
          <p:nvPr/>
        </p:nvSpPr>
        <p:spPr>
          <a:xfrm>
            <a:off x="3227294" y="3276755"/>
            <a:ext cx="1911887" cy="400110"/>
          </a:xfrm>
          <a:prstGeom prst="rect">
            <a:avLst/>
          </a:prstGeom>
        </p:spPr>
        <p:txBody>
          <a:bodyPr wrap="square">
            <a:spAutoFit/>
          </a:bodyPr>
          <a:lstStyle/>
          <a:p>
            <a:r>
              <a:rPr lang="en-US" altLang="zh-TW" sz="2000" b="1" dirty="0">
                <a:solidFill>
                  <a:srgbClr val="0070C0"/>
                </a:solidFill>
                <a:latin typeface="超世紀中顏楷" panose="02000000000000000000" pitchFamily="2" charset="-120"/>
                <a:ea typeface="超世紀中顏楷" panose="02000000000000000000" pitchFamily="2" charset="-120"/>
              </a:rPr>
              <a:t>(</a:t>
            </a:r>
            <a:r>
              <a:rPr lang="zh-TW" altLang="en-US" sz="2000" b="1" dirty="0">
                <a:solidFill>
                  <a:srgbClr val="0070C0"/>
                </a:solidFill>
                <a:latin typeface="超世紀中顏楷" panose="02000000000000000000" pitchFamily="2" charset="-120"/>
                <a:ea typeface="超世紀中顏楷" panose="02000000000000000000" pitchFamily="2" charset="-120"/>
              </a:rPr>
              <a:t>郭守敬望遠鏡</a:t>
            </a:r>
            <a:r>
              <a:rPr lang="en-US" altLang="zh-TW" sz="2000" b="1" dirty="0" smtClean="0">
                <a:solidFill>
                  <a:srgbClr val="0070C0"/>
                </a:solidFill>
                <a:latin typeface="超世紀中顏楷" panose="02000000000000000000" pitchFamily="2" charset="-120"/>
                <a:ea typeface="超世紀中顏楷" panose="02000000000000000000" pitchFamily="2" charset="-120"/>
              </a:rPr>
              <a:t>)</a:t>
            </a:r>
            <a:endParaRPr lang="zh-TW" altLang="en-US" sz="2000" dirty="0">
              <a:solidFill>
                <a:srgbClr val="0070C0"/>
              </a:solidFill>
              <a:latin typeface="超世紀中顏楷" panose="02000000000000000000" pitchFamily="2" charset="-120"/>
              <a:ea typeface="超世紀中顏楷" panose="02000000000000000000" pitchFamily="2" charset="-120"/>
            </a:endParaRPr>
          </a:p>
        </p:txBody>
      </p:sp>
      <p:cxnSp>
        <p:nvCxnSpPr>
          <p:cNvPr id="11" name="直線接點 10"/>
          <p:cNvCxnSpPr/>
          <p:nvPr/>
        </p:nvCxnSpPr>
        <p:spPr>
          <a:xfrm>
            <a:off x="162372" y="2561063"/>
            <a:ext cx="11774185" cy="396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標題 1"/>
          <p:cNvSpPr txBox="1">
            <a:spLocks/>
          </p:cNvSpPr>
          <p:nvPr/>
        </p:nvSpPr>
        <p:spPr>
          <a:xfrm>
            <a:off x="162372" y="180021"/>
            <a:ext cx="5416496" cy="643451"/>
          </a:xfrm>
          <a:prstGeom prst="rect">
            <a:avLst/>
          </a:prstGeom>
        </p:spPr>
        <p:txBody>
          <a:bodyPr vert="horz" lIns="91440" tIns="45720" rIns="91440" bIns="45720" rtlCol="0" anchor="ctr">
            <a:noAutofit/>
          </a:bodyPr>
          <a:lstStyle>
            <a:lvl1pPr algn="ctr" defTabSz="685865" rtl="0" eaLnBrk="1" latinLnBrk="0" hangingPunct="1">
              <a:spcBef>
                <a:spcPct val="0"/>
              </a:spcBef>
              <a:buNone/>
              <a:defRPr sz="3300" kern="1200">
                <a:solidFill>
                  <a:schemeClr val="tx1"/>
                </a:solidFill>
                <a:latin typeface="+mj-lt"/>
                <a:ea typeface="+mj-ea"/>
                <a:cs typeface="+mj-cs"/>
              </a:defRPr>
            </a:lvl1pPr>
          </a:lstStyle>
          <a:p>
            <a:pPr lvl="0" algn="l" defTabSz="914400">
              <a:spcBef>
                <a:spcPts val="0"/>
              </a:spcBef>
              <a:spcAft>
                <a:spcPts val="600"/>
              </a:spcAft>
            </a:pPr>
            <a:r>
              <a:rPr lang="en-US" altLang="zh-TW" sz="3600" b="1" dirty="0" smtClean="0">
                <a:solidFill>
                  <a:srgbClr val="3333FF"/>
                </a:solidFill>
                <a:latin typeface="Modern No. 20" panose="02070704070505020303" pitchFamily="18" charset="0"/>
                <a:ea typeface="Cambria Math" panose="02040503050406030204" pitchFamily="18" charset="0"/>
              </a:rPr>
              <a:t>Proper Motions --- UCAC4</a:t>
            </a:r>
            <a:endParaRPr lang="en-US" altLang="zh-TW" sz="2200" b="1" i="1" dirty="0">
              <a:solidFill>
                <a:srgbClr val="3333FF"/>
              </a:solidFill>
              <a:latin typeface="Modern No. 20" panose="02070704070505020303" pitchFamily="18" charset="0"/>
            </a:endParaRPr>
          </a:p>
        </p:txBody>
      </p:sp>
      <p:sp>
        <p:nvSpPr>
          <p:cNvPr id="12" name="矩形 11"/>
          <p:cNvSpPr/>
          <p:nvPr/>
        </p:nvSpPr>
        <p:spPr>
          <a:xfrm>
            <a:off x="5360474" y="343193"/>
            <a:ext cx="6565189" cy="400110"/>
          </a:xfrm>
          <a:prstGeom prst="rect">
            <a:avLst/>
          </a:prstGeom>
        </p:spPr>
        <p:txBody>
          <a:bodyPr wrap="square">
            <a:spAutoFit/>
          </a:bodyPr>
          <a:lstStyle/>
          <a:p>
            <a:pPr lvl="0">
              <a:spcAft>
                <a:spcPts val="600"/>
              </a:spcAft>
            </a:pPr>
            <a:r>
              <a:rPr lang="en-US" altLang="zh-TW" sz="2000" dirty="0">
                <a:solidFill>
                  <a:prstClr val="black"/>
                </a:solidFill>
                <a:latin typeface="Traditional Arabic" panose="02020603050405020304" pitchFamily="18" charset="-78"/>
                <a:ea typeface="Cambria Math" panose="02040503050406030204" pitchFamily="18" charset="0"/>
                <a:cs typeface="Traditional Arabic" panose="02020603050405020304" pitchFamily="18" charset="-78"/>
              </a:rPr>
              <a:t>The fourth U.S. Naval Observatory </a:t>
            </a:r>
            <a:r>
              <a:rPr lang="en-US" altLang="zh-TW" sz="2000" dirty="0" smtClean="0">
                <a:solidFill>
                  <a:prstClr val="black"/>
                </a:solidFill>
                <a:latin typeface="Traditional Arabic" panose="02020603050405020304" pitchFamily="18" charset="-78"/>
                <a:ea typeface="Cambria Math" panose="02040503050406030204" pitchFamily="18" charset="0"/>
                <a:cs typeface="Traditional Arabic" panose="02020603050405020304" pitchFamily="18" charset="-78"/>
              </a:rPr>
              <a:t>CCD Astrograph </a:t>
            </a:r>
            <a:r>
              <a:rPr lang="en-US" altLang="zh-TW" sz="2000" dirty="0">
                <a:solidFill>
                  <a:prstClr val="black"/>
                </a:solidFill>
                <a:latin typeface="Traditional Arabic" panose="02020603050405020304" pitchFamily="18" charset="-78"/>
                <a:ea typeface="Cambria Math" panose="02040503050406030204" pitchFamily="18" charset="0"/>
                <a:cs typeface="Traditional Arabic" panose="02020603050405020304" pitchFamily="18" charset="-78"/>
              </a:rPr>
              <a:t>Catalog </a:t>
            </a:r>
          </a:p>
        </p:txBody>
      </p:sp>
      <p:sp>
        <p:nvSpPr>
          <p:cNvPr id="14" name="矩形 13"/>
          <p:cNvSpPr/>
          <p:nvPr/>
        </p:nvSpPr>
        <p:spPr>
          <a:xfrm>
            <a:off x="6064094" y="2812200"/>
            <a:ext cx="5684569" cy="369332"/>
          </a:xfrm>
          <a:prstGeom prst="rect">
            <a:avLst/>
          </a:prstGeom>
        </p:spPr>
        <p:txBody>
          <a:bodyPr wrap="none">
            <a:spAutoFit/>
          </a:bodyPr>
          <a:lstStyle/>
          <a:p>
            <a:r>
              <a:rPr lang="en-US" altLang="zh-TW" dirty="0">
                <a:latin typeface="Traditional Arabic" panose="02020603050405020304" pitchFamily="18" charset="-78"/>
                <a:ea typeface="Cambria Math" panose="02040503050406030204" pitchFamily="18" charset="0"/>
                <a:cs typeface="Traditional Arabic" panose="02020603050405020304" pitchFamily="18" charset="-78"/>
              </a:rPr>
              <a:t>Large Sky Area Multi-Object Fiber Spectroscopic Telescope</a:t>
            </a:r>
            <a:endParaRPr lang="zh-TW" altLang="en-US" dirty="0">
              <a:latin typeface="Traditional Arabic" panose="02020603050405020304" pitchFamily="18" charset="-78"/>
              <a:cs typeface="Traditional Arabic" panose="02020603050405020304" pitchFamily="18" charset="-78"/>
            </a:endParaRPr>
          </a:p>
        </p:txBody>
      </p:sp>
      <p:sp>
        <p:nvSpPr>
          <p:cNvPr id="15" name="矩形 14"/>
          <p:cNvSpPr/>
          <p:nvPr/>
        </p:nvSpPr>
        <p:spPr>
          <a:xfrm>
            <a:off x="242896" y="765141"/>
            <a:ext cx="11693661" cy="1646605"/>
          </a:xfrm>
          <a:prstGeom prst="rect">
            <a:avLst/>
          </a:prstGeom>
        </p:spPr>
        <p:txBody>
          <a:bodyPr wrap="square">
            <a:spAutoFit/>
          </a:bodyPr>
          <a:lstStyle/>
          <a:p>
            <a:pPr>
              <a:spcAft>
                <a:spcPts val="600"/>
              </a:spcAft>
            </a:pPr>
            <a:r>
              <a:rPr lang="en-US" altLang="zh-TW" sz="2400" dirty="0">
                <a:solidFill>
                  <a:prstClr val="black"/>
                </a:solidFill>
                <a:latin typeface="Cambria Math" panose="02040503050406030204" pitchFamily="18" charset="0"/>
                <a:ea typeface="Cambria Math" panose="02040503050406030204" pitchFamily="18" charset="0"/>
              </a:rPr>
              <a:t>A compiled, all-sky star catalog covering mainly </a:t>
            </a:r>
            <a:r>
              <a:rPr lang="en-US" altLang="zh-TW" sz="2400" dirty="0" smtClean="0">
                <a:solidFill>
                  <a:prstClr val="black"/>
                </a:solidFill>
                <a:latin typeface="Cambria Math" panose="02040503050406030204" pitchFamily="18" charset="0"/>
                <a:ea typeface="Cambria Math" panose="02040503050406030204" pitchFamily="18" charset="0"/>
              </a:rPr>
              <a:t>8 </a:t>
            </a:r>
            <a:r>
              <a:rPr lang="en-US" altLang="zh-TW" sz="2400" dirty="0">
                <a:solidFill>
                  <a:prstClr val="black"/>
                </a:solidFill>
                <a:latin typeface="Cambria Math" panose="02040503050406030204" pitchFamily="18" charset="0"/>
                <a:ea typeface="Cambria Math" panose="02040503050406030204" pitchFamily="18" charset="0"/>
              </a:rPr>
              <a:t>to </a:t>
            </a:r>
            <a:r>
              <a:rPr lang="en-US" altLang="zh-TW" sz="2400" u="sng" dirty="0">
                <a:solidFill>
                  <a:prstClr val="black"/>
                </a:solidFill>
                <a:latin typeface="Cambria Math" panose="02040503050406030204" pitchFamily="18" charset="0"/>
                <a:ea typeface="Cambria Math" panose="02040503050406030204" pitchFamily="18" charset="0"/>
              </a:rPr>
              <a:t>16 mag </a:t>
            </a:r>
            <a:r>
              <a:rPr lang="en-US" altLang="zh-TW" sz="2400" dirty="0" smtClean="0">
                <a:solidFill>
                  <a:prstClr val="black"/>
                </a:solidFill>
                <a:latin typeface="Cambria Math" panose="02040503050406030204" pitchFamily="18" charset="0"/>
                <a:ea typeface="Cambria Math" panose="02040503050406030204" pitchFamily="18" charset="0"/>
              </a:rPr>
              <a:t>in </a:t>
            </a:r>
            <a:r>
              <a:rPr lang="en-US" altLang="zh-TW" sz="2400" dirty="0">
                <a:solidFill>
                  <a:prstClr val="black"/>
                </a:solidFill>
                <a:latin typeface="Cambria Math" panose="02040503050406030204" pitchFamily="18" charset="0"/>
                <a:ea typeface="Cambria Math" panose="02040503050406030204" pitchFamily="18" charset="0"/>
              </a:rPr>
              <a:t>a single </a:t>
            </a:r>
            <a:r>
              <a:rPr lang="en-US" altLang="zh-TW" sz="2400" dirty="0" err="1">
                <a:solidFill>
                  <a:prstClr val="black"/>
                </a:solidFill>
                <a:latin typeface="Cambria Math" panose="02040503050406030204" pitchFamily="18" charset="0"/>
                <a:ea typeface="Cambria Math" panose="02040503050406030204" pitchFamily="18" charset="0"/>
              </a:rPr>
              <a:t>bandpass</a:t>
            </a:r>
            <a:r>
              <a:rPr lang="en-US" altLang="zh-TW" sz="2400" dirty="0">
                <a:solidFill>
                  <a:prstClr val="black"/>
                </a:solidFill>
                <a:latin typeface="Cambria Math" panose="02040503050406030204" pitchFamily="18" charset="0"/>
                <a:ea typeface="Cambria Math" panose="02040503050406030204" pitchFamily="18" charset="0"/>
              </a:rPr>
              <a:t> </a:t>
            </a:r>
            <a:r>
              <a:rPr lang="en-US" altLang="zh-TW" sz="2400" dirty="0" smtClean="0">
                <a:solidFill>
                  <a:prstClr val="black"/>
                </a:solidFill>
                <a:latin typeface="Cambria Math" panose="02040503050406030204" pitchFamily="18" charset="0"/>
                <a:ea typeface="Cambria Math" panose="02040503050406030204" pitchFamily="18" charset="0"/>
              </a:rPr>
              <a:t>between </a:t>
            </a:r>
            <a:r>
              <a:rPr lang="en-US" altLang="zh-TW" sz="2400" dirty="0">
                <a:solidFill>
                  <a:prstClr val="black"/>
                </a:solidFill>
                <a:latin typeface="Cambria Math" panose="02040503050406030204" pitchFamily="18" charset="0"/>
                <a:ea typeface="Cambria Math" panose="02040503050406030204" pitchFamily="18" charset="0"/>
              </a:rPr>
              <a:t>V and </a:t>
            </a:r>
            <a:r>
              <a:rPr lang="en-US" altLang="zh-TW" sz="2400" dirty="0" smtClean="0">
                <a:solidFill>
                  <a:prstClr val="black"/>
                </a:solidFill>
                <a:latin typeface="Cambria Math" panose="02040503050406030204" pitchFamily="18" charset="0"/>
                <a:ea typeface="Cambria Math" panose="02040503050406030204" pitchFamily="18" charset="0"/>
              </a:rPr>
              <a:t>R; &gt; 113 </a:t>
            </a:r>
            <a:r>
              <a:rPr lang="en-US" altLang="zh-TW" sz="2400" dirty="0" err="1" smtClean="0">
                <a:solidFill>
                  <a:prstClr val="black"/>
                </a:solidFill>
                <a:latin typeface="Cambria Math" panose="02040503050406030204" pitchFamily="18" charset="0"/>
                <a:ea typeface="Cambria Math" panose="02040503050406030204" pitchFamily="18" charset="0"/>
              </a:rPr>
              <a:t>Mn</a:t>
            </a:r>
            <a:r>
              <a:rPr lang="en-US" altLang="zh-TW" sz="2400" dirty="0" smtClean="0">
                <a:solidFill>
                  <a:prstClr val="black"/>
                </a:solidFill>
                <a:latin typeface="Cambria Math" panose="02040503050406030204" pitchFamily="18" charset="0"/>
                <a:ea typeface="Cambria Math" panose="02040503050406030204" pitchFamily="18" charset="0"/>
              </a:rPr>
              <a:t> objects, &gt; 105 </a:t>
            </a:r>
            <a:r>
              <a:rPr lang="en-US" altLang="zh-TW" sz="2400" dirty="0" err="1" smtClean="0">
                <a:solidFill>
                  <a:prstClr val="black"/>
                </a:solidFill>
                <a:latin typeface="Cambria Math" panose="02040503050406030204" pitchFamily="18" charset="0"/>
                <a:ea typeface="Cambria Math" panose="02040503050406030204" pitchFamily="18" charset="0"/>
              </a:rPr>
              <a:t>Mn</a:t>
            </a:r>
            <a:r>
              <a:rPr lang="en-US" altLang="zh-TW" sz="2400" dirty="0" smtClean="0">
                <a:solidFill>
                  <a:prstClr val="black"/>
                </a:solidFill>
                <a:latin typeface="Cambria Math" panose="02040503050406030204" pitchFamily="18" charset="0"/>
                <a:ea typeface="Cambria Math" panose="02040503050406030204" pitchFamily="18" charset="0"/>
              </a:rPr>
              <a:t> with PMs</a:t>
            </a:r>
            <a:endParaRPr lang="en-US" altLang="zh-TW" sz="2400" dirty="0">
              <a:solidFill>
                <a:prstClr val="black"/>
              </a:solidFill>
              <a:latin typeface="Cambria Math" panose="02040503050406030204" pitchFamily="18" charset="0"/>
              <a:ea typeface="Cambria Math" panose="02040503050406030204" pitchFamily="18" charset="0"/>
            </a:endParaRPr>
          </a:p>
          <a:p>
            <a:r>
              <a:rPr lang="en-US" altLang="zh-TW" sz="2400" dirty="0">
                <a:solidFill>
                  <a:prstClr val="black"/>
                </a:solidFill>
                <a:latin typeface="Cambria Math" panose="02040503050406030204" pitchFamily="18" charset="0"/>
                <a:ea typeface="Cambria Math" panose="02040503050406030204" pitchFamily="18" charset="0"/>
              </a:rPr>
              <a:t>Bright stars </a:t>
            </a:r>
            <a:r>
              <a:rPr lang="en-US" altLang="zh-TW" sz="2400" dirty="0" smtClean="0">
                <a:solidFill>
                  <a:prstClr val="black"/>
                </a:solidFill>
                <a:latin typeface="Cambria Math" panose="02040503050406030204" pitchFamily="18" charset="0"/>
                <a:ea typeface="Cambria Math" panose="02040503050406030204" pitchFamily="18" charset="0"/>
              </a:rPr>
              <a:t>supplemented </a:t>
            </a:r>
            <a:r>
              <a:rPr lang="en-US" altLang="zh-TW" sz="2400" dirty="0">
                <a:solidFill>
                  <a:prstClr val="black"/>
                </a:solidFill>
                <a:latin typeface="Cambria Math" panose="02040503050406030204" pitchFamily="18" charset="0"/>
                <a:ea typeface="Cambria Math" panose="02040503050406030204" pitchFamily="18" charset="0"/>
              </a:rPr>
              <a:t>with </a:t>
            </a:r>
            <a:r>
              <a:rPr lang="en-US" altLang="zh-TW" sz="2400" dirty="0" err="1">
                <a:solidFill>
                  <a:prstClr val="black"/>
                </a:solidFill>
                <a:latin typeface="Cambria Math" panose="02040503050406030204" pitchFamily="18" charset="0"/>
                <a:ea typeface="Cambria Math" panose="02040503050406030204" pitchFamily="18" charset="0"/>
              </a:rPr>
              <a:t>Hipparcos</a:t>
            </a:r>
            <a:r>
              <a:rPr lang="en-US" altLang="zh-TW" sz="2400" dirty="0">
                <a:solidFill>
                  <a:prstClr val="black"/>
                </a:solidFill>
                <a:latin typeface="Cambria Math" panose="02040503050406030204" pitchFamily="18" charset="0"/>
                <a:ea typeface="Cambria Math" panose="02040503050406030204" pitchFamily="18" charset="0"/>
              </a:rPr>
              <a:t>/ Tycho-2 </a:t>
            </a:r>
            <a:r>
              <a:rPr lang="en-US" altLang="zh-TW" sz="2400" dirty="0" smtClean="0">
                <a:solidFill>
                  <a:prstClr val="black"/>
                </a:solidFill>
                <a:latin typeface="Cambria Math" panose="02040503050406030204" pitchFamily="18" charset="0"/>
                <a:ea typeface="Cambria Math" panose="02040503050406030204" pitchFamily="18" charset="0"/>
              </a:rPr>
              <a:t>stars.  Positional </a:t>
            </a:r>
            <a:r>
              <a:rPr lang="en-US" altLang="zh-TW" sz="2400" dirty="0">
                <a:solidFill>
                  <a:prstClr val="black"/>
                </a:solidFill>
                <a:latin typeface="Cambria Math" panose="02040503050406030204" pitchFamily="18" charset="0"/>
                <a:ea typeface="Cambria Math" panose="02040503050406030204" pitchFamily="18" charset="0"/>
              </a:rPr>
              <a:t>errors </a:t>
            </a:r>
            <a:r>
              <a:rPr lang="en-US" altLang="zh-TW" sz="2400" dirty="0" smtClean="0">
                <a:solidFill>
                  <a:prstClr val="black"/>
                </a:solidFill>
                <a:latin typeface="Cambria Math" panose="02040503050406030204" pitchFamily="18" charset="0"/>
                <a:ea typeface="Cambria Math" panose="02040503050406030204" pitchFamily="18" charset="0"/>
              </a:rPr>
              <a:t>15 </a:t>
            </a:r>
            <a:r>
              <a:rPr lang="en-US" altLang="zh-TW" sz="2400" dirty="0">
                <a:solidFill>
                  <a:prstClr val="black"/>
                </a:solidFill>
                <a:latin typeface="Cambria Math" panose="02040503050406030204" pitchFamily="18" charset="0"/>
                <a:ea typeface="Cambria Math" panose="02040503050406030204" pitchFamily="18" charset="0"/>
              </a:rPr>
              <a:t>to 20 mas for stars in the 10 to </a:t>
            </a:r>
            <a:r>
              <a:rPr lang="en-US" altLang="zh-TW" sz="2400" u="sng" dirty="0">
                <a:solidFill>
                  <a:prstClr val="black"/>
                </a:solidFill>
                <a:latin typeface="Cambria Math" panose="02040503050406030204" pitchFamily="18" charset="0"/>
                <a:ea typeface="Cambria Math" panose="02040503050406030204" pitchFamily="18" charset="0"/>
              </a:rPr>
              <a:t>14 mag</a:t>
            </a:r>
            <a:r>
              <a:rPr lang="en-US" altLang="zh-TW" sz="2400" dirty="0">
                <a:solidFill>
                  <a:prstClr val="black"/>
                </a:solidFill>
                <a:latin typeface="Cambria Math" panose="02040503050406030204" pitchFamily="18" charset="0"/>
                <a:ea typeface="Cambria Math" panose="02040503050406030204" pitchFamily="18" charset="0"/>
              </a:rPr>
              <a:t>. </a:t>
            </a:r>
            <a:r>
              <a:rPr lang="en-US" altLang="zh-TW" sz="2400" dirty="0" smtClean="0">
                <a:solidFill>
                  <a:prstClr val="black"/>
                </a:solidFill>
                <a:latin typeface="Cambria Math" panose="02040503050406030204" pitchFamily="18" charset="0"/>
                <a:ea typeface="Cambria Math" panose="02040503050406030204" pitchFamily="18" charset="0"/>
              </a:rPr>
              <a:t>  PM errors peak </a:t>
            </a:r>
            <a:r>
              <a:rPr lang="en-US" altLang="zh-TW" sz="2400" dirty="0">
                <a:solidFill>
                  <a:prstClr val="black"/>
                </a:solidFill>
                <a:latin typeface="Cambria Math" panose="02040503050406030204" pitchFamily="18" charset="0"/>
                <a:ea typeface="Cambria Math" panose="02040503050406030204" pitchFamily="18" charset="0"/>
              </a:rPr>
              <a:t>at 4 </a:t>
            </a:r>
            <a:r>
              <a:rPr lang="en-US" altLang="zh-TW" sz="2400" dirty="0" smtClean="0">
                <a:solidFill>
                  <a:prstClr val="black"/>
                </a:solidFill>
                <a:latin typeface="Cambria Math" panose="02040503050406030204" pitchFamily="18" charset="0"/>
                <a:ea typeface="Cambria Math" panose="02040503050406030204" pitchFamily="18" charset="0"/>
              </a:rPr>
              <a:t>mas/</a:t>
            </a:r>
            <a:r>
              <a:rPr lang="en-US" altLang="zh-TW" sz="2400" dirty="0" err="1" smtClean="0">
                <a:solidFill>
                  <a:prstClr val="black"/>
                </a:solidFill>
                <a:latin typeface="Cambria Math" panose="02040503050406030204" pitchFamily="18" charset="0"/>
                <a:ea typeface="Cambria Math" panose="02040503050406030204" pitchFamily="18" charset="0"/>
              </a:rPr>
              <a:t>yr</a:t>
            </a:r>
            <a:endParaRPr lang="en-US" altLang="zh-TW" sz="2400" dirty="0">
              <a:solidFill>
                <a:prstClr val="black"/>
              </a:solidFill>
              <a:latin typeface="Cambria Math" panose="02040503050406030204" pitchFamily="18" charset="0"/>
              <a:ea typeface="Cambria Math" panose="02040503050406030204" pitchFamily="18" charset="0"/>
            </a:endParaRPr>
          </a:p>
        </p:txBody>
      </p:sp>
      <p:sp>
        <p:nvSpPr>
          <p:cNvPr id="16" name="投影片編號版面配置區 1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41</a:t>
            </a:fld>
            <a:endParaRPr lang="zh-TW" altLang="en-US">
              <a:solidFill>
                <a:prstClr val="black">
                  <a:tint val="75000"/>
                </a:prstClr>
              </a:solidFill>
            </a:endParaRPr>
          </a:p>
        </p:txBody>
      </p:sp>
    </p:spTree>
    <p:extLst>
      <p:ext uri="{BB962C8B-B14F-4D97-AF65-F5344CB8AC3E}">
        <p14:creationId xmlns:p14="http://schemas.microsoft.com/office/powerpoint/2010/main" val="4138375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39802" y="400691"/>
            <a:ext cx="11706301" cy="6205591"/>
          </a:xfrm>
        </p:spPr>
        <p:txBody>
          <a:bodyPr>
            <a:noAutofit/>
          </a:bodyPr>
          <a:lstStyle/>
          <a:p>
            <a:pPr>
              <a:spcBef>
                <a:spcPts val="600"/>
              </a:spcBef>
            </a:pPr>
            <a:r>
              <a:rPr lang="en-US" altLang="zh-TW" sz="3200" dirty="0" smtClean="0">
                <a:latin typeface="Cambria Math" panose="02040503050406030204" pitchFamily="18" charset="0"/>
                <a:ea typeface="Cambria Math" panose="02040503050406030204" pitchFamily="18" charset="0"/>
              </a:rPr>
              <a:t>We have developed the pipeline to identify member candidates of MGs </a:t>
            </a:r>
            <a:r>
              <a:rPr lang="en-US" altLang="zh-TW" sz="3200" dirty="0">
                <a:latin typeface="Cambria Math" panose="02040503050406030204" pitchFamily="18" charset="0"/>
                <a:ea typeface="Cambria Math" panose="02040503050406030204" pitchFamily="18" charset="0"/>
              </a:rPr>
              <a:t>(PM + </a:t>
            </a:r>
            <a:r>
              <a:rPr lang="en-US" altLang="zh-TW" sz="3200" dirty="0" err="1">
                <a:latin typeface="Cambria Math" panose="02040503050406030204" pitchFamily="18" charset="0"/>
                <a:ea typeface="Cambria Math" panose="02040503050406030204" pitchFamily="18" charset="0"/>
              </a:rPr>
              <a:t>dist</a:t>
            </a:r>
            <a:r>
              <a:rPr lang="en-US" altLang="zh-TW" sz="3200" dirty="0">
                <a:latin typeface="Cambria Math" panose="02040503050406030204" pitchFamily="18" charset="0"/>
                <a:ea typeface="Cambria Math" panose="02040503050406030204" pitchFamily="18" charset="0"/>
              </a:rPr>
              <a:t> + RV/LAMOST dr2/dr3)</a:t>
            </a:r>
          </a:p>
          <a:p>
            <a:pPr>
              <a:spcBef>
                <a:spcPts val="600"/>
              </a:spcBef>
            </a:pPr>
            <a:r>
              <a:rPr lang="en-US" altLang="zh-TW" sz="3200" dirty="0" smtClean="0">
                <a:latin typeface="Cambria Math" panose="02040503050406030204" pitchFamily="18" charset="0"/>
                <a:ea typeface="Cambria Math" panose="02040503050406030204" pitchFamily="18" charset="0"/>
                <a:cs typeface="Times New Roman" panose="02020603050405020304" pitchFamily="18" charset="0"/>
              </a:rPr>
              <a:t>In a </a:t>
            </a:r>
            <a:r>
              <a:rPr lang="en-US" altLang="zh-TW" sz="3200" dirty="0">
                <a:latin typeface="Cambria Math" panose="02040503050406030204" pitchFamily="18" charset="0"/>
                <a:ea typeface="Cambria Math" panose="02040503050406030204" pitchFamily="18" charset="0"/>
                <a:cs typeface="Times New Roman" panose="02020603050405020304" pitchFamily="18" charset="0"/>
              </a:rPr>
              <a:t>pilot study </a:t>
            </a:r>
            <a:r>
              <a:rPr lang="en-US" altLang="zh-TW" sz="3200" u="sng" dirty="0">
                <a:latin typeface="Cambria Math" panose="02040503050406030204" pitchFamily="18" charset="0"/>
                <a:ea typeface="Cambria Math" panose="02040503050406030204" pitchFamily="18" charset="0"/>
                <a:cs typeface="Times New Roman" panose="02020603050405020304" pitchFamily="18" charset="0"/>
              </a:rPr>
              <a:t>toward the </a:t>
            </a:r>
            <a:r>
              <a:rPr lang="en-US" altLang="zh-TW" sz="3200" i="1" u="sng" dirty="0">
                <a:latin typeface="Cambria Math" panose="02040503050406030204" pitchFamily="18" charset="0"/>
                <a:ea typeface="Cambria Math" panose="02040503050406030204" pitchFamily="18" charset="0"/>
                <a:cs typeface="Times New Roman" panose="02020603050405020304" pitchFamily="18" charset="0"/>
              </a:rPr>
              <a:t>Kepler</a:t>
            </a:r>
            <a:r>
              <a:rPr lang="en-US" altLang="zh-TW" sz="3200" u="sng" dirty="0">
                <a:latin typeface="Cambria Math" panose="02040503050406030204" pitchFamily="18" charset="0"/>
                <a:ea typeface="Cambria Math" panose="02040503050406030204" pitchFamily="18" charset="0"/>
                <a:cs typeface="Times New Roman" panose="02020603050405020304" pitchFamily="18" charset="0"/>
              </a:rPr>
              <a:t> </a:t>
            </a:r>
            <a:r>
              <a:rPr lang="en-US" altLang="zh-TW" sz="3200" u="sng" dirty="0" smtClean="0">
                <a:latin typeface="Cambria Math" panose="02040503050406030204" pitchFamily="18" charset="0"/>
                <a:ea typeface="Cambria Math" panose="02040503050406030204" pitchFamily="18" charset="0"/>
                <a:cs typeface="Times New Roman" panose="02020603050405020304" pitchFamily="18" charset="0"/>
              </a:rPr>
              <a:t>field</a:t>
            </a:r>
            <a:r>
              <a:rPr lang="en-US" altLang="zh-TW" sz="3200" dirty="0" smtClean="0">
                <a:latin typeface="Cambria Math" panose="02040503050406030204" pitchFamily="18" charset="0"/>
                <a:ea typeface="Cambria Math" panose="02040503050406030204" pitchFamily="18" charset="0"/>
                <a:cs typeface="Times New Roman" panose="02020603050405020304" pitchFamily="18" charset="0"/>
              </a:rPr>
              <a:t>, found for the </a:t>
            </a:r>
            <a:r>
              <a:rPr lang="en-US" altLang="zh-TW" sz="3200" dirty="0" smtClean="0">
                <a:latin typeface="Cambria Math" panose="02040503050406030204" pitchFamily="18" charset="0"/>
                <a:ea typeface="Cambria Math" panose="02040503050406030204" pitchFamily="18" charset="0"/>
              </a:rPr>
              <a:t>BP/</a:t>
            </a:r>
            <a:r>
              <a:rPr lang="en-US" altLang="zh-TW" sz="3200" dirty="0" err="1" smtClean="0">
                <a:latin typeface="Cambria Math" panose="02040503050406030204" pitchFamily="18" charset="0"/>
                <a:ea typeface="Cambria Math" panose="02040503050406030204" pitchFamily="18" charset="0"/>
              </a:rPr>
              <a:t>ABDor</a:t>
            </a:r>
            <a:r>
              <a:rPr lang="en-US" altLang="zh-TW" sz="3200" dirty="0" smtClean="0">
                <a:latin typeface="Cambria Math" panose="02040503050406030204" pitchFamily="18" charset="0"/>
                <a:ea typeface="Cambria Math" panose="02040503050406030204" pitchFamily="18" charset="0"/>
              </a:rPr>
              <a:t>/TWH MGs </a:t>
            </a:r>
          </a:p>
          <a:p>
            <a:pPr lvl="1">
              <a:spcBef>
                <a:spcPts val="600"/>
              </a:spcBef>
            </a:pPr>
            <a:r>
              <a:rPr lang="en-US" altLang="zh-TW" sz="3200" dirty="0">
                <a:latin typeface="Cambria Math" panose="02040503050406030204" pitchFamily="18" charset="0"/>
                <a:ea typeface="Cambria Math" panose="02040503050406030204" pitchFamily="18" charset="0"/>
              </a:rPr>
              <a:t> 103 probable kinematic candidates (23 with multiple LAMOST RVs, 5 with flares). </a:t>
            </a:r>
            <a:r>
              <a:rPr lang="en-US" altLang="zh-TW" sz="3200" dirty="0" smtClean="0">
                <a:latin typeface="Cambria Math" panose="02040503050406030204" pitchFamily="18" charset="0"/>
                <a:ea typeface="Cambria Math" panose="02040503050406030204" pitchFamily="18" charset="0"/>
              </a:rPr>
              <a:t> Most </a:t>
            </a:r>
            <a:r>
              <a:rPr lang="en-US" altLang="zh-TW" sz="3200" dirty="0">
                <a:latin typeface="Cambria Math" panose="02040503050406030204" pitchFamily="18" charset="0"/>
                <a:ea typeface="Cambria Math" panose="02040503050406030204" pitchFamily="18" charset="0"/>
              </a:rPr>
              <a:t>are field stars with coincident UVW. </a:t>
            </a:r>
          </a:p>
          <a:p>
            <a:pPr lvl="1">
              <a:spcBef>
                <a:spcPts val="600"/>
              </a:spcBef>
            </a:pPr>
            <a:r>
              <a:rPr lang="en-US" altLang="zh-TW" sz="3200" dirty="0">
                <a:latin typeface="Cambria Math" panose="02040503050406030204" pitchFamily="18" charset="0"/>
                <a:ea typeface="Cambria Math" panose="02040503050406030204" pitchFamily="18" charset="0"/>
              </a:rPr>
              <a:t> </a:t>
            </a:r>
            <a:r>
              <a:rPr lang="en-US" altLang="zh-TW" sz="3200" dirty="0" smtClean="0">
                <a:latin typeface="Cambria Math" panose="02040503050406030204" pitchFamily="18" charset="0"/>
                <a:ea typeface="Cambria Math" panose="02040503050406030204" pitchFamily="18" charset="0"/>
              </a:rPr>
              <a:t>Some </a:t>
            </a:r>
            <a:r>
              <a:rPr lang="en-US" altLang="zh-TW" sz="3200" dirty="0">
                <a:latin typeface="Cambria Math" panose="02040503050406030204" pitchFamily="18" charset="0"/>
                <a:ea typeface="Cambria Math" panose="02040503050406030204" pitchFamily="18" charset="0"/>
              </a:rPr>
              <a:t>30 X-ray </a:t>
            </a:r>
            <a:r>
              <a:rPr lang="en-US" altLang="zh-TW" sz="3200" dirty="0" smtClean="0">
                <a:latin typeface="Cambria Math" panose="02040503050406030204" pitchFamily="18" charset="0"/>
                <a:ea typeface="Cambria Math" panose="02040503050406030204" pitchFamily="18" charset="0"/>
              </a:rPr>
              <a:t>(i.e., active or young) sources </a:t>
            </a:r>
            <a:r>
              <a:rPr lang="en-US" altLang="zh-TW" sz="3200" dirty="0">
                <a:latin typeface="Cambria Math" panose="02040503050406030204" pitchFamily="18" charset="0"/>
                <a:ea typeface="Cambria Math" panose="02040503050406030204" pitchFamily="18" charset="0"/>
              </a:rPr>
              <a:t>without RVs </a:t>
            </a:r>
            <a:endParaRPr lang="en-US" altLang="zh-TW" sz="3200" dirty="0" smtClean="0">
              <a:latin typeface="Cambria Math" panose="02040503050406030204" pitchFamily="18" charset="0"/>
              <a:ea typeface="Cambria Math" panose="02040503050406030204" pitchFamily="18" charset="0"/>
            </a:endParaRPr>
          </a:p>
          <a:p>
            <a:pPr marL="500066" indent="-457200">
              <a:spcBef>
                <a:spcPts val="600"/>
              </a:spcBef>
            </a:pPr>
            <a:r>
              <a:rPr lang="en-US" altLang="zh-TW" sz="3200" dirty="0" smtClean="0">
                <a:latin typeface="Cambria Math" panose="02040503050406030204" pitchFamily="18" charset="0"/>
                <a:ea typeface="Cambria Math" panose="02040503050406030204" pitchFamily="18" charset="0"/>
              </a:rPr>
              <a:t>Among 75 </a:t>
            </a:r>
            <a:r>
              <a:rPr lang="en-US" altLang="zh-TW" sz="3200" u="sng" dirty="0" smtClean="0">
                <a:latin typeface="Cambria Math" panose="02040503050406030204" pitchFamily="18" charset="0"/>
                <a:ea typeface="Cambria Math" panose="02040503050406030204" pitchFamily="18" charset="0"/>
              </a:rPr>
              <a:t>debris-disk sources</a:t>
            </a:r>
            <a:r>
              <a:rPr lang="en-US" altLang="zh-TW" sz="3200" dirty="0" smtClean="0">
                <a:latin typeface="Cambria Math" panose="02040503050406030204" pitchFamily="18" charset="0"/>
                <a:ea typeface="Cambria Math" panose="02040503050406030204" pitchFamily="18" charset="0"/>
              </a:rPr>
              <a:t> (Liu+14) by </a:t>
            </a:r>
            <a:r>
              <a:rPr lang="en-US" altLang="zh-TW" sz="3200" i="1" dirty="0" err="1" smtClean="0">
                <a:latin typeface="Cambria Math" panose="02040503050406030204" pitchFamily="18" charset="0"/>
                <a:ea typeface="Cambria Math" panose="02040503050406030204" pitchFamily="18" charset="0"/>
              </a:rPr>
              <a:t>Hipparcos</a:t>
            </a:r>
            <a:r>
              <a:rPr lang="en-US" altLang="zh-TW" sz="3200" dirty="0" smtClean="0">
                <a:latin typeface="Cambria Math" panose="02040503050406030204" pitchFamily="18" charset="0"/>
                <a:ea typeface="Cambria Math" panose="02040503050406030204" pitchFamily="18" charset="0"/>
              </a:rPr>
              <a:t> and </a:t>
            </a:r>
            <a:r>
              <a:rPr lang="en-US" altLang="zh-TW" sz="3200" i="1" dirty="0" smtClean="0">
                <a:latin typeface="Cambria Math" panose="02040503050406030204" pitchFamily="18" charset="0"/>
                <a:ea typeface="Cambria Math" panose="02040503050406030204" pitchFamily="18" charset="0"/>
              </a:rPr>
              <a:t>AKARI</a:t>
            </a:r>
            <a:r>
              <a:rPr lang="en-US" altLang="zh-TW" sz="3200" dirty="0" smtClean="0">
                <a:latin typeface="Cambria Math" panose="02040503050406030204" pitchFamily="18" charset="0"/>
                <a:ea typeface="Cambria Math" panose="02040503050406030204" pitchFamily="18" charset="0"/>
              </a:rPr>
              <a:t>, rediscovered 16 known members; found 1 new candidate each in Columba, AB Dorados, and TW Hydrae</a:t>
            </a:r>
            <a:endParaRPr lang="en-US" altLang="zh-TW" sz="3200" dirty="0">
              <a:latin typeface="Cambria Math" panose="02040503050406030204" pitchFamily="18" charset="0"/>
              <a:ea typeface="Cambria Math" panose="02040503050406030204" pitchFamily="18" charset="0"/>
            </a:endParaRPr>
          </a:p>
          <a:p>
            <a:pPr>
              <a:spcBef>
                <a:spcPts val="600"/>
              </a:spcBef>
            </a:pPr>
            <a:r>
              <a:rPr lang="en-US" altLang="zh-TW" sz="3200" dirty="0" smtClean="0">
                <a:solidFill>
                  <a:prstClr val="black"/>
                </a:solidFill>
                <a:latin typeface="Cambria Math" panose="02040503050406030204" pitchFamily="18" charset="0"/>
                <a:ea typeface="Cambria Math" panose="02040503050406030204" pitchFamily="18" charset="0"/>
              </a:rPr>
              <a:t>Spectroscopic confirmation being undertaken</a:t>
            </a:r>
            <a:endParaRPr lang="en-US" altLang="zh-TW" sz="3200" dirty="0">
              <a:solidFill>
                <a:prstClr val="black"/>
              </a:solidFill>
              <a:latin typeface="Cambria Math" panose="02040503050406030204" pitchFamily="18" charset="0"/>
              <a:ea typeface="Cambria Math" panose="02040503050406030204" pitchFamily="18" charset="0"/>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42</a:t>
            </a:fld>
            <a:endParaRPr lang="zh-TW" altLang="en-US">
              <a:solidFill>
                <a:prstClr val="black">
                  <a:tint val="75000"/>
                </a:prstClr>
              </a:solidFill>
            </a:endParaRPr>
          </a:p>
        </p:txBody>
      </p:sp>
    </p:spTree>
    <p:extLst>
      <p:ext uri="{BB962C8B-B14F-4D97-AF65-F5344CB8AC3E}">
        <p14:creationId xmlns:p14="http://schemas.microsoft.com/office/powerpoint/2010/main" val="4139570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60505" r="11066"/>
          <a:stretch/>
        </p:blipFill>
        <p:spPr>
          <a:xfrm>
            <a:off x="2477993" y="130981"/>
            <a:ext cx="7816465" cy="4914548"/>
          </a:xfrm>
          <a:prstGeom prst="rect">
            <a:avLst/>
          </a:prstGeom>
        </p:spPr>
      </p:pic>
      <p:sp>
        <p:nvSpPr>
          <p:cNvPr id="5" name="文字方塊 4"/>
          <p:cNvSpPr txBox="1"/>
          <p:nvPr/>
        </p:nvSpPr>
        <p:spPr>
          <a:xfrm>
            <a:off x="340261" y="5191891"/>
            <a:ext cx="11607372" cy="1461939"/>
          </a:xfrm>
          <a:prstGeom prst="rect">
            <a:avLst/>
          </a:prstGeom>
          <a:noFill/>
        </p:spPr>
        <p:txBody>
          <a:bodyPr wrap="square" rtlCol="0">
            <a:spAutoFit/>
          </a:bodyPr>
          <a:lstStyle/>
          <a:p>
            <a:pPr>
              <a:spcBef>
                <a:spcPts val="600"/>
              </a:spcBef>
            </a:pPr>
            <a:r>
              <a:rPr lang="en-US" altLang="zh-TW" sz="2800" dirty="0" smtClean="0">
                <a:solidFill>
                  <a:schemeClr val="tx1">
                    <a:lumMod val="65000"/>
                    <a:lumOff val="35000"/>
                  </a:schemeClr>
                </a:solidFill>
                <a:latin typeface="Cambria Math" panose="02040503050406030204" pitchFamily="18" charset="0"/>
                <a:ea typeface="Cambria Math" panose="02040503050406030204" pitchFamily="18" charset="0"/>
              </a:rPr>
              <a:t>Expected PMs at 40 pc with membership tangential velocities in gray  </a:t>
            </a:r>
            <a:endParaRPr lang="en-US" altLang="zh-TW" sz="2800" dirty="0">
              <a:solidFill>
                <a:schemeClr val="tx1">
                  <a:lumMod val="65000"/>
                  <a:lumOff val="35000"/>
                </a:schemeClr>
              </a:solidFill>
              <a:latin typeface="Cambria Math" panose="02040503050406030204" pitchFamily="18" charset="0"/>
              <a:ea typeface="Cambria Math" panose="02040503050406030204" pitchFamily="18" charset="0"/>
            </a:endParaRPr>
          </a:p>
          <a:p>
            <a:pPr>
              <a:spcBef>
                <a:spcPts val="600"/>
              </a:spcBef>
            </a:pPr>
            <a:r>
              <a:rPr lang="en-US" altLang="zh-TW" sz="2800" dirty="0" smtClean="0">
                <a:latin typeface="Cambria Math" panose="02040503050406030204" pitchFamily="18" charset="0"/>
                <a:ea typeface="Cambria Math" panose="02040503050406030204" pitchFamily="18" charset="0"/>
              </a:rPr>
              <a:t>The 75 disk sources </a:t>
            </a:r>
            <a:r>
              <a:rPr lang="en-US" altLang="zh-TW" sz="2800" dirty="0">
                <a:latin typeface="Cambria Math" panose="02040503050406030204" pitchFamily="18" charset="0"/>
                <a:ea typeface="Cambria Math" panose="02040503050406030204" pitchFamily="18" charset="0"/>
              </a:rPr>
              <a:t>with consistent tangential </a:t>
            </a:r>
            <a:r>
              <a:rPr lang="en-US" altLang="zh-TW" sz="2800" dirty="0" smtClean="0">
                <a:latin typeface="Cambria Math" panose="02040503050406030204" pitchFamily="18" charset="0"/>
                <a:ea typeface="Cambria Math" panose="02040503050406030204" pitchFamily="18" charset="0"/>
              </a:rPr>
              <a:t>velocities (PMs + </a:t>
            </a:r>
            <a:r>
              <a:rPr lang="en-US" altLang="zh-TW" sz="2800" dirty="0" err="1" smtClean="0">
                <a:latin typeface="Cambria Math" panose="02040503050406030204" pitchFamily="18" charset="0"/>
                <a:ea typeface="Cambria Math" panose="02040503050406030204" pitchFamily="18" charset="0"/>
              </a:rPr>
              <a:t>Hipparcos</a:t>
            </a:r>
            <a:r>
              <a:rPr lang="en-US" altLang="zh-TW" sz="2800" dirty="0" smtClean="0">
                <a:latin typeface="Cambria Math" panose="02040503050406030204" pitchFamily="18" charset="0"/>
                <a:ea typeface="Cambria Math" panose="02040503050406030204" pitchFamily="18" charset="0"/>
              </a:rPr>
              <a:t> parallaxes) marked in </a:t>
            </a:r>
            <a:r>
              <a:rPr lang="en-US" altLang="zh-TW" sz="2800" b="1" dirty="0" smtClean="0">
                <a:solidFill>
                  <a:srgbClr val="FF0000"/>
                </a:solidFill>
                <a:latin typeface="Cambria Math" panose="02040503050406030204" pitchFamily="18" charset="0"/>
                <a:ea typeface="Cambria Math" panose="02040503050406030204" pitchFamily="18" charset="0"/>
              </a:rPr>
              <a:t>red</a:t>
            </a:r>
            <a:r>
              <a:rPr lang="en-US" altLang="zh-TW" sz="2800" dirty="0" smtClean="0">
                <a:latin typeface="Cambria Math" panose="02040503050406030204" pitchFamily="18" charset="0"/>
                <a:ea typeface="Cambria Math" panose="02040503050406030204" pitchFamily="18" charset="0"/>
              </a:rPr>
              <a:t> or otherwise in black</a:t>
            </a:r>
            <a:endParaRPr lang="en-US" altLang="zh-TW" sz="2800" dirty="0">
              <a:latin typeface="Cambria Math" panose="02040503050406030204" pitchFamily="18" charset="0"/>
              <a:ea typeface="Cambria Math" panose="02040503050406030204" pitchFamily="18" charset="0"/>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43</a:t>
            </a:fld>
            <a:endParaRPr lang="zh-TW" altLang="en-US">
              <a:solidFill>
                <a:prstClr val="black">
                  <a:tint val="75000"/>
                </a:prstClr>
              </a:solidFill>
            </a:endParaRPr>
          </a:p>
        </p:txBody>
      </p:sp>
    </p:spTree>
    <p:extLst>
      <p:ext uri="{BB962C8B-B14F-4D97-AF65-F5344CB8AC3E}">
        <p14:creationId xmlns:p14="http://schemas.microsoft.com/office/powerpoint/2010/main" val="28546667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3963" y="358681"/>
            <a:ext cx="7290714" cy="646331"/>
          </a:xfrm>
          <a:prstGeom prst="rect">
            <a:avLst/>
          </a:prstGeom>
        </p:spPr>
        <p:txBody>
          <a:bodyPr wrap="none">
            <a:spAutoFit/>
          </a:bodyPr>
          <a:lstStyle/>
          <a:p>
            <a:pPr lvl="0"/>
            <a:r>
              <a:rPr lang="en-US" altLang="zh-TW" sz="3600" b="1" u="sng" dirty="0" smtClean="0">
                <a:solidFill>
                  <a:srgbClr val="0000FF"/>
                </a:solidFill>
                <a:latin typeface="Cambria Math" panose="02040503050406030204" pitchFamily="18" charset="0"/>
                <a:ea typeface="Cambria Math" panose="02040503050406030204" pitchFamily="18" charset="0"/>
              </a:rPr>
              <a:t> Substellar Members in Star Clusters </a:t>
            </a:r>
            <a:endParaRPr lang="en-US" altLang="zh-TW" sz="3600" b="1" u="sng" dirty="0">
              <a:solidFill>
                <a:srgbClr val="0000FF"/>
              </a:solidFill>
              <a:latin typeface="Cambria Math" panose="02040503050406030204" pitchFamily="18" charset="0"/>
              <a:ea typeface="Cambria Math" panose="02040503050406030204" pitchFamily="18" charset="0"/>
            </a:endParaRPr>
          </a:p>
        </p:txBody>
      </p:sp>
      <p:sp>
        <p:nvSpPr>
          <p:cNvPr id="3" name="文字方塊 2"/>
          <p:cNvSpPr txBox="1"/>
          <p:nvPr/>
        </p:nvSpPr>
        <p:spPr>
          <a:xfrm>
            <a:off x="3979320" y="5973075"/>
            <a:ext cx="2075490" cy="400110"/>
          </a:xfrm>
          <a:prstGeom prst="rect">
            <a:avLst/>
          </a:prstGeom>
          <a:noFill/>
        </p:spPr>
        <p:txBody>
          <a:bodyPr wrap="square" rtlCol="0">
            <a:spAutoFit/>
          </a:bodyPr>
          <a:lstStyle/>
          <a:p>
            <a:pPr algn="ctr"/>
            <a:r>
              <a:rPr lang="en-US" altLang="zh-TW" sz="2000" dirty="0" smtClean="0">
                <a:solidFill>
                  <a:srgbClr val="996633"/>
                </a:solidFill>
                <a:latin typeface="Cambria Math" panose="02040503050406030204" pitchFamily="18" charset="0"/>
                <a:ea typeface="Cambria Math" panose="02040503050406030204" pitchFamily="18" charset="0"/>
              </a:rPr>
              <a:t>Burrows+01</a:t>
            </a:r>
            <a:endParaRPr lang="zh-TW" altLang="en-US" sz="2000" dirty="0">
              <a:solidFill>
                <a:srgbClr val="996633"/>
              </a:solidFill>
              <a:latin typeface="Cambria Math" panose="02040503050406030204" pitchFamily="18" charset="0"/>
            </a:endParaRPr>
          </a:p>
        </p:txBody>
      </p:sp>
      <p:pic>
        <p:nvPicPr>
          <p:cNvPr id="5" name="Picture 3"/>
          <p:cNvPicPr>
            <a:picLocks noChangeAspect="1" noChangeArrowheads="1"/>
          </p:cNvPicPr>
          <p:nvPr/>
        </p:nvPicPr>
        <p:blipFill>
          <a:blip r:embed="rId2" cstate="print"/>
          <a:srcRect/>
          <a:stretch>
            <a:fillRect/>
          </a:stretch>
        </p:blipFill>
        <p:spPr bwMode="auto">
          <a:xfrm>
            <a:off x="150853" y="1434390"/>
            <a:ext cx="6518986" cy="4531706"/>
          </a:xfrm>
          <a:prstGeom prst="rect">
            <a:avLst/>
          </a:prstGeom>
          <a:noFill/>
          <a:ln w="9525">
            <a:noFill/>
            <a:miter lim="800000"/>
            <a:headEnd/>
            <a:tailEnd/>
          </a:ln>
        </p:spPr>
      </p:pic>
      <p:sp>
        <p:nvSpPr>
          <p:cNvPr id="6" name="手繪多邊形 5"/>
          <p:cNvSpPr/>
          <p:nvPr/>
        </p:nvSpPr>
        <p:spPr>
          <a:xfrm>
            <a:off x="1073216" y="1811287"/>
            <a:ext cx="4326603" cy="685760"/>
          </a:xfrm>
          <a:custGeom>
            <a:avLst/>
            <a:gdLst>
              <a:gd name="connsiteX0" fmla="*/ 0 w 5474805"/>
              <a:gd name="connsiteY0" fmla="*/ 0 h 833231"/>
              <a:gd name="connsiteX1" fmla="*/ 327991 w 5474805"/>
              <a:gd name="connsiteY1" fmla="*/ 59635 h 833231"/>
              <a:gd name="connsiteX2" fmla="*/ 566531 w 5474805"/>
              <a:gd name="connsiteY2" fmla="*/ 188844 h 833231"/>
              <a:gd name="connsiteX3" fmla="*/ 874644 w 5474805"/>
              <a:gd name="connsiteY3" fmla="*/ 308113 h 833231"/>
              <a:gd name="connsiteX4" fmla="*/ 1242391 w 5474805"/>
              <a:gd name="connsiteY4" fmla="*/ 387626 h 833231"/>
              <a:gd name="connsiteX5" fmla="*/ 1709531 w 5474805"/>
              <a:gd name="connsiteY5" fmla="*/ 496957 h 833231"/>
              <a:gd name="connsiteX6" fmla="*/ 2206487 w 5474805"/>
              <a:gd name="connsiteY6" fmla="*/ 606287 h 833231"/>
              <a:gd name="connsiteX7" fmla="*/ 2623931 w 5474805"/>
              <a:gd name="connsiteY7" fmla="*/ 675861 h 833231"/>
              <a:gd name="connsiteX8" fmla="*/ 3101009 w 5474805"/>
              <a:gd name="connsiteY8" fmla="*/ 765313 h 833231"/>
              <a:gd name="connsiteX9" fmla="*/ 3498574 w 5474805"/>
              <a:gd name="connsiteY9" fmla="*/ 824948 h 833231"/>
              <a:gd name="connsiteX10" fmla="*/ 3995531 w 5474805"/>
              <a:gd name="connsiteY10" fmla="*/ 815009 h 833231"/>
              <a:gd name="connsiteX11" fmla="*/ 4422913 w 5474805"/>
              <a:gd name="connsiteY11" fmla="*/ 805070 h 833231"/>
              <a:gd name="connsiteX12" fmla="*/ 4909931 w 5474805"/>
              <a:gd name="connsiteY12" fmla="*/ 805070 h 833231"/>
              <a:gd name="connsiteX13" fmla="*/ 5387009 w 5474805"/>
              <a:gd name="connsiteY13" fmla="*/ 795131 h 833231"/>
              <a:gd name="connsiteX14" fmla="*/ 5436704 w 5474805"/>
              <a:gd name="connsiteY14" fmla="*/ 795131 h 83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74805" h="833231">
                <a:moveTo>
                  <a:pt x="0" y="0"/>
                </a:moveTo>
                <a:cubicBezTo>
                  <a:pt x="116784" y="14080"/>
                  <a:pt x="233569" y="28161"/>
                  <a:pt x="327991" y="59635"/>
                </a:cubicBezTo>
                <a:cubicBezTo>
                  <a:pt x="422413" y="91109"/>
                  <a:pt x="475422" y="147431"/>
                  <a:pt x="566531" y="188844"/>
                </a:cubicBezTo>
                <a:cubicBezTo>
                  <a:pt x="657640" y="230257"/>
                  <a:pt x="762001" y="274983"/>
                  <a:pt x="874644" y="308113"/>
                </a:cubicBezTo>
                <a:cubicBezTo>
                  <a:pt x="987287" y="341243"/>
                  <a:pt x="1242391" y="387626"/>
                  <a:pt x="1242391" y="387626"/>
                </a:cubicBezTo>
                <a:lnTo>
                  <a:pt x="1709531" y="496957"/>
                </a:lnTo>
                <a:cubicBezTo>
                  <a:pt x="1870214" y="533401"/>
                  <a:pt x="2054087" y="576470"/>
                  <a:pt x="2206487" y="606287"/>
                </a:cubicBezTo>
                <a:cubicBezTo>
                  <a:pt x="2358887" y="636104"/>
                  <a:pt x="2623931" y="675861"/>
                  <a:pt x="2623931" y="675861"/>
                </a:cubicBezTo>
                <a:lnTo>
                  <a:pt x="3101009" y="765313"/>
                </a:lnTo>
                <a:cubicBezTo>
                  <a:pt x="3246783" y="790161"/>
                  <a:pt x="3349487" y="816665"/>
                  <a:pt x="3498574" y="824948"/>
                </a:cubicBezTo>
                <a:cubicBezTo>
                  <a:pt x="3647661" y="833231"/>
                  <a:pt x="3995531" y="815009"/>
                  <a:pt x="3995531" y="815009"/>
                </a:cubicBezTo>
                <a:lnTo>
                  <a:pt x="4422913" y="805070"/>
                </a:lnTo>
                <a:cubicBezTo>
                  <a:pt x="4575313" y="803414"/>
                  <a:pt x="4749248" y="806726"/>
                  <a:pt x="4909931" y="805070"/>
                </a:cubicBezTo>
                <a:cubicBezTo>
                  <a:pt x="5070614" y="803414"/>
                  <a:pt x="5299214" y="796788"/>
                  <a:pt x="5387009" y="795131"/>
                </a:cubicBezTo>
                <a:cubicBezTo>
                  <a:pt x="5474805" y="793475"/>
                  <a:pt x="5455754" y="794303"/>
                  <a:pt x="5436704" y="795131"/>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ln>
                <a:solidFill>
                  <a:srgbClr val="0000FF"/>
                </a:solidFill>
              </a:ln>
              <a:solidFill>
                <a:srgbClr val="0000FF"/>
              </a:solidFill>
            </a:endParaRPr>
          </a:p>
        </p:txBody>
      </p:sp>
      <p:sp>
        <p:nvSpPr>
          <p:cNvPr id="7" name="手繪多邊形 6"/>
          <p:cNvSpPr/>
          <p:nvPr/>
        </p:nvSpPr>
        <p:spPr>
          <a:xfrm>
            <a:off x="1073216" y="2305558"/>
            <a:ext cx="4310893" cy="1597832"/>
          </a:xfrm>
          <a:custGeom>
            <a:avLst/>
            <a:gdLst>
              <a:gd name="connsiteX0" fmla="*/ 0 w 5454926"/>
              <a:gd name="connsiteY0" fmla="*/ 0 h 1941443"/>
              <a:gd name="connsiteX1" fmla="*/ 377687 w 5454926"/>
              <a:gd name="connsiteY1" fmla="*/ 89452 h 1941443"/>
              <a:gd name="connsiteX2" fmla="*/ 934279 w 5454926"/>
              <a:gd name="connsiteY2" fmla="*/ 178904 h 1941443"/>
              <a:gd name="connsiteX3" fmla="*/ 1351722 w 5454926"/>
              <a:gd name="connsiteY3" fmla="*/ 208722 h 1941443"/>
              <a:gd name="connsiteX4" fmla="*/ 1679713 w 5454926"/>
              <a:gd name="connsiteY4" fmla="*/ 188843 h 1941443"/>
              <a:gd name="connsiteX5" fmla="*/ 1858618 w 5454926"/>
              <a:gd name="connsiteY5" fmla="*/ 218661 h 1941443"/>
              <a:gd name="connsiteX6" fmla="*/ 2156792 w 5454926"/>
              <a:gd name="connsiteY6" fmla="*/ 387626 h 1941443"/>
              <a:gd name="connsiteX7" fmla="*/ 2514600 w 5454926"/>
              <a:gd name="connsiteY7" fmla="*/ 626165 h 1941443"/>
              <a:gd name="connsiteX8" fmla="*/ 2961861 w 5454926"/>
              <a:gd name="connsiteY8" fmla="*/ 844826 h 1941443"/>
              <a:gd name="connsiteX9" fmla="*/ 3399183 w 5454926"/>
              <a:gd name="connsiteY9" fmla="*/ 1093304 h 1941443"/>
              <a:gd name="connsiteX10" fmla="*/ 3906079 w 5454926"/>
              <a:gd name="connsiteY10" fmla="*/ 1292087 h 1941443"/>
              <a:gd name="connsiteX11" fmla="*/ 4412974 w 5454926"/>
              <a:gd name="connsiteY11" fmla="*/ 1520687 h 1941443"/>
              <a:gd name="connsiteX12" fmla="*/ 4810539 w 5454926"/>
              <a:gd name="connsiteY12" fmla="*/ 1699591 h 1941443"/>
              <a:gd name="connsiteX13" fmla="*/ 5158409 w 5454926"/>
              <a:gd name="connsiteY13" fmla="*/ 1818861 h 1941443"/>
              <a:gd name="connsiteX14" fmla="*/ 5426765 w 5454926"/>
              <a:gd name="connsiteY14" fmla="*/ 1928191 h 1941443"/>
              <a:gd name="connsiteX15" fmla="*/ 5327374 w 5454926"/>
              <a:gd name="connsiteY15" fmla="*/ 1898374 h 194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4926" h="1941443">
                <a:moveTo>
                  <a:pt x="0" y="0"/>
                </a:moveTo>
                <a:cubicBezTo>
                  <a:pt x="110987" y="29817"/>
                  <a:pt x="221974" y="59635"/>
                  <a:pt x="377687" y="89452"/>
                </a:cubicBezTo>
                <a:cubicBezTo>
                  <a:pt x="533400" y="119269"/>
                  <a:pt x="771940" y="159026"/>
                  <a:pt x="934279" y="178904"/>
                </a:cubicBezTo>
                <a:cubicBezTo>
                  <a:pt x="1096618" y="198782"/>
                  <a:pt x="1227483" y="207066"/>
                  <a:pt x="1351722" y="208722"/>
                </a:cubicBezTo>
                <a:cubicBezTo>
                  <a:pt x="1475961" y="210379"/>
                  <a:pt x="1595230" y="187187"/>
                  <a:pt x="1679713" y="188843"/>
                </a:cubicBezTo>
                <a:cubicBezTo>
                  <a:pt x="1764196" y="190499"/>
                  <a:pt x="1779105" y="185531"/>
                  <a:pt x="1858618" y="218661"/>
                </a:cubicBezTo>
                <a:cubicBezTo>
                  <a:pt x="1938131" y="251791"/>
                  <a:pt x="2047462" y="319709"/>
                  <a:pt x="2156792" y="387626"/>
                </a:cubicBezTo>
                <a:cubicBezTo>
                  <a:pt x="2266122" y="455543"/>
                  <a:pt x="2380422" y="549965"/>
                  <a:pt x="2514600" y="626165"/>
                </a:cubicBezTo>
                <a:cubicBezTo>
                  <a:pt x="2648778" y="702365"/>
                  <a:pt x="2814431" y="766970"/>
                  <a:pt x="2961861" y="844826"/>
                </a:cubicBezTo>
                <a:cubicBezTo>
                  <a:pt x="3109291" y="922682"/>
                  <a:pt x="3241813" y="1018761"/>
                  <a:pt x="3399183" y="1093304"/>
                </a:cubicBezTo>
                <a:cubicBezTo>
                  <a:pt x="3556553" y="1167848"/>
                  <a:pt x="3737114" y="1220857"/>
                  <a:pt x="3906079" y="1292087"/>
                </a:cubicBezTo>
                <a:cubicBezTo>
                  <a:pt x="4075044" y="1363317"/>
                  <a:pt x="4412974" y="1520687"/>
                  <a:pt x="4412974" y="1520687"/>
                </a:cubicBezTo>
                <a:cubicBezTo>
                  <a:pt x="4563717" y="1588604"/>
                  <a:pt x="4686300" y="1649895"/>
                  <a:pt x="4810539" y="1699591"/>
                </a:cubicBezTo>
                <a:cubicBezTo>
                  <a:pt x="4934778" y="1749287"/>
                  <a:pt x="5055705" y="1780761"/>
                  <a:pt x="5158409" y="1818861"/>
                </a:cubicBezTo>
                <a:cubicBezTo>
                  <a:pt x="5261113" y="1856961"/>
                  <a:pt x="5398604" y="1914939"/>
                  <a:pt x="5426765" y="1928191"/>
                </a:cubicBezTo>
                <a:cubicBezTo>
                  <a:pt x="5454926" y="1941443"/>
                  <a:pt x="5391150" y="1919908"/>
                  <a:pt x="5327374" y="189837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手繪多邊形 7"/>
          <p:cNvSpPr/>
          <p:nvPr/>
        </p:nvSpPr>
        <p:spPr>
          <a:xfrm>
            <a:off x="1073216" y="2962777"/>
            <a:ext cx="4295184" cy="1383788"/>
          </a:xfrm>
          <a:custGeom>
            <a:avLst/>
            <a:gdLst>
              <a:gd name="connsiteX0" fmla="*/ 48039 w 5435048"/>
              <a:gd name="connsiteY0" fmla="*/ 31474 h 1681369"/>
              <a:gd name="connsiteX1" fmla="*/ 147430 w 5435048"/>
              <a:gd name="connsiteY1" fmla="*/ 41413 h 1681369"/>
              <a:gd name="connsiteX2" fmla="*/ 932622 w 5435048"/>
              <a:gd name="connsiteY2" fmla="*/ 279952 h 1681369"/>
              <a:gd name="connsiteX3" fmla="*/ 1668117 w 5435048"/>
              <a:gd name="connsiteY3" fmla="*/ 518491 h 1681369"/>
              <a:gd name="connsiteX4" fmla="*/ 2353917 w 5435048"/>
              <a:gd name="connsiteY4" fmla="*/ 697395 h 1681369"/>
              <a:gd name="connsiteX5" fmla="*/ 3069535 w 5435048"/>
              <a:gd name="connsiteY5" fmla="*/ 916056 h 1681369"/>
              <a:gd name="connsiteX6" fmla="*/ 3725517 w 5435048"/>
              <a:gd name="connsiteY6" fmla="*/ 1134717 h 1681369"/>
              <a:gd name="connsiteX7" fmla="*/ 4331804 w 5435048"/>
              <a:gd name="connsiteY7" fmla="*/ 1313621 h 1681369"/>
              <a:gd name="connsiteX8" fmla="*/ 4838700 w 5435048"/>
              <a:gd name="connsiteY8" fmla="*/ 1502465 h 1681369"/>
              <a:gd name="connsiteX9" fmla="*/ 5435048 w 5435048"/>
              <a:gd name="connsiteY9" fmla="*/ 1681369 h 168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5048" h="1681369">
                <a:moveTo>
                  <a:pt x="48039" y="31474"/>
                </a:moveTo>
                <a:cubicBezTo>
                  <a:pt x="24019" y="15737"/>
                  <a:pt x="0" y="0"/>
                  <a:pt x="147430" y="41413"/>
                </a:cubicBezTo>
                <a:cubicBezTo>
                  <a:pt x="294861" y="82826"/>
                  <a:pt x="679174" y="200439"/>
                  <a:pt x="932622" y="279952"/>
                </a:cubicBezTo>
                <a:cubicBezTo>
                  <a:pt x="1186070" y="359465"/>
                  <a:pt x="1431235" y="448917"/>
                  <a:pt x="1668117" y="518491"/>
                </a:cubicBezTo>
                <a:cubicBezTo>
                  <a:pt x="1905000" y="588065"/>
                  <a:pt x="2120347" y="631134"/>
                  <a:pt x="2353917" y="697395"/>
                </a:cubicBezTo>
                <a:cubicBezTo>
                  <a:pt x="2587487" y="763656"/>
                  <a:pt x="2840935" y="843169"/>
                  <a:pt x="3069535" y="916056"/>
                </a:cubicBezTo>
                <a:cubicBezTo>
                  <a:pt x="3298135" y="988943"/>
                  <a:pt x="3515139" y="1068456"/>
                  <a:pt x="3725517" y="1134717"/>
                </a:cubicBezTo>
                <a:cubicBezTo>
                  <a:pt x="3935895" y="1200978"/>
                  <a:pt x="4146274" y="1252330"/>
                  <a:pt x="4331804" y="1313621"/>
                </a:cubicBezTo>
                <a:cubicBezTo>
                  <a:pt x="4517334" y="1374912"/>
                  <a:pt x="4654826" y="1441174"/>
                  <a:pt x="4838700" y="1502465"/>
                </a:cubicBezTo>
                <a:cubicBezTo>
                  <a:pt x="5022574" y="1563756"/>
                  <a:pt x="5228811" y="1622562"/>
                  <a:pt x="5435048" y="168136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文字方塊 8"/>
          <p:cNvSpPr txBox="1"/>
          <p:nvPr/>
        </p:nvSpPr>
        <p:spPr>
          <a:xfrm>
            <a:off x="3410346" y="1972578"/>
            <a:ext cx="936104" cy="400110"/>
          </a:xfrm>
          <a:prstGeom prst="rect">
            <a:avLst/>
          </a:prstGeom>
          <a:noFill/>
        </p:spPr>
        <p:txBody>
          <a:bodyPr wrap="square" rtlCol="0">
            <a:spAutoFit/>
          </a:bodyPr>
          <a:lstStyle/>
          <a:p>
            <a:pPr algn="ctr"/>
            <a:r>
              <a:rPr lang="en-US" altLang="zh-TW" sz="2000" dirty="0">
                <a:solidFill>
                  <a:srgbClr val="0000FF"/>
                </a:solidFill>
                <a:latin typeface="Times New Roman" pitchFamily="18" charset="0"/>
                <a:cs typeface="Times New Roman" pitchFamily="18" charset="0"/>
              </a:rPr>
              <a:t>Star</a:t>
            </a:r>
            <a:endParaRPr lang="zh-TW" altLang="en-US" sz="2000" dirty="0">
              <a:solidFill>
                <a:srgbClr val="0000FF"/>
              </a:solidFill>
              <a:latin typeface="Times New Roman" pitchFamily="18" charset="0"/>
              <a:cs typeface="Times New Roman" pitchFamily="18" charset="0"/>
            </a:endParaRPr>
          </a:p>
        </p:txBody>
      </p:sp>
      <p:sp>
        <p:nvSpPr>
          <p:cNvPr id="10" name="文字方塊 9"/>
          <p:cNvSpPr txBox="1"/>
          <p:nvPr/>
        </p:nvSpPr>
        <p:spPr>
          <a:xfrm>
            <a:off x="1160755" y="2562667"/>
            <a:ext cx="1577813" cy="400110"/>
          </a:xfrm>
          <a:prstGeom prst="rect">
            <a:avLst/>
          </a:prstGeom>
          <a:noFill/>
        </p:spPr>
        <p:txBody>
          <a:bodyPr wrap="square" rtlCol="0">
            <a:spAutoFit/>
          </a:bodyPr>
          <a:lstStyle/>
          <a:p>
            <a:pPr algn="ctr"/>
            <a:r>
              <a:rPr lang="en-US" altLang="zh-TW" sz="2000" dirty="0">
                <a:solidFill>
                  <a:srgbClr val="FF0000"/>
                </a:solidFill>
                <a:latin typeface="Times New Roman" pitchFamily="18" charset="0"/>
                <a:cs typeface="Times New Roman" pitchFamily="18" charset="0"/>
              </a:rPr>
              <a:t>Brown dwarf</a:t>
            </a:r>
            <a:endParaRPr lang="zh-TW" altLang="en-US" sz="2000" dirty="0">
              <a:solidFill>
                <a:srgbClr val="FF0000"/>
              </a:solidFill>
              <a:latin typeface="Times New Roman" pitchFamily="18" charset="0"/>
              <a:cs typeface="Times New Roman" pitchFamily="18" charset="0"/>
            </a:endParaRPr>
          </a:p>
        </p:txBody>
      </p:sp>
      <p:sp>
        <p:nvSpPr>
          <p:cNvPr id="11" name="文字方塊 10"/>
          <p:cNvSpPr txBox="1"/>
          <p:nvPr/>
        </p:nvSpPr>
        <p:spPr>
          <a:xfrm>
            <a:off x="1900355" y="3500188"/>
            <a:ext cx="936104" cy="400110"/>
          </a:xfrm>
          <a:prstGeom prst="rect">
            <a:avLst/>
          </a:prstGeom>
          <a:noFill/>
        </p:spPr>
        <p:txBody>
          <a:bodyPr wrap="square" rtlCol="0">
            <a:spAutoFit/>
          </a:bodyPr>
          <a:lstStyle/>
          <a:p>
            <a:pPr algn="ctr"/>
            <a:r>
              <a:rPr lang="en-US" altLang="zh-TW" sz="2000" dirty="0">
                <a:solidFill>
                  <a:srgbClr val="00B0F0"/>
                </a:solidFill>
                <a:latin typeface="Times New Roman" pitchFamily="18" charset="0"/>
                <a:cs typeface="Times New Roman" pitchFamily="18" charset="0"/>
              </a:rPr>
              <a:t>Planet</a:t>
            </a:r>
            <a:endParaRPr lang="zh-TW" altLang="en-US" sz="2000" dirty="0">
              <a:solidFill>
                <a:srgbClr val="00B0F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12" name="表格 11"/>
              <p:cNvGraphicFramePr>
                <a:graphicFrameLocks noGrp="1"/>
              </p:cNvGraphicFramePr>
              <p:nvPr>
                <p:extLst>
                  <p:ext uri="{D42A27DB-BD31-4B8C-83A1-F6EECF244321}">
                    <p14:modId xmlns:p14="http://schemas.microsoft.com/office/powerpoint/2010/main" val="3517154998"/>
                  </p:ext>
                </p:extLst>
              </p:nvPr>
            </p:nvGraphicFramePr>
            <p:xfrm>
              <a:off x="6060332" y="1413531"/>
              <a:ext cx="6050604" cy="3271520"/>
            </p:xfrm>
            <a:graphic>
              <a:graphicData uri="http://schemas.openxmlformats.org/drawingml/2006/table">
                <a:tbl>
                  <a:tblPr firstRow="1" bandRow="1">
                    <a:tableStyleId>{5C22544A-7EE6-4342-B048-85BDC9FD1C3A}</a:tableStyleId>
                  </a:tblPr>
                  <a:tblGrid>
                    <a:gridCol w="1352043">
                      <a:extLst>
                        <a:ext uri="{9D8B030D-6E8A-4147-A177-3AD203B41FA5}">
                          <a16:colId xmlns="" xmlns:a16="http://schemas.microsoft.com/office/drawing/2014/main" val="20000"/>
                        </a:ext>
                      </a:extLst>
                    </a:gridCol>
                    <a:gridCol w="4698561">
                      <a:extLst>
                        <a:ext uri="{9D8B030D-6E8A-4147-A177-3AD203B41FA5}">
                          <a16:colId xmlns="" xmlns:a16="http://schemas.microsoft.com/office/drawing/2014/main" val="20001"/>
                        </a:ext>
                      </a:extLst>
                    </a:gridCol>
                  </a:tblGrid>
                  <a:tr h="308955">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Stars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14:m>
                            <m:oMath xmlns:m="http://schemas.openxmlformats.org/officeDocument/2006/math">
                              <m:f>
                                <m:fPr>
                                  <m:type m:val="lin"/>
                                  <m:ctrlPr>
                                    <a:rPr lang="zh-TW" altLang="en-US" sz="2000" b="0" i="1" smtClean="0">
                                      <a:solidFill>
                                        <a:schemeClr val="tx1"/>
                                      </a:solidFill>
                                      <a:latin typeface="Cambria Math" panose="02040503050406030204" pitchFamily="18" charset="0"/>
                                    </a:rPr>
                                  </m:ctrlPr>
                                </m:fPr>
                                <m:num>
                                  <m:r>
                                    <a:rPr lang="zh-TW" altLang="en-US" sz="2000" b="0" i="1" smtClean="0">
                                      <a:solidFill>
                                        <a:schemeClr val="tx1"/>
                                      </a:solidFill>
                                      <a:latin typeface="Cambria Math" panose="02040503050406030204" pitchFamily="18" charset="0"/>
                                    </a:rPr>
                                    <m:t>ℳ</m:t>
                                  </m:r>
                                </m:num>
                                <m:den>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m:rPr>
                                          <m:sty m:val="p"/>
                                        </m:rPr>
                                        <a:rPr lang="en-US" altLang="zh-TW" sz="2000" b="0" i="0" smtClean="0">
                                          <a:solidFill>
                                            <a:schemeClr val="tx1"/>
                                          </a:solidFill>
                                          <a:latin typeface="Cambria Math" panose="02040503050406030204" pitchFamily="18" charset="0"/>
                                          <a:ea typeface="Cambria Math" panose="02040503050406030204" pitchFamily="18" charset="0"/>
                                        </a:rPr>
                                        <m:t>M</m:t>
                                      </m:r>
                                    </m:e>
                                    <m:sub>
                                      <m:r>
                                        <a:rPr lang="en-US" altLang="zh-TW" sz="2000" b="0" i="1" smtClean="0">
                                          <a:solidFill>
                                            <a:schemeClr val="tx1"/>
                                          </a:solidFill>
                                          <a:latin typeface="Cambria Math" panose="02040503050406030204" pitchFamily="18" charset="0"/>
                                          <a:ea typeface="Cambria Math" panose="02040503050406030204" pitchFamily="18" charset="0"/>
                                        </a:rPr>
                                        <m:t>⨀</m:t>
                                      </m:r>
                                    </m:sub>
                                  </m:sSub>
                                </m:den>
                              </m:f>
                              <m:r>
                                <a:rPr lang="en-US" altLang="zh-TW" sz="2000" b="0" i="1" smtClean="0">
                                  <a:solidFill>
                                    <a:schemeClr val="tx1"/>
                                  </a:solidFill>
                                  <a:latin typeface="Cambria Math" panose="02040503050406030204" pitchFamily="18" charset="0"/>
                                  <a:ea typeface="Cambria Math" panose="02040503050406030204" pitchFamily="18" charset="0"/>
                                </a:rPr>
                                <m:t>&gt;0.08</m:t>
                              </m:r>
                            </m:oMath>
                          </a14:m>
                          <a:r>
                            <a:rPr lang="en-US" altLang="zh-TW" sz="2000" b="0" dirty="0" smtClean="0">
                              <a:solidFill>
                                <a:schemeClr val="tx1"/>
                              </a:solidFill>
                              <a:latin typeface="Cambria Math" panose="02040503050406030204" pitchFamily="18" charset="0"/>
                              <a:ea typeface="Cambria Math" panose="02040503050406030204" pitchFamily="18" charset="0"/>
                            </a:rPr>
                            <a:t>, core H fusion</a:t>
                          </a:r>
                          <a:br>
                            <a:rPr lang="en-US" altLang="zh-TW" sz="2000" b="0" dirty="0" smtClean="0">
                              <a:solidFill>
                                <a:schemeClr val="tx1"/>
                              </a:solidFill>
                              <a:latin typeface="Cambria Math" panose="02040503050406030204" pitchFamily="18" charset="0"/>
                              <a:ea typeface="Cambria Math" panose="02040503050406030204" pitchFamily="18" charset="0"/>
                            </a:rPr>
                          </a:br>
                          <a:r>
                            <a:rPr lang="en-US" altLang="zh-TW" sz="2000" b="0" dirty="0" smtClean="0">
                              <a:solidFill>
                                <a:schemeClr val="tx1"/>
                              </a:solidFill>
                              <a:latin typeface="Cambria Math" panose="02040503050406030204" pitchFamily="18" charset="0"/>
                              <a:ea typeface="Cambria Math" panose="02040503050406030204" pitchFamily="18" charset="0"/>
                            </a:rPr>
                            <a:t>Spectral types</a:t>
                          </a:r>
                          <a:r>
                            <a:rPr lang="en-US" altLang="zh-TW" sz="2000" b="0" baseline="0" dirty="0" smtClean="0">
                              <a:solidFill>
                                <a:schemeClr val="tx1"/>
                              </a:solidFill>
                              <a:latin typeface="Cambria Math" panose="02040503050406030204" pitchFamily="18" charset="0"/>
                              <a:ea typeface="Cambria Math" panose="02040503050406030204" pitchFamily="18" charset="0"/>
                            </a:rPr>
                            <a:t> O, B, A, F, G, K, M</a:t>
                          </a:r>
                          <a:endParaRPr lang="zh-TW" altLang="en-US" sz="2000" b="0" dirty="0">
                            <a:solidFill>
                              <a:schemeClr val="tx1"/>
                            </a:solidFill>
                            <a:latin typeface="Cambria Math" panose="02040503050406030204" pitchFamily="18" charset="0"/>
                          </a:endParaRPr>
                        </a:p>
                      </a:txBody>
                      <a:tcPr>
                        <a:solidFill>
                          <a:schemeClr val="accent1">
                            <a:lumMod val="20000"/>
                            <a:lumOff val="80000"/>
                          </a:schemeClr>
                        </a:solidFill>
                      </a:tcPr>
                    </a:tc>
                    <a:extLst>
                      <a:ext uri="{0D108BD9-81ED-4DB2-BD59-A6C34878D82A}">
                        <a16:rowId xmlns="" xmlns:a16="http://schemas.microsoft.com/office/drawing/2014/main" val="10000"/>
                      </a:ext>
                    </a:extLst>
                  </a:tr>
                  <a:tr h="1273349">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Brown Dwarfs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pPr marL="0" marR="0" indent="0" algn="l" defTabSz="2138324" rtl="0" eaLnBrk="1" fontAlgn="auto" latinLnBrk="0" hangingPunct="1">
                            <a:lnSpc>
                              <a:spcPct val="100000"/>
                            </a:lnSpc>
                            <a:spcBef>
                              <a:spcPts val="600"/>
                            </a:spcBef>
                            <a:spcAft>
                              <a:spcPts val="0"/>
                            </a:spcAft>
                            <a:buClrTx/>
                            <a:buSzTx/>
                            <a:buFontTx/>
                            <a:buNone/>
                            <a:tabLst/>
                            <a:defRPr/>
                          </a:pPr>
                          <a14:m>
                            <m:oMath xmlns:m="http://schemas.openxmlformats.org/officeDocument/2006/math">
                              <m:r>
                                <a:rPr lang="en-US" altLang="zh-TW" sz="2000" b="0" i="1" smtClean="0">
                                  <a:solidFill>
                                    <a:schemeClr val="tx1"/>
                                  </a:solidFill>
                                  <a:latin typeface="Cambria Math" panose="02040503050406030204" pitchFamily="18" charset="0"/>
                                  <a:ea typeface="Cambria Math" panose="02040503050406030204" pitchFamily="18" charset="0"/>
                                </a:rPr>
                                <m:t>0.065 </m:t>
                              </m:r>
                              <m:r>
                                <a:rPr lang="en-US" altLang="zh-TW" sz="2000" b="0" i="0" smtClean="0">
                                  <a:solidFill>
                                    <a:schemeClr val="tx1"/>
                                  </a:solidFill>
                                  <a:latin typeface="Cambria Math" panose="02040503050406030204" pitchFamily="18" charset="0"/>
                                  <a:ea typeface="Cambria Math" panose="02040503050406030204" pitchFamily="18" charset="0"/>
                                </a:rPr>
                                <m:t>&gt;</m:t>
                              </m:r>
                              <m:f>
                                <m:fPr>
                                  <m:type m:val="lin"/>
                                  <m:ctrlPr>
                                    <a:rPr lang="zh-TW" altLang="en-US" sz="2000" b="0" i="1" smtClean="0">
                                      <a:solidFill>
                                        <a:schemeClr val="tx1"/>
                                      </a:solidFill>
                                      <a:latin typeface="Cambria Math" panose="02040503050406030204" pitchFamily="18" charset="0"/>
                                    </a:rPr>
                                  </m:ctrlPr>
                                </m:fPr>
                                <m:num>
                                  <m:r>
                                    <a:rPr lang="zh-TW" altLang="en-US" sz="2000" b="0" i="1" smtClean="0">
                                      <a:solidFill>
                                        <a:schemeClr val="tx1"/>
                                      </a:solidFill>
                                      <a:latin typeface="Cambria Math" panose="02040503050406030204" pitchFamily="18" charset="0"/>
                                    </a:rPr>
                                    <m:t>ℳ</m:t>
                                  </m:r>
                                </m:num>
                                <m:den>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m:rPr>
                                          <m:sty m:val="p"/>
                                        </m:rPr>
                                        <a:rPr lang="en-US" altLang="zh-TW" sz="2000" b="0" i="0" smtClean="0">
                                          <a:solidFill>
                                            <a:schemeClr val="tx1"/>
                                          </a:solidFill>
                                          <a:latin typeface="Cambria Math" panose="02040503050406030204" pitchFamily="18" charset="0"/>
                                          <a:ea typeface="Cambria Math" panose="02040503050406030204" pitchFamily="18" charset="0"/>
                                        </a:rPr>
                                        <m:t>M</m:t>
                                      </m:r>
                                    </m:e>
                                    <m:sub>
                                      <m:r>
                                        <a:rPr lang="en-US" altLang="zh-TW" sz="2000" b="0" i="1" smtClean="0">
                                          <a:solidFill>
                                            <a:schemeClr val="tx1"/>
                                          </a:solidFill>
                                          <a:latin typeface="Cambria Math" panose="02040503050406030204" pitchFamily="18" charset="0"/>
                                          <a:ea typeface="Cambria Math" panose="02040503050406030204" pitchFamily="18" charset="0"/>
                                        </a:rPr>
                                        <m:t>⨀</m:t>
                                      </m:r>
                                    </m:sub>
                                  </m:sSub>
                                </m:den>
                              </m:f>
                              <m:r>
                                <a:rPr lang="en-US" altLang="zh-TW" sz="2000" b="0" i="1" smtClean="0">
                                  <a:solidFill>
                                    <a:schemeClr val="tx1"/>
                                  </a:solidFill>
                                  <a:latin typeface="Cambria Math" panose="02040503050406030204" pitchFamily="18" charset="0"/>
                                  <a:ea typeface="Cambria Math" panose="02040503050406030204" pitchFamily="18" charset="0"/>
                                </a:rPr>
                                <m:t>&gt;</m:t>
                              </m:r>
                            </m:oMath>
                          </a14:m>
                          <a:r>
                            <a:rPr lang="zh-TW" altLang="en-US" sz="2000" b="0" dirty="0" smtClean="0">
                              <a:solidFill>
                                <a:schemeClr val="tx1"/>
                              </a:solidFill>
                              <a:latin typeface="Cambria Math" panose="02040503050406030204" pitchFamily="18" charset="0"/>
                            </a:rPr>
                            <a:t> </a:t>
                          </a:r>
                          <a14:m>
                            <m:oMath xmlns:m="http://schemas.openxmlformats.org/officeDocument/2006/math">
                              <m:r>
                                <a:rPr lang="en-US" altLang="zh-TW" sz="2000" b="0" i="1" smtClean="0">
                                  <a:solidFill>
                                    <a:schemeClr val="tx1"/>
                                  </a:solidFill>
                                  <a:latin typeface="Cambria Math" panose="02040503050406030204" pitchFamily="18" charset="0"/>
                                  <a:ea typeface="Cambria Math" panose="02040503050406030204" pitchFamily="18" charset="0"/>
                                </a:rPr>
                                <m:t>0.013</m:t>
                              </m:r>
                            </m:oMath>
                          </a14:m>
                          <a:r>
                            <a:rPr lang="en-US" altLang="zh-TW" sz="2000" b="0" dirty="0" smtClean="0">
                              <a:solidFill>
                                <a:schemeClr val="tx1"/>
                              </a:solidFill>
                              <a:latin typeface="Cambria Math" panose="02040503050406030204" pitchFamily="18" charset="0"/>
                              <a:ea typeface="Cambria Math" panose="02040503050406030204" pitchFamily="18" charset="0"/>
                            </a:rPr>
                            <a:t>, core D</a:t>
                          </a:r>
                          <a:r>
                            <a:rPr lang="en-US" altLang="zh-TW" sz="2000" b="0" baseline="0" dirty="0" smtClean="0">
                              <a:solidFill>
                                <a:schemeClr val="tx1"/>
                              </a:solidFill>
                              <a:latin typeface="Cambria Math" panose="02040503050406030204" pitchFamily="18" charset="0"/>
                              <a:ea typeface="Cambria Math" panose="02040503050406030204" pitchFamily="18" charset="0"/>
                            </a:rPr>
                            <a:t> fusion</a:t>
                          </a:r>
                          <a:br>
                            <a:rPr lang="en-US" altLang="zh-TW" sz="2000" b="0" baseline="0" dirty="0" smtClean="0">
                              <a:solidFill>
                                <a:schemeClr val="tx1"/>
                              </a:solidFill>
                              <a:latin typeface="Cambria Math" panose="02040503050406030204" pitchFamily="18" charset="0"/>
                              <a:ea typeface="Cambria Math" panose="02040503050406030204" pitchFamily="18" charset="0"/>
                            </a:rPr>
                          </a:br>
                          <a14:m>
                            <m:oMath xmlns:m="http://schemas.openxmlformats.org/officeDocument/2006/math">
                              <m:r>
                                <a:rPr lang="en-US" altLang="zh-TW" sz="2000" b="0" i="1" smtClean="0">
                                  <a:solidFill>
                                    <a:schemeClr val="tx1"/>
                                  </a:solidFill>
                                  <a:latin typeface="Cambria Math" panose="02040503050406030204" pitchFamily="18" charset="0"/>
                                  <a:ea typeface="Cambria Math" panose="02040503050406030204" pitchFamily="18" charset="0"/>
                                </a:rPr>
                                <m:t>0.080 </m:t>
                              </m:r>
                              <m:r>
                                <a:rPr lang="en-US" altLang="zh-TW" sz="2000" b="0" i="0" smtClean="0">
                                  <a:solidFill>
                                    <a:schemeClr val="tx1"/>
                                  </a:solidFill>
                                  <a:latin typeface="Cambria Math" panose="02040503050406030204" pitchFamily="18" charset="0"/>
                                  <a:ea typeface="Cambria Math" panose="02040503050406030204" pitchFamily="18" charset="0"/>
                                </a:rPr>
                                <m:t>&gt;</m:t>
                              </m:r>
                              <m:f>
                                <m:fPr>
                                  <m:type m:val="lin"/>
                                  <m:ctrlPr>
                                    <a:rPr lang="zh-TW" altLang="en-US" sz="2000" b="0" i="1" smtClean="0">
                                      <a:solidFill>
                                        <a:schemeClr val="tx1"/>
                                      </a:solidFill>
                                      <a:latin typeface="Cambria Math" panose="02040503050406030204" pitchFamily="18" charset="0"/>
                                    </a:rPr>
                                  </m:ctrlPr>
                                </m:fPr>
                                <m:num>
                                  <m:r>
                                    <a:rPr lang="zh-TW" altLang="en-US" sz="2000" b="0" i="1" smtClean="0">
                                      <a:solidFill>
                                        <a:schemeClr val="tx1"/>
                                      </a:solidFill>
                                      <a:latin typeface="Cambria Math" panose="02040503050406030204" pitchFamily="18" charset="0"/>
                                    </a:rPr>
                                    <m:t>ℳ</m:t>
                                  </m:r>
                                </m:num>
                                <m:den>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m:rPr>
                                          <m:sty m:val="p"/>
                                        </m:rPr>
                                        <a:rPr lang="en-US" altLang="zh-TW" sz="2000" b="0" i="0" smtClean="0">
                                          <a:solidFill>
                                            <a:schemeClr val="tx1"/>
                                          </a:solidFill>
                                          <a:latin typeface="Cambria Math" panose="02040503050406030204" pitchFamily="18" charset="0"/>
                                          <a:ea typeface="Cambria Math" panose="02040503050406030204" pitchFamily="18" charset="0"/>
                                        </a:rPr>
                                        <m:t>M</m:t>
                                      </m:r>
                                    </m:e>
                                    <m:sub>
                                      <m:r>
                                        <a:rPr lang="en-US" altLang="zh-TW" sz="2000" b="0" i="1" smtClean="0">
                                          <a:solidFill>
                                            <a:schemeClr val="tx1"/>
                                          </a:solidFill>
                                          <a:latin typeface="Cambria Math" panose="02040503050406030204" pitchFamily="18" charset="0"/>
                                          <a:ea typeface="Cambria Math" panose="02040503050406030204" pitchFamily="18" charset="0"/>
                                        </a:rPr>
                                        <m:t>⨀</m:t>
                                      </m:r>
                                    </m:sub>
                                  </m:sSub>
                                </m:den>
                              </m:f>
                              <m:r>
                                <a:rPr lang="en-US" altLang="zh-TW" sz="2000" b="0" i="1" smtClean="0">
                                  <a:solidFill>
                                    <a:schemeClr val="tx1"/>
                                  </a:solidFill>
                                  <a:latin typeface="Cambria Math" panose="02040503050406030204" pitchFamily="18" charset="0"/>
                                  <a:ea typeface="Cambria Math" panose="02040503050406030204" pitchFamily="18" charset="0"/>
                                </a:rPr>
                                <m:t>&gt;</m:t>
                              </m:r>
                            </m:oMath>
                          </a14:m>
                          <a:r>
                            <a:rPr lang="zh-TW" altLang="en-US" sz="2000" b="0" dirty="0" smtClean="0">
                              <a:solidFill>
                                <a:schemeClr val="tx1"/>
                              </a:solidFill>
                              <a:latin typeface="Cambria Math" panose="02040503050406030204" pitchFamily="18" charset="0"/>
                            </a:rPr>
                            <a:t> </a:t>
                          </a:r>
                          <a14:m>
                            <m:oMath xmlns:m="http://schemas.openxmlformats.org/officeDocument/2006/math">
                              <m:r>
                                <a:rPr lang="en-US" altLang="zh-TW" sz="2000" b="0" i="1" smtClean="0">
                                  <a:solidFill>
                                    <a:schemeClr val="tx1"/>
                                  </a:solidFill>
                                  <a:latin typeface="Cambria Math" panose="02040503050406030204" pitchFamily="18" charset="0"/>
                                  <a:ea typeface="Cambria Math" panose="02040503050406030204" pitchFamily="18" charset="0"/>
                                </a:rPr>
                                <m:t>0.065</m:t>
                              </m:r>
                            </m:oMath>
                          </a14:m>
                          <a:r>
                            <a:rPr lang="en-US" altLang="zh-TW" sz="2000" b="0" dirty="0" smtClean="0">
                              <a:solidFill>
                                <a:schemeClr val="tx1"/>
                              </a:solidFill>
                              <a:latin typeface="Cambria Math" panose="02040503050406030204" pitchFamily="18" charset="0"/>
                              <a:ea typeface="Cambria Math" panose="02040503050406030204" pitchFamily="18" charset="0"/>
                            </a:rPr>
                            <a:t>, core Li</a:t>
                          </a:r>
                          <a:r>
                            <a:rPr lang="en-US" altLang="zh-TW" sz="2000" b="0" baseline="0" dirty="0" smtClean="0">
                              <a:solidFill>
                                <a:schemeClr val="tx1"/>
                              </a:solidFill>
                              <a:latin typeface="Cambria Math" panose="02040503050406030204" pitchFamily="18" charset="0"/>
                              <a:ea typeface="Cambria Math" panose="02040503050406030204" pitchFamily="18" charset="0"/>
                            </a:rPr>
                            <a:t> fusion</a:t>
                          </a:r>
                          <a:br>
                            <a:rPr lang="en-US" altLang="zh-TW" sz="2000" b="0" baseline="0" dirty="0" smtClean="0">
                              <a:solidFill>
                                <a:schemeClr val="tx1"/>
                              </a:solidFill>
                              <a:latin typeface="Cambria Math" panose="02040503050406030204" pitchFamily="18" charset="0"/>
                              <a:ea typeface="Cambria Math" panose="02040503050406030204" pitchFamily="18" charset="0"/>
                            </a:rPr>
                          </a:br>
                          <a:r>
                            <a:rPr lang="en-US" altLang="zh-TW" sz="2000" b="0" baseline="0" dirty="0" smtClean="0">
                              <a:solidFill>
                                <a:schemeClr val="tx1"/>
                              </a:solidFill>
                              <a:latin typeface="Cambria Math" panose="02040503050406030204" pitchFamily="18" charset="0"/>
                              <a:ea typeface="Cambria Math" panose="02040503050406030204" pitchFamily="18" charset="0"/>
                            </a:rPr>
                            <a:t>Spectral types M6.5–9, L, T, Y</a:t>
                          </a:r>
                        </a:p>
                        <a:p>
                          <a:pPr marL="0" marR="0" indent="0" algn="l" defTabSz="2138324" rtl="0" eaLnBrk="1" fontAlgn="auto" latinLnBrk="0" hangingPunct="1">
                            <a:lnSpc>
                              <a:spcPct val="100000"/>
                            </a:lnSpc>
                            <a:spcBef>
                              <a:spcPts val="600"/>
                            </a:spcBef>
                            <a:spcAft>
                              <a:spcPts val="0"/>
                            </a:spcAft>
                            <a:buClrTx/>
                            <a:buSzTx/>
                            <a:buFontTx/>
                            <a:buNone/>
                            <a:tabLst/>
                            <a:defRPr/>
                          </a:pPr>
                          <a:r>
                            <a:rPr lang="en-US" altLang="zh-TW" sz="2000" b="0" dirty="0" smtClean="0">
                              <a:solidFill>
                                <a:schemeClr val="tx1"/>
                              </a:solidFill>
                              <a:latin typeface="Cambria Math" panose="02040503050406030204" pitchFamily="18" charset="0"/>
                              <a:ea typeface="Cambria Math" panose="02040503050406030204" pitchFamily="18" charset="0"/>
                            </a:rPr>
                            <a:t>Electron degenerate core</a:t>
                          </a:r>
                        </a:p>
                        <a:p>
                          <a:pPr marL="897712" marR="0" lvl="0" indent="-285750" algn="l" defTabSz="2138324" rtl="0" eaLnBrk="1" fontAlgn="auto" latinLnBrk="0" hangingPunct="1">
                            <a:lnSpc>
                              <a:spcPct val="100000"/>
                            </a:lnSpc>
                            <a:spcBef>
                              <a:spcPts val="600"/>
                            </a:spcBef>
                            <a:spcAft>
                              <a:spcPts val="0"/>
                            </a:spcAft>
                            <a:buClrTx/>
                            <a:buSzTx/>
                            <a:buFont typeface="Wingdings" panose="05000000000000000000" pitchFamily="2" charset="2"/>
                            <a:buChar char="ü"/>
                            <a:tabLst/>
                            <a:defRPr/>
                          </a:pPr>
                          <a14:m>
                            <m:oMath xmlns:m="http://schemas.openxmlformats.org/officeDocument/2006/math">
                              <m:r>
                                <a:rPr lang="en-US" altLang="zh-TW" sz="2000" b="0" i="1" smtClean="0">
                                  <a:solidFill>
                                    <a:schemeClr val="tx1"/>
                                  </a:solidFill>
                                  <a:latin typeface="Cambria Math" panose="02040503050406030204" pitchFamily="18" charset="0"/>
                                  <a:ea typeface="Cambria Math" panose="02040503050406030204" pitchFamily="18" charset="0"/>
                                </a:rPr>
                                <m:t>10 </m:t>
                              </m:r>
                              <m:r>
                                <m:rPr>
                                  <m:sty m:val="p"/>
                                </m:rPr>
                                <a:rPr lang="en-US" altLang="zh-TW" sz="2000" b="0" i="0" smtClean="0">
                                  <a:solidFill>
                                    <a:schemeClr val="tx1"/>
                                  </a:solidFill>
                                  <a:latin typeface="Cambria Math" panose="02040503050406030204" pitchFamily="18" charset="0"/>
                                  <a:ea typeface="Cambria Math" panose="02040503050406030204" pitchFamily="18" charset="0"/>
                                </a:rPr>
                                <m:t>g</m:t>
                              </m:r>
                              <m:sSup>
                                <m:sSupPr>
                                  <m:ctrlPr>
                                    <a:rPr lang="en-US" altLang="zh-TW" sz="2000" b="0" i="1" smtClean="0">
                                      <a:solidFill>
                                        <a:schemeClr val="tx1"/>
                                      </a:solidFill>
                                      <a:latin typeface="Cambria Math" panose="02040503050406030204" pitchFamily="18" charset="0"/>
                                      <a:ea typeface="Cambria Math" panose="02040503050406030204" pitchFamily="18" charset="0"/>
                                    </a:rPr>
                                  </m:ctrlPr>
                                </m:sSupPr>
                                <m:e>
                                  <m:r>
                                    <a:rPr lang="en-US" altLang="zh-TW" sz="2000" b="0" i="0" smtClean="0">
                                      <a:solidFill>
                                        <a:schemeClr val="tx1"/>
                                      </a:solidFill>
                                      <a:latin typeface="Cambria Math" panose="02040503050406030204" pitchFamily="18" charset="0"/>
                                      <a:ea typeface="Cambria Math" panose="02040503050406030204" pitchFamily="18" charset="0"/>
                                    </a:rPr>
                                    <m:t> </m:t>
                                  </m:r>
                                  <m:r>
                                    <m:rPr>
                                      <m:sty m:val="p"/>
                                    </m:rPr>
                                    <a:rPr lang="en-US" altLang="zh-TW" sz="2000" b="0" i="0" smtClean="0">
                                      <a:solidFill>
                                        <a:schemeClr val="tx1"/>
                                      </a:solidFill>
                                      <a:latin typeface="Cambria Math" panose="02040503050406030204" pitchFamily="18" charset="0"/>
                                      <a:ea typeface="Cambria Math" panose="02040503050406030204" pitchFamily="18" charset="0"/>
                                    </a:rPr>
                                    <m:t>cm</m:t>
                                  </m:r>
                                </m:e>
                                <m:sup>
                                  <m:r>
                                    <a:rPr lang="en-US" altLang="zh-TW" sz="2000" b="0" i="0" smtClean="0">
                                      <a:solidFill>
                                        <a:schemeClr val="tx1"/>
                                      </a:solidFill>
                                      <a:latin typeface="Cambria Math" panose="02040503050406030204" pitchFamily="18" charset="0"/>
                                      <a:ea typeface="Cambria Math" panose="02040503050406030204" pitchFamily="18" charset="0"/>
                                    </a:rPr>
                                    <m:t>−3</m:t>
                                  </m:r>
                                </m:sup>
                              </m:sSup>
                              <m:r>
                                <a:rPr lang="en-US" altLang="zh-TW" sz="2000" b="0" i="1" smtClean="0">
                                  <a:solidFill>
                                    <a:schemeClr val="tx1"/>
                                  </a:solidFill>
                                  <a:latin typeface="Cambria Math" panose="02040503050406030204" pitchFamily="18" charset="0"/>
                                  <a:ea typeface="Cambria Math" panose="02040503050406030204" pitchFamily="18" charset="0"/>
                                </a:rPr>
                                <m:t>&lt; </m:t>
                              </m:r>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a:rPr lang="zh-TW" altLang="en-US" sz="2000" b="0" i="1" smtClean="0">
                                      <a:solidFill>
                                        <a:schemeClr val="tx1"/>
                                      </a:solidFill>
                                      <a:latin typeface="Cambria Math" panose="02040503050406030204" pitchFamily="18" charset="0"/>
                                    </a:rPr>
                                    <m:t>𝜌</m:t>
                                  </m:r>
                                </m:e>
                                <m:sub>
                                  <m:r>
                                    <a:rPr lang="en-US" altLang="zh-TW" sz="2000" b="0" i="1" smtClean="0">
                                      <a:solidFill>
                                        <a:schemeClr val="tx1"/>
                                      </a:solidFill>
                                      <a:latin typeface="Cambria Math" panose="02040503050406030204" pitchFamily="18" charset="0"/>
                                      <a:ea typeface="Cambria Math" panose="02040503050406030204" pitchFamily="18" charset="0"/>
                                    </a:rPr>
                                    <m:t>𝑐</m:t>
                                  </m:r>
                                </m:sub>
                              </m:sSub>
                              <m:r>
                                <a:rPr lang="en-US" altLang="zh-TW" sz="2000" b="0" i="1" smtClean="0">
                                  <a:solidFill>
                                    <a:schemeClr val="tx1"/>
                                  </a:solidFill>
                                  <a:latin typeface="Cambria Math" panose="02040503050406030204" pitchFamily="18" charset="0"/>
                                  <a:ea typeface="Cambria Math" panose="02040503050406030204" pitchFamily="18" charset="0"/>
                                </a:rPr>
                                <m:t>&lt; </m:t>
                              </m:r>
                              <m:sSup>
                                <m:sSupPr>
                                  <m:ctrlPr>
                                    <a:rPr lang="en-US" altLang="zh-TW" sz="2000" b="0" i="1" smtClean="0">
                                      <a:solidFill>
                                        <a:schemeClr val="tx1"/>
                                      </a:solidFill>
                                      <a:latin typeface="Cambria Math" panose="02040503050406030204" pitchFamily="18" charset="0"/>
                                      <a:ea typeface="Cambria Math" panose="02040503050406030204" pitchFamily="18" charset="0"/>
                                    </a:rPr>
                                  </m:ctrlPr>
                                </m:sSupPr>
                                <m:e>
                                  <m:r>
                                    <a:rPr lang="en-US" altLang="zh-TW" sz="2000" b="0" i="1" smtClean="0">
                                      <a:solidFill>
                                        <a:schemeClr val="tx1"/>
                                      </a:solidFill>
                                      <a:latin typeface="Cambria Math" panose="02040503050406030204" pitchFamily="18" charset="0"/>
                                      <a:ea typeface="Cambria Math" panose="02040503050406030204" pitchFamily="18" charset="0"/>
                                    </a:rPr>
                                    <m:t>10</m:t>
                                  </m:r>
                                </m:e>
                                <m:sup>
                                  <m:r>
                                    <a:rPr lang="en-US" altLang="zh-TW" sz="2000" b="0" i="1" smtClean="0">
                                      <a:solidFill>
                                        <a:schemeClr val="tx1"/>
                                      </a:solidFill>
                                      <a:latin typeface="Cambria Math" panose="02040503050406030204" pitchFamily="18" charset="0"/>
                                      <a:ea typeface="Cambria Math" panose="02040503050406030204" pitchFamily="18" charset="0"/>
                                    </a:rPr>
                                    <m:t>3 </m:t>
                                  </m:r>
                                </m:sup>
                              </m:sSup>
                              <m:r>
                                <m:rPr>
                                  <m:sty m:val="p"/>
                                </m:rPr>
                                <a:rPr lang="en-US" altLang="zh-TW" sz="2000" b="0" i="0" smtClean="0">
                                  <a:solidFill>
                                    <a:schemeClr val="tx1"/>
                                  </a:solidFill>
                                  <a:latin typeface="Cambria Math" panose="02040503050406030204" pitchFamily="18" charset="0"/>
                                  <a:ea typeface="Cambria Math" panose="02040503050406030204" pitchFamily="18" charset="0"/>
                                </a:rPr>
                                <m:t>g</m:t>
                              </m:r>
                              <m:sSup>
                                <m:sSupPr>
                                  <m:ctrlPr>
                                    <a:rPr lang="en-US" altLang="zh-TW" sz="2000" b="0" i="1" smtClean="0">
                                      <a:solidFill>
                                        <a:schemeClr val="tx1"/>
                                      </a:solidFill>
                                      <a:latin typeface="Cambria Math" panose="02040503050406030204" pitchFamily="18" charset="0"/>
                                      <a:ea typeface="Cambria Math" panose="02040503050406030204" pitchFamily="18" charset="0"/>
                                    </a:rPr>
                                  </m:ctrlPr>
                                </m:sSupPr>
                                <m:e>
                                  <m:r>
                                    <a:rPr lang="en-US" altLang="zh-TW" sz="2000" b="0" i="0" smtClean="0">
                                      <a:solidFill>
                                        <a:schemeClr val="tx1"/>
                                      </a:solidFill>
                                      <a:latin typeface="Cambria Math" panose="02040503050406030204" pitchFamily="18" charset="0"/>
                                      <a:ea typeface="Cambria Math" panose="02040503050406030204" pitchFamily="18" charset="0"/>
                                    </a:rPr>
                                    <m:t> </m:t>
                                  </m:r>
                                  <m:r>
                                    <m:rPr>
                                      <m:sty m:val="p"/>
                                    </m:rPr>
                                    <a:rPr lang="en-US" altLang="zh-TW" sz="2000" b="0" i="0" smtClean="0">
                                      <a:solidFill>
                                        <a:schemeClr val="tx1"/>
                                      </a:solidFill>
                                      <a:latin typeface="Cambria Math" panose="02040503050406030204" pitchFamily="18" charset="0"/>
                                      <a:ea typeface="Cambria Math" panose="02040503050406030204" pitchFamily="18" charset="0"/>
                                    </a:rPr>
                                    <m:t>cm</m:t>
                                  </m:r>
                                </m:e>
                                <m:sup>
                                  <m:r>
                                    <a:rPr lang="en-US" altLang="zh-TW" sz="2000" b="0" i="0" smtClean="0">
                                      <a:solidFill>
                                        <a:schemeClr val="tx1"/>
                                      </a:solidFill>
                                      <a:latin typeface="Cambria Math" panose="02040503050406030204" pitchFamily="18" charset="0"/>
                                      <a:ea typeface="Cambria Math" panose="02040503050406030204" pitchFamily="18" charset="0"/>
                                    </a:rPr>
                                    <m:t>−3</m:t>
                                  </m:r>
                                </m:sup>
                              </m:sSup>
                            </m:oMath>
                          </a14:m>
                          <a:endParaRPr lang="en-US" altLang="zh-TW" sz="2000" b="0" i="1" dirty="0" smtClean="0">
                            <a:solidFill>
                              <a:schemeClr val="tx1"/>
                            </a:solidFill>
                            <a:latin typeface="Cambria Math" panose="02040503050406030204" pitchFamily="18" charset="0"/>
                            <a:ea typeface="Cambria Math" panose="02040503050406030204" pitchFamily="18" charset="0"/>
                          </a:endParaRPr>
                        </a:p>
                        <a:p>
                          <a:pPr marL="897712" marR="0" lvl="0" indent="-285750" algn="l" defTabSz="2138324" rtl="0" eaLnBrk="1" fontAlgn="auto" latinLnBrk="0" hangingPunct="1">
                            <a:lnSpc>
                              <a:spcPct val="100000"/>
                            </a:lnSpc>
                            <a:spcBef>
                              <a:spcPts val="600"/>
                            </a:spcBef>
                            <a:spcAft>
                              <a:spcPts val="0"/>
                            </a:spcAft>
                            <a:buClrTx/>
                            <a:buSzTx/>
                            <a:buFont typeface="Wingdings" panose="05000000000000000000" pitchFamily="2" charset="2"/>
                            <a:buChar char="ü"/>
                            <a:tabLst/>
                            <a:defRPr/>
                          </a:pPr>
                          <a14:m>
                            <m:oMath xmlns:m="http://schemas.openxmlformats.org/officeDocument/2006/math">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a:rPr lang="en-US" altLang="zh-TW" sz="2000" b="0" i="1" smtClean="0">
                                      <a:solidFill>
                                        <a:schemeClr val="tx1"/>
                                      </a:solidFill>
                                      <a:latin typeface="Cambria Math" panose="02040503050406030204" pitchFamily="18" charset="0"/>
                                      <a:ea typeface="Cambria Math" panose="02040503050406030204" pitchFamily="18" charset="0"/>
                                    </a:rPr>
                                    <m:t>𝑇</m:t>
                                  </m:r>
                                </m:e>
                                <m:sub>
                                  <m:r>
                                    <a:rPr lang="en-US" altLang="zh-TW" sz="2000" b="0" i="1" smtClean="0">
                                      <a:solidFill>
                                        <a:schemeClr val="tx1"/>
                                      </a:solidFill>
                                      <a:latin typeface="Cambria Math" panose="02040503050406030204" pitchFamily="18" charset="0"/>
                                      <a:ea typeface="Cambria Math" panose="02040503050406030204" pitchFamily="18" charset="0"/>
                                    </a:rPr>
                                    <m:t>𝑐</m:t>
                                  </m:r>
                                </m:sub>
                              </m:sSub>
                              <m:r>
                                <a:rPr lang="en-US" altLang="zh-TW" sz="2000" b="0" i="1" smtClean="0">
                                  <a:solidFill>
                                    <a:schemeClr val="tx1"/>
                                  </a:solidFill>
                                  <a:latin typeface="Cambria Math" panose="02040503050406030204" pitchFamily="18" charset="0"/>
                                  <a:ea typeface="Cambria Math" panose="02040503050406030204" pitchFamily="18" charset="0"/>
                                </a:rPr>
                                <m:t>&lt;3×</m:t>
                              </m:r>
                              <m:sSup>
                                <m:sSupPr>
                                  <m:ctrlPr>
                                    <a:rPr lang="en-US" altLang="zh-TW" sz="2000" b="0" i="1" smtClean="0">
                                      <a:solidFill>
                                        <a:schemeClr val="tx1"/>
                                      </a:solidFill>
                                      <a:latin typeface="Cambria Math" panose="02040503050406030204" pitchFamily="18" charset="0"/>
                                      <a:ea typeface="Cambria Math" panose="02040503050406030204" pitchFamily="18" charset="0"/>
                                    </a:rPr>
                                  </m:ctrlPr>
                                </m:sSupPr>
                                <m:e>
                                  <m:r>
                                    <a:rPr lang="en-US" altLang="zh-TW" sz="2000" b="0" i="1" smtClean="0">
                                      <a:solidFill>
                                        <a:schemeClr val="tx1"/>
                                      </a:solidFill>
                                      <a:latin typeface="Cambria Math" panose="02040503050406030204" pitchFamily="18" charset="0"/>
                                      <a:ea typeface="Cambria Math" panose="02040503050406030204" pitchFamily="18" charset="0"/>
                                    </a:rPr>
                                    <m:t>10</m:t>
                                  </m:r>
                                </m:e>
                                <m:sup>
                                  <m:r>
                                    <a:rPr lang="en-US" altLang="zh-TW" sz="2000" b="0" i="1" smtClean="0">
                                      <a:solidFill>
                                        <a:schemeClr val="tx1"/>
                                      </a:solidFill>
                                      <a:latin typeface="Cambria Math" panose="02040503050406030204" pitchFamily="18" charset="0"/>
                                      <a:ea typeface="Cambria Math" panose="02040503050406030204" pitchFamily="18" charset="0"/>
                                    </a:rPr>
                                    <m:t>6</m:t>
                                  </m:r>
                                </m:sup>
                              </m:sSup>
                            </m:oMath>
                          </a14:m>
                          <a:r>
                            <a:rPr lang="zh-TW" altLang="en-US" sz="2000" b="0" dirty="0" smtClean="0">
                              <a:solidFill>
                                <a:schemeClr val="tx1"/>
                              </a:solidFill>
                              <a:latin typeface="Cambria Math" panose="02040503050406030204" pitchFamily="18" charset="0"/>
                            </a:rPr>
                            <a:t> </a:t>
                          </a:r>
                          <a:r>
                            <a:rPr lang="en-US" altLang="zh-TW" sz="2000" b="0" dirty="0" smtClean="0">
                              <a:solidFill>
                                <a:schemeClr val="tx1"/>
                              </a:solidFill>
                              <a:latin typeface="Cambria Math" panose="02040503050406030204" pitchFamily="18" charset="0"/>
                              <a:ea typeface="Cambria Math" panose="02040503050406030204" pitchFamily="18" charset="0"/>
                            </a:rPr>
                            <a:t>K</a:t>
                          </a:r>
                          <a:endParaRPr lang="zh-TW" altLang="en-US" sz="2000" b="0" dirty="0">
                            <a:solidFill>
                              <a:schemeClr val="tx1"/>
                            </a:solidFill>
                            <a:latin typeface="Cambria Math" panose="02040503050406030204" pitchFamily="18" charset="0"/>
                          </a:endParaRPr>
                        </a:p>
                      </a:txBody>
                      <a:tcPr>
                        <a:solidFill>
                          <a:schemeClr val="accent1">
                            <a:lumMod val="20000"/>
                            <a:lumOff val="80000"/>
                          </a:schemeClr>
                        </a:solidFill>
                      </a:tcPr>
                    </a:tc>
                    <a:extLst>
                      <a:ext uri="{0D108BD9-81ED-4DB2-BD59-A6C34878D82A}">
                        <a16:rowId xmlns="" xmlns:a16="http://schemas.microsoft.com/office/drawing/2014/main" val="10001"/>
                      </a:ext>
                    </a:extLst>
                  </a:tr>
                  <a:tr h="172922">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Planets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14:m>
                            <m:oMath xmlns:m="http://schemas.openxmlformats.org/officeDocument/2006/math">
                              <m:f>
                                <m:fPr>
                                  <m:type m:val="lin"/>
                                  <m:ctrlPr>
                                    <a:rPr lang="zh-TW" altLang="en-US" sz="2000" b="0" i="1" smtClean="0">
                                      <a:solidFill>
                                        <a:schemeClr val="tx1"/>
                                      </a:solidFill>
                                      <a:latin typeface="Cambria Math" panose="02040503050406030204" pitchFamily="18" charset="0"/>
                                    </a:rPr>
                                  </m:ctrlPr>
                                </m:fPr>
                                <m:num>
                                  <m:r>
                                    <a:rPr lang="zh-TW" altLang="en-US" sz="2000" b="0" i="1" smtClean="0">
                                      <a:solidFill>
                                        <a:schemeClr val="tx1"/>
                                      </a:solidFill>
                                      <a:latin typeface="Cambria Math" panose="02040503050406030204" pitchFamily="18" charset="0"/>
                                    </a:rPr>
                                    <m:t>ℳ</m:t>
                                  </m:r>
                                </m:num>
                                <m:den>
                                  <m:sSub>
                                    <m:sSubPr>
                                      <m:ctrlPr>
                                        <a:rPr lang="en-US" altLang="zh-TW" sz="2000" b="0" i="1" smtClean="0">
                                          <a:solidFill>
                                            <a:schemeClr val="tx1"/>
                                          </a:solidFill>
                                          <a:latin typeface="Cambria Math" panose="02040503050406030204" pitchFamily="18" charset="0"/>
                                          <a:ea typeface="Cambria Math" panose="02040503050406030204" pitchFamily="18" charset="0"/>
                                        </a:rPr>
                                      </m:ctrlPr>
                                    </m:sSubPr>
                                    <m:e>
                                      <m:r>
                                        <m:rPr>
                                          <m:sty m:val="p"/>
                                        </m:rPr>
                                        <a:rPr lang="en-US" altLang="zh-TW" sz="2000" b="0" i="0" smtClean="0">
                                          <a:solidFill>
                                            <a:schemeClr val="tx1"/>
                                          </a:solidFill>
                                          <a:latin typeface="Cambria Math" panose="02040503050406030204" pitchFamily="18" charset="0"/>
                                          <a:ea typeface="Cambria Math" panose="02040503050406030204" pitchFamily="18" charset="0"/>
                                        </a:rPr>
                                        <m:t>M</m:t>
                                      </m:r>
                                    </m:e>
                                    <m:sub>
                                      <m:r>
                                        <a:rPr lang="en-US" altLang="zh-TW" sz="2000" b="0" i="1" smtClean="0">
                                          <a:solidFill>
                                            <a:schemeClr val="tx1"/>
                                          </a:solidFill>
                                          <a:latin typeface="Cambria Math" panose="02040503050406030204" pitchFamily="18" charset="0"/>
                                          <a:ea typeface="Cambria Math" panose="02040503050406030204" pitchFamily="18" charset="0"/>
                                        </a:rPr>
                                        <m:t>⨀</m:t>
                                      </m:r>
                                    </m:sub>
                                  </m:sSub>
                                </m:den>
                              </m:f>
                              <m:r>
                                <a:rPr lang="en-US" altLang="zh-TW" sz="2000" b="0" i="1" smtClean="0">
                                  <a:solidFill>
                                    <a:schemeClr val="tx1"/>
                                  </a:solidFill>
                                  <a:latin typeface="Cambria Math" panose="02040503050406030204" pitchFamily="18" charset="0"/>
                                  <a:ea typeface="Cambria Math" panose="02040503050406030204" pitchFamily="18" charset="0"/>
                                </a:rPr>
                                <m:t>&lt;0.013</m:t>
                              </m:r>
                            </m:oMath>
                          </a14:m>
                          <a:r>
                            <a:rPr lang="en-US" altLang="zh-TW" sz="2000" b="0" dirty="0" smtClean="0">
                              <a:solidFill>
                                <a:schemeClr val="tx1"/>
                              </a:solidFill>
                              <a:latin typeface="Cambria Math" panose="02040503050406030204" pitchFamily="18" charset="0"/>
                              <a:ea typeface="Cambria Math" panose="02040503050406030204" pitchFamily="18" charset="0"/>
                            </a:rPr>
                            <a:t>, no fusion ever</a:t>
                          </a:r>
                          <a:endParaRPr lang="zh-TW" altLang="en-US" sz="2000" b="0" dirty="0">
                            <a:solidFill>
                              <a:schemeClr val="tx1"/>
                            </a:solidFill>
                            <a:latin typeface="Cambria Math" panose="02040503050406030204" pitchFamily="18" charset="0"/>
                          </a:endParaRPr>
                        </a:p>
                      </a:txBody>
                      <a:tcPr>
                        <a:solidFill>
                          <a:schemeClr val="accent1">
                            <a:lumMod val="20000"/>
                            <a:lumOff val="80000"/>
                          </a:schemeClr>
                        </a:solidFill>
                      </a:tcPr>
                    </a:tc>
                    <a:extLst>
                      <a:ext uri="{0D108BD9-81ED-4DB2-BD59-A6C34878D82A}">
                        <a16:rowId xmlns="" xmlns:a16="http://schemas.microsoft.com/office/drawing/2014/main" val="10002"/>
                      </a:ext>
                    </a:extLst>
                  </a:tr>
                </a:tbl>
              </a:graphicData>
            </a:graphic>
          </p:graphicFrame>
        </mc:Choice>
        <mc:Fallback xmlns="">
          <p:graphicFrame>
            <p:nvGraphicFramePr>
              <p:cNvPr id="12" name="表格 11"/>
              <p:cNvGraphicFramePr>
                <a:graphicFrameLocks noGrp="1"/>
              </p:cNvGraphicFramePr>
              <p:nvPr>
                <p:extLst>
                  <p:ext uri="{D42A27DB-BD31-4B8C-83A1-F6EECF244321}">
                    <p14:modId xmlns:p14="http://schemas.microsoft.com/office/powerpoint/2010/main" val="3517154998"/>
                  </p:ext>
                </p:extLst>
              </p:nvPr>
            </p:nvGraphicFramePr>
            <p:xfrm>
              <a:off x="6060332" y="1413531"/>
              <a:ext cx="6050604" cy="3271520"/>
            </p:xfrm>
            <a:graphic>
              <a:graphicData uri="http://schemas.openxmlformats.org/drawingml/2006/table">
                <a:tbl>
                  <a:tblPr firstRow="1" bandRow="1">
                    <a:tableStyleId>{5C22544A-7EE6-4342-B048-85BDC9FD1C3A}</a:tableStyleId>
                  </a:tblPr>
                  <a:tblGrid>
                    <a:gridCol w="1352043">
                      <a:extLst>
                        <a:ext uri="{9D8B030D-6E8A-4147-A177-3AD203B41FA5}">
                          <a16:colId xmlns:a16="http://schemas.microsoft.com/office/drawing/2014/main" val="20000"/>
                        </a:ext>
                      </a:extLst>
                    </a:gridCol>
                    <a:gridCol w="4698561">
                      <a:extLst>
                        <a:ext uri="{9D8B030D-6E8A-4147-A177-3AD203B41FA5}">
                          <a16:colId xmlns:a16="http://schemas.microsoft.com/office/drawing/2014/main" val="20001"/>
                        </a:ext>
                      </a:extLst>
                    </a:gridCol>
                  </a:tblGrid>
                  <a:tr h="707390">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Stars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endParaRPr lang="zh-TW"/>
                        </a:p>
                      </a:txBody>
                      <a:tcPr>
                        <a:blipFill>
                          <a:blip r:embed="rId3"/>
                          <a:stretch>
                            <a:fillRect l="-28923" t="-64655" r="-519" b="-465517"/>
                          </a:stretch>
                        </a:blipFill>
                      </a:tcPr>
                    </a:tc>
                    <a:extLst>
                      <a:ext uri="{0D108BD9-81ED-4DB2-BD59-A6C34878D82A}">
                        <a16:rowId xmlns:a16="http://schemas.microsoft.com/office/drawing/2014/main" val="10000"/>
                      </a:ext>
                    </a:extLst>
                  </a:tr>
                  <a:tr h="2161540">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Brown Dwarfs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endParaRPr lang="zh-TW"/>
                        </a:p>
                      </a:txBody>
                      <a:tcPr>
                        <a:blipFill>
                          <a:blip r:embed="rId3"/>
                          <a:stretch>
                            <a:fillRect l="-28923" t="-53652" r="-519" b="-51685"/>
                          </a:stretch>
                        </a:blipFill>
                      </a:tcPr>
                    </a:tc>
                    <a:extLst>
                      <a:ext uri="{0D108BD9-81ED-4DB2-BD59-A6C34878D82A}">
                        <a16:rowId xmlns:a16="http://schemas.microsoft.com/office/drawing/2014/main" val="10001"/>
                      </a:ext>
                    </a:extLst>
                  </a:tr>
                  <a:tr h="402590">
                    <a:tc>
                      <a:txBody>
                        <a:bodyPr/>
                        <a:lstStyle/>
                        <a:p>
                          <a:pPr algn="ctr"/>
                          <a:r>
                            <a:rPr lang="en-US" altLang="zh-TW" sz="2000" b="1" dirty="0" smtClean="0">
                              <a:solidFill>
                                <a:schemeClr val="tx1"/>
                              </a:solidFill>
                              <a:latin typeface="Cambria Math" panose="02040503050406030204" pitchFamily="18" charset="0"/>
                              <a:ea typeface="Cambria Math" panose="02040503050406030204" pitchFamily="18" charset="0"/>
                            </a:rPr>
                            <a:t>Planets</a:t>
                          </a:r>
                          <a:endParaRPr lang="zh-TW" altLang="en-US" sz="2000" b="1" dirty="0">
                            <a:solidFill>
                              <a:schemeClr val="tx1"/>
                            </a:solidFill>
                            <a:latin typeface="Cambria Math" panose="02040503050406030204" pitchFamily="18" charset="0"/>
                          </a:endParaRPr>
                        </a:p>
                      </a:txBody>
                      <a:tcPr>
                        <a:solidFill>
                          <a:schemeClr val="accent1">
                            <a:lumMod val="40000"/>
                            <a:lumOff val="60000"/>
                          </a:schemeClr>
                        </a:solidFill>
                      </a:tcPr>
                    </a:tc>
                    <a:tc>
                      <a:txBody>
                        <a:bodyPr/>
                        <a:lstStyle/>
                        <a:p>
                          <a:endParaRPr lang="zh-TW"/>
                        </a:p>
                      </a:txBody>
                      <a:tcPr>
                        <a:blipFill>
                          <a:blip r:embed="rId3"/>
                          <a:stretch>
                            <a:fillRect l="-28923" t="-828788" r="-519" b="-178788"/>
                          </a:stretch>
                        </a:blipFill>
                      </a:tcPr>
                    </a:tc>
                    <a:extLst>
                      <a:ext uri="{0D108BD9-81ED-4DB2-BD59-A6C34878D82A}">
                        <a16:rowId xmlns:a16="http://schemas.microsoft.com/office/drawing/2014/main" val="10002"/>
                      </a:ext>
                    </a:extLst>
                  </a:tr>
                </a:tbl>
              </a:graphicData>
            </a:graphic>
          </p:graphicFrame>
        </mc:Fallback>
      </mc:AlternateContent>
      <p:sp>
        <p:nvSpPr>
          <p:cNvPr id="15" name="投影片編號版面配置區 14"/>
          <p:cNvSpPr>
            <a:spLocks noGrp="1"/>
          </p:cNvSpPr>
          <p:nvPr>
            <p:ph type="sldNum" sz="quarter" idx="12"/>
          </p:nvPr>
        </p:nvSpPr>
        <p:spPr/>
        <p:txBody>
          <a:bodyPr/>
          <a:lstStyle/>
          <a:p>
            <a:fld id="{AA1C3E0E-B550-4B87-AADB-86E0574CFCEF}" type="slidenum">
              <a:rPr lang="zh-TW" altLang="en-US" smtClean="0"/>
              <a:pPr/>
              <a:t>44</a:t>
            </a:fld>
            <a:endParaRPr lang="zh-TW" altLang="en-US"/>
          </a:p>
        </p:txBody>
      </p:sp>
    </p:spTree>
    <p:extLst>
      <p:ext uri="{BB962C8B-B14F-4D97-AF65-F5344CB8AC3E}">
        <p14:creationId xmlns:p14="http://schemas.microsoft.com/office/powerpoint/2010/main" val="5025070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4127" y="512618"/>
            <a:ext cx="11446222" cy="5692054"/>
          </a:xfrm>
        </p:spPr>
        <p:txBody>
          <a:bodyPr>
            <a:normAutofit fontScale="92500" lnSpcReduction="10000"/>
          </a:bodyPr>
          <a:lstStyle/>
          <a:p>
            <a:pPr>
              <a:lnSpc>
                <a:spcPct val="100000"/>
              </a:lnSpc>
              <a:spcBef>
                <a:spcPts val="1200"/>
              </a:spcBef>
            </a:pPr>
            <a:r>
              <a:rPr lang="en-US" altLang="zh-TW" sz="3200" dirty="0" smtClean="0">
                <a:latin typeface="Cambria Math" panose="02040503050406030204" pitchFamily="18" charset="0"/>
                <a:ea typeface="Cambria Math" panose="02040503050406030204" pitchFamily="18" charset="0"/>
              </a:rPr>
              <a:t>Most known brown dwarfs and planet-mass objects are in the field, so have aged</a:t>
            </a:r>
            <a:r>
              <a:rPr lang="en-US" altLang="zh-TW" sz="3200" dirty="0">
                <a:latin typeface="Cambria Math" panose="02040503050406030204" pitchFamily="18" charset="0"/>
                <a:ea typeface="Cambria Math" panose="02040503050406030204" pitchFamily="18" charset="0"/>
              </a:rPr>
              <a:t> </a:t>
            </a:r>
            <a:r>
              <a:rPr lang="en-US" altLang="zh-TW" sz="3200" dirty="0" smtClean="0">
                <a:latin typeface="Cambria Math" panose="02040503050406030204" pitchFamily="18" charset="0"/>
                <a:ea typeface="Cambria Math" panose="02040503050406030204" pitchFamily="18" charset="0"/>
              </a:rPr>
              <a:t>↔ </a:t>
            </a:r>
            <a:r>
              <a:rPr lang="en-US" altLang="zh-TW" sz="3200" dirty="0" err="1" smtClean="0">
                <a:latin typeface="Cambria Math" panose="02040503050406030204" pitchFamily="18" charset="0"/>
                <a:ea typeface="Cambria Math" panose="02040503050406030204" pitchFamily="18" charset="0"/>
              </a:rPr>
              <a:t>exoplanets</a:t>
            </a:r>
            <a:endParaRPr lang="en-US" altLang="zh-TW" sz="3200" dirty="0" smtClean="0">
              <a:latin typeface="Cambria Math" panose="02040503050406030204" pitchFamily="18" charset="0"/>
              <a:ea typeface="Cambria Math" panose="02040503050406030204" pitchFamily="18" charset="0"/>
            </a:endParaRPr>
          </a:p>
          <a:p>
            <a:pPr>
              <a:lnSpc>
                <a:spcPct val="100000"/>
              </a:lnSpc>
              <a:spcBef>
                <a:spcPts val="1200"/>
              </a:spcBef>
            </a:pPr>
            <a:r>
              <a:rPr lang="en-US" altLang="zh-TW" sz="3200" dirty="0" smtClean="0">
                <a:latin typeface="Cambria Math" panose="02040503050406030204" pitchFamily="18" charset="0"/>
                <a:ea typeface="Cambria Math" panose="02040503050406030204" pitchFamily="18" charset="0"/>
              </a:rPr>
              <a:t>To study their formation and early evolution </a:t>
            </a:r>
            <a:r>
              <a:rPr lang="en-US" altLang="zh-TW" sz="3200" dirty="0" smtClean="0">
                <a:latin typeface="Cambria Math" panose="02040503050406030204" pitchFamily="18" charset="0"/>
                <a:ea typeface="Cambria Math" panose="02040503050406030204" pitchFamily="18" charset="0"/>
                <a:sym typeface="Wingdings" panose="05000000000000000000" pitchFamily="2" charset="2"/>
              </a:rPr>
              <a:t> </a:t>
            </a:r>
            <a:r>
              <a:rPr lang="en-US" altLang="zh-TW" sz="3200" dirty="0" smtClean="0">
                <a:latin typeface="Cambria Math" panose="02040503050406030204" pitchFamily="18" charset="0"/>
                <a:ea typeface="Cambria Math" panose="02040503050406030204" pitchFamily="18" charset="0"/>
              </a:rPr>
              <a:t>a young sample</a:t>
            </a:r>
          </a:p>
          <a:p>
            <a:pPr>
              <a:lnSpc>
                <a:spcPct val="100000"/>
              </a:lnSpc>
              <a:spcBef>
                <a:spcPts val="1200"/>
              </a:spcBef>
            </a:pPr>
            <a:r>
              <a:rPr lang="en-US" altLang="zh-TW" sz="3200" dirty="0" smtClean="0">
                <a:latin typeface="Cambria Math" panose="02040503050406030204" pitchFamily="18" charset="0"/>
                <a:ea typeface="Cambria Math" panose="02040503050406030204" pitchFamily="18" charset="0"/>
              </a:rPr>
              <a:t>They are brighter when younger.  </a:t>
            </a:r>
            <a:br>
              <a:rPr lang="en-US" altLang="zh-TW" sz="3200"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But even the nearest SFRs are a far cry.</a:t>
            </a:r>
          </a:p>
          <a:p>
            <a:pPr>
              <a:lnSpc>
                <a:spcPct val="100000"/>
              </a:lnSpc>
              <a:spcBef>
                <a:spcPts val="1200"/>
              </a:spcBef>
            </a:pPr>
            <a:r>
              <a:rPr lang="en-US" altLang="zh-TW" sz="3200" dirty="0" smtClean="0">
                <a:latin typeface="Cambria Math" panose="02040503050406030204" pitchFamily="18" charset="0"/>
                <a:ea typeface="Cambria Math" panose="02040503050406030204" pitchFamily="18" charset="0"/>
              </a:rPr>
              <a:t>Strategy: </a:t>
            </a:r>
          </a:p>
          <a:p>
            <a:pPr lvl="1">
              <a:lnSpc>
                <a:spcPct val="100000"/>
              </a:lnSpc>
              <a:spcBef>
                <a:spcPts val="1200"/>
              </a:spcBef>
              <a:buFont typeface="Wingdings" panose="05000000000000000000" pitchFamily="2" charset="2"/>
              <a:buChar char="u"/>
            </a:pPr>
            <a:r>
              <a:rPr lang="en-US" altLang="zh-TW" sz="3200" dirty="0" smtClean="0">
                <a:latin typeface="Cambria Math" panose="02040503050406030204" pitchFamily="18" charset="0"/>
                <a:ea typeface="Cambria Math" panose="02040503050406030204" pitchFamily="18" charset="0"/>
              </a:rPr>
              <a:t> Wide-field IR to surveys for candidates, e.g., CFHT/</a:t>
            </a:r>
            <a:r>
              <a:rPr lang="en-US" altLang="zh-TW" sz="3200" dirty="0" err="1" smtClean="0">
                <a:latin typeface="Cambria Math" panose="02040503050406030204" pitchFamily="18" charset="0"/>
                <a:ea typeface="Cambria Math" panose="02040503050406030204" pitchFamily="18" charset="0"/>
              </a:rPr>
              <a:t>WIRCam</a:t>
            </a:r>
            <a:r>
              <a:rPr lang="en-US" altLang="zh-TW" sz="3200" dirty="0" smtClean="0">
                <a:latin typeface="Cambria Math" panose="02040503050406030204" pitchFamily="18" charset="0"/>
                <a:ea typeface="Cambria Math" panose="02040503050406030204" pitchFamily="18" charset="0"/>
              </a:rPr>
              <a:t>  </a:t>
            </a:r>
            <a:br>
              <a:rPr lang="en-US" altLang="zh-TW" sz="3200"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     for molecular “line imaging” (methane or water on-off), </a:t>
            </a:r>
            <a:br>
              <a:rPr lang="en-US" altLang="zh-TW" sz="3200"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     and cool atmospheres in CMDs </a:t>
            </a:r>
          </a:p>
          <a:p>
            <a:pPr lvl="1">
              <a:lnSpc>
                <a:spcPct val="100000"/>
              </a:lnSpc>
              <a:spcBef>
                <a:spcPts val="1200"/>
              </a:spcBef>
              <a:buFont typeface="Wingdings" panose="05000000000000000000" pitchFamily="2" charset="2"/>
              <a:buChar char="u"/>
            </a:pPr>
            <a:r>
              <a:rPr lang="en-US" altLang="zh-TW" sz="3200" dirty="0">
                <a:latin typeface="Cambria Math" panose="02040503050406030204" pitchFamily="18" charset="0"/>
                <a:ea typeface="Cambria Math" panose="02040503050406030204" pitchFamily="18" charset="0"/>
              </a:rPr>
              <a:t> </a:t>
            </a:r>
            <a:r>
              <a:rPr lang="en-US" altLang="zh-TW" sz="3200" dirty="0" smtClean="0">
                <a:latin typeface="Cambria Math" panose="02040503050406030204" pitchFamily="18" charset="0"/>
                <a:ea typeface="Cambria Math" panose="02040503050406030204" pitchFamily="18" charset="0"/>
              </a:rPr>
              <a:t>Large mirrors for spectroscopic confirmation, e.g.,  </a:t>
            </a:r>
            <a:br>
              <a:rPr lang="en-US" altLang="zh-TW" sz="3200" dirty="0" smtClean="0">
                <a:latin typeface="Cambria Math" panose="02040503050406030204" pitchFamily="18" charset="0"/>
                <a:ea typeface="Cambria Math" panose="02040503050406030204" pitchFamily="18" charset="0"/>
              </a:rPr>
            </a:br>
            <a:r>
              <a:rPr lang="en-US" altLang="zh-TW" sz="3200" dirty="0" smtClean="0">
                <a:latin typeface="Cambria Math" panose="02040503050406030204" pitchFamily="18" charset="0"/>
                <a:ea typeface="Cambria Math" panose="02040503050406030204" pitchFamily="18" charset="0"/>
              </a:rPr>
              <a:t>     Gemini/VLT/Subaru </a:t>
            </a:r>
            <a:endParaRPr lang="zh-TW" altLang="en-US" sz="3200" dirty="0">
              <a:latin typeface="Cambria Math" panose="02040503050406030204" pitchFamily="18" charset="0"/>
            </a:endParaRPr>
          </a:p>
        </p:txBody>
      </p:sp>
      <p:sp>
        <p:nvSpPr>
          <p:cNvPr id="6" name="投影片編號版面配置區 5"/>
          <p:cNvSpPr>
            <a:spLocks noGrp="1"/>
          </p:cNvSpPr>
          <p:nvPr>
            <p:ph type="sldNum" sz="quarter" idx="12"/>
          </p:nvPr>
        </p:nvSpPr>
        <p:spPr/>
        <p:txBody>
          <a:bodyPr/>
          <a:lstStyle/>
          <a:p>
            <a:fld id="{AA1C3E0E-B550-4B87-AADB-86E0574CFCEF}" type="slidenum">
              <a:rPr lang="zh-TW" altLang="en-US" smtClean="0"/>
              <a:pPr/>
              <a:t>45</a:t>
            </a:fld>
            <a:endParaRPr lang="zh-TW" altLang="en-US"/>
          </a:p>
        </p:txBody>
      </p:sp>
    </p:spTree>
    <p:extLst>
      <p:ext uri="{BB962C8B-B14F-4D97-AF65-F5344CB8AC3E}">
        <p14:creationId xmlns:p14="http://schemas.microsoft.com/office/powerpoint/2010/main" val="242289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512955" y="874615"/>
            <a:ext cx="10946029" cy="4831554"/>
          </a:xfrm>
          <a:prstGeom prst="rect">
            <a:avLst/>
          </a:prstGeom>
        </p:spPr>
      </p:pic>
      <p:sp>
        <p:nvSpPr>
          <p:cNvPr id="8" name="直線圖說文字 1 (無框線) 7"/>
          <p:cNvSpPr/>
          <p:nvPr/>
        </p:nvSpPr>
        <p:spPr>
          <a:xfrm>
            <a:off x="4671361" y="2551147"/>
            <a:ext cx="1070517" cy="579863"/>
          </a:xfrm>
          <a:prstGeom prst="callout1">
            <a:avLst>
              <a:gd name="adj1" fmla="val 91827"/>
              <a:gd name="adj2" fmla="val 41667"/>
              <a:gd name="adj3" fmla="val 264424"/>
              <a:gd name="adj4" fmla="val 397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chemeClr val="tx1"/>
                </a:solidFill>
                <a:latin typeface="Cambria Math" panose="02040503050406030204" pitchFamily="18" charset="0"/>
                <a:ea typeface="Cambria Math" panose="02040503050406030204" pitchFamily="18" charset="0"/>
              </a:rPr>
              <a:t>T4</a:t>
            </a:r>
            <a:endParaRPr lang="zh-TW" altLang="en-US" sz="2800" dirty="0">
              <a:solidFill>
                <a:schemeClr val="tx1"/>
              </a:solidFill>
              <a:latin typeface="Cambria Math" panose="02040503050406030204" pitchFamily="18" charset="0"/>
            </a:endParaRPr>
          </a:p>
        </p:txBody>
      </p:sp>
      <p:sp>
        <p:nvSpPr>
          <p:cNvPr id="9" name="直線圖說文字 1 (無框線) 8"/>
          <p:cNvSpPr/>
          <p:nvPr/>
        </p:nvSpPr>
        <p:spPr>
          <a:xfrm>
            <a:off x="5410563" y="598721"/>
            <a:ext cx="1507650" cy="579863"/>
          </a:xfrm>
          <a:prstGeom prst="callout1">
            <a:avLst>
              <a:gd name="adj1" fmla="val 86058"/>
              <a:gd name="adj2" fmla="val 33438"/>
              <a:gd name="adj3" fmla="val 314424"/>
              <a:gd name="adj4" fmla="val -47449"/>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00FF00"/>
                </a:solidFill>
                <a:latin typeface="Cambria Math" panose="02040503050406030204" pitchFamily="18" charset="0"/>
                <a:ea typeface="Cambria Math" panose="02040503050406030204" pitchFamily="18" charset="0"/>
              </a:rPr>
              <a:t>CFHT/H</a:t>
            </a:r>
            <a:endParaRPr lang="zh-TW" altLang="en-US" sz="2800" dirty="0">
              <a:solidFill>
                <a:srgbClr val="00FF00"/>
              </a:solidFill>
              <a:latin typeface="Cambria Math" panose="02040503050406030204" pitchFamily="18" charset="0"/>
            </a:endParaRPr>
          </a:p>
        </p:txBody>
      </p:sp>
      <p:sp>
        <p:nvSpPr>
          <p:cNvPr id="10" name="直線圖說文字 1 (無框線) 9"/>
          <p:cNvSpPr/>
          <p:nvPr/>
        </p:nvSpPr>
        <p:spPr>
          <a:xfrm>
            <a:off x="2805510" y="5749414"/>
            <a:ext cx="2318252" cy="579863"/>
          </a:xfrm>
          <a:prstGeom prst="callout1">
            <a:avLst>
              <a:gd name="adj1" fmla="val 5289"/>
              <a:gd name="adj2" fmla="val 49379"/>
              <a:gd name="adj3" fmla="val -252884"/>
              <a:gd name="adj4" fmla="val 719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FF0000"/>
                </a:solidFill>
                <a:latin typeface="Cambria Math" panose="02040503050406030204" pitchFamily="18" charset="0"/>
                <a:ea typeface="Cambria Math" panose="02040503050406030204" pitchFamily="18" charset="0"/>
              </a:rPr>
              <a:t>CHFT/CH4ON</a:t>
            </a:r>
            <a:endParaRPr lang="zh-TW" altLang="en-US" sz="2800" dirty="0">
              <a:solidFill>
                <a:srgbClr val="FF0000"/>
              </a:solidFill>
              <a:latin typeface="Cambria Math" panose="02040503050406030204" pitchFamily="18" charset="0"/>
            </a:endParaRPr>
          </a:p>
        </p:txBody>
      </p:sp>
      <p:sp>
        <p:nvSpPr>
          <p:cNvPr id="11" name="直線圖說文字 1 (無框線) 10"/>
          <p:cNvSpPr/>
          <p:nvPr/>
        </p:nvSpPr>
        <p:spPr>
          <a:xfrm>
            <a:off x="111798" y="5734999"/>
            <a:ext cx="2816375" cy="579863"/>
          </a:xfrm>
          <a:prstGeom prst="callout1">
            <a:avLst>
              <a:gd name="adj1" fmla="val 3365"/>
              <a:gd name="adj2" fmla="val 49867"/>
              <a:gd name="adj3" fmla="val -274038"/>
              <a:gd name="adj4" fmla="val 96526"/>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0000CC"/>
                </a:solidFill>
                <a:latin typeface="Cambria Math" panose="02040503050406030204" pitchFamily="18" charset="0"/>
                <a:ea typeface="Cambria Math" panose="02040503050406030204" pitchFamily="18" charset="0"/>
              </a:rPr>
              <a:t>CFHT/CH4OFF</a:t>
            </a:r>
            <a:endParaRPr lang="zh-TW" altLang="en-US" sz="2800" dirty="0">
              <a:solidFill>
                <a:srgbClr val="0000CC"/>
              </a:solidFill>
              <a:latin typeface="Cambria Math" panose="02040503050406030204" pitchFamily="18" charset="0"/>
            </a:endParaRPr>
          </a:p>
        </p:txBody>
      </p:sp>
      <p:sp>
        <p:nvSpPr>
          <p:cNvPr id="13" name="直線圖說文字 1 (無框線) 12"/>
          <p:cNvSpPr/>
          <p:nvPr/>
        </p:nvSpPr>
        <p:spPr>
          <a:xfrm>
            <a:off x="379552" y="32782"/>
            <a:ext cx="2612432" cy="579863"/>
          </a:xfrm>
          <a:prstGeom prst="callout1">
            <a:avLst>
              <a:gd name="adj1" fmla="val 91827"/>
              <a:gd name="adj2" fmla="val 47491"/>
              <a:gd name="adj3" fmla="val 393270"/>
              <a:gd name="adj4" fmla="val 104748"/>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0000CC"/>
                </a:solidFill>
                <a:latin typeface="Cambria Math" panose="02040503050406030204" pitchFamily="18" charset="0"/>
                <a:ea typeface="Cambria Math" panose="02040503050406030204" pitchFamily="18" charset="0"/>
              </a:rPr>
              <a:t>Gemini/</a:t>
            </a:r>
            <a:r>
              <a:rPr lang="en-US" altLang="zh-TW" sz="2800" dirty="0" err="1" smtClean="0">
                <a:solidFill>
                  <a:srgbClr val="0000CC"/>
                </a:solidFill>
                <a:latin typeface="Cambria Math" panose="02040503050406030204" pitchFamily="18" charset="0"/>
                <a:ea typeface="Cambria Math" panose="02040503050406030204" pitchFamily="18" charset="0"/>
              </a:rPr>
              <a:t>Hcon</a:t>
            </a:r>
            <a:endParaRPr lang="zh-TW" altLang="en-US" sz="2800" dirty="0">
              <a:solidFill>
                <a:srgbClr val="0000CC"/>
              </a:solidFill>
              <a:latin typeface="Cambria Math" panose="02040503050406030204" pitchFamily="18" charset="0"/>
            </a:endParaRPr>
          </a:p>
        </p:txBody>
      </p:sp>
      <p:sp>
        <p:nvSpPr>
          <p:cNvPr id="14" name="直線圖說文字 1 (無框線) 13"/>
          <p:cNvSpPr/>
          <p:nvPr/>
        </p:nvSpPr>
        <p:spPr>
          <a:xfrm>
            <a:off x="4531279" y="135370"/>
            <a:ext cx="2816375" cy="579863"/>
          </a:xfrm>
          <a:prstGeom prst="callout1">
            <a:avLst>
              <a:gd name="adj1" fmla="val 82211"/>
              <a:gd name="adj2" fmla="val 35613"/>
              <a:gd name="adj3" fmla="val 387500"/>
              <a:gd name="adj4" fmla="val -24236"/>
            </a:avLst>
          </a:prstGeom>
          <a:noFill/>
          <a:ln>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996633"/>
                </a:solidFill>
                <a:latin typeface="Cambria Math" panose="02040503050406030204" pitchFamily="18" charset="0"/>
                <a:ea typeface="Cambria Math" panose="02040503050406030204" pitchFamily="18" charset="0"/>
              </a:rPr>
              <a:t>Gemini/[</a:t>
            </a:r>
            <a:r>
              <a:rPr lang="en-US" altLang="zh-TW" sz="2800" dirty="0" err="1" smtClean="0">
                <a:solidFill>
                  <a:srgbClr val="996633"/>
                </a:solidFill>
                <a:latin typeface="Cambria Math" panose="02040503050406030204" pitchFamily="18" charset="0"/>
                <a:ea typeface="Cambria Math" panose="02040503050406030204" pitchFamily="18" charset="0"/>
              </a:rPr>
              <a:t>FeII</a:t>
            </a:r>
            <a:r>
              <a:rPr lang="en-US" altLang="zh-TW" sz="2800" dirty="0" smtClean="0">
                <a:solidFill>
                  <a:srgbClr val="996633"/>
                </a:solidFill>
                <a:latin typeface="Cambria Math" panose="02040503050406030204" pitchFamily="18" charset="0"/>
                <a:ea typeface="Cambria Math" panose="02040503050406030204" pitchFamily="18" charset="0"/>
              </a:rPr>
              <a:t>]</a:t>
            </a:r>
            <a:endParaRPr lang="zh-TW" altLang="en-US" sz="2800" dirty="0">
              <a:solidFill>
                <a:srgbClr val="996633"/>
              </a:solidFill>
              <a:latin typeface="Cambria Math" panose="02040503050406030204" pitchFamily="18" charset="0"/>
            </a:endParaRPr>
          </a:p>
        </p:txBody>
      </p:sp>
      <p:sp>
        <p:nvSpPr>
          <p:cNvPr id="15" name="直線圖說文字 1 (無框線) 14"/>
          <p:cNvSpPr/>
          <p:nvPr/>
        </p:nvSpPr>
        <p:spPr>
          <a:xfrm>
            <a:off x="2353444" y="566051"/>
            <a:ext cx="2816375" cy="579863"/>
          </a:xfrm>
          <a:prstGeom prst="callout1">
            <a:avLst>
              <a:gd name="adj1" fmla="val 82212"/>
              <a:gd name="adj2" fmla="val 49075"/>
              <a:gd name="adj3" fmla="val 177885"/>
              <a:gd name="adj4" fmla="val 54952"/>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FF0000"/>
                </a:solidFill>
                <a:latin typeface="Cambria Math" panose="02040503050406030204" pitchFamily="18" charset="0"/>
                <a:ea typeface="Cambria Math" panose="02040503050406030204" pitchFamily="18" charset="0"/>
              </a:rPr>
              <a:t>Gemini/</a:t>
            </a:r>
            <a:r>
              <a:rPr lang="en-US" altLang="zh-TW" sz="2800" dirty="0" err="1" smtClean="0">
                <a:solidFill>
                  <a:srgbClr val="FF0000"/>
                </a:solidFill>
                <a:latin typeface="Cambria Math" panose="02040503050406030204" pitchFamily="18" charset="0"/>
                <a:ea typeface="Cambria Math" panose="02040503050406030204" pitchFamily="18" charset="0"/>
              </a:rPr>
              <a:t>Hcon</a:t>
            </a:r>
            <a:endParaRPr lang="zh-TW" altLang="en-US" sz="2800" dirty="0">
              <a:solidFill>
                <a:srgbClr val="FF0000"/>
              </a:solidFill>
              <a:latin typeface="Cambria Math" panose="02040503050406030204" pitchFamily="18" charset="0"/>
            </a:endParaRPr>
          </a:p>
        </p:txBody>
      </p:sp>
      <p:sp>
        <p:nvSpPr>
          <p:cNvPr id="17" name="直線圖說文字 1 (無框線) 16"/>
          <p:cNvSpPr/>
          <p:nvPr/>
        </p:nvSpPr>
        <p:spPr>
          <a:xfrm>
            <a:off x="9095454" y="404554"/>
            <a:ext cx="2612432" cy="579863"/>
          </a:xfrm>
          <a:prstGeom prst="callout1">
            <a:avLst>
              <a:gd name="adj1" fmla="val 80289"/>
              <a:gd name="adj2" fmla="val 30843"/>
              <a:gd name="adj3" fmla="val 281732"/>
              <a:gd name="adj4" fmla="val 26207"/>
            </a:avLst>
          </a:prstGeom>
          <a:no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0000CC"/>
                </a:solidFill>
                <a:latin typeface="Cambria Math" panose="02040503050406030204" pitchFamily="18" charset="0"/>
                <a:ea typeface="Cambria Math" panose="02040503050406030204" pitchFamily="18" charset="0"/>
              </a:rPr>
              <a:t>WISE/W2</a:t>
            </a:r>
            <a:endParaRPr lang="zh-TW" altLang="en-US" sz="2800" dirty="0">
              <a:solidFill>
                <a:srgbClr val="0000CC"/>
              </a:solidFill>
              <a:latin typeface="Cambria Math" panose="02040503050406030204" pitchFamily="18" charset="0"/>
            </a:endParaRPr>
          </a:p>
        </p:txBody>
      </p:sp>
      <p:sp>
        <p:nvSpPr>
          <p:cNvPr id="18" name="直線圖說文字 1 (無框線) 17"/>
          <p:cNvSpPr/>
          <p:nvPr/>
        </p:nvSpPr>
        <p:spPr>
          <a:xfrm>
            <a:off x="8729707" y="23344"/>
            <a:ext cx="1394105" cy="579863"/>
          </a:xfrm>
          <a:prstGeom prst="callout1">
            <a:avLst>
              <a:gd name="adj1" fmla="val 86058"/>
              <a:gd name="adj2" fmla="val 52613"/>
              <a:gd name="adj3" fmla="val 489425"/>
              <a:gd name="adj4" fmla="val 52672"/>
            </a:avLst>
          </a:prstGeom>
          <a:noFill/>
          <a:ln>
            <a:solidFill>
              <a:srgbClr val="0000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0000CC"/>
                </a:solidFill>
                <a:latin typeface="Cambria Math" panose="02040503050406030204" pitchFamily="18" charset="0"/>
                <a:ea typeface="Cambria Math" panose="02040503050406030204" pitchFamily="18" charset="0"/>
              </a:rPr>
              <a:t>IRAC2</a:t>
            </a:r>
            <a:endParaRPr lang="zh-TW" altLang="en-US" sz="2800" dirty="0">
              <a:solidFill>
                <a:srgbClr val="0000CC"/>
              </a:solidFill>
              <a:latin typeface="Cambria Math" panose="02040503050406030204" pitchFamily="18" charset="0"/>
            </a:endParaRPr>
          </a:p>
        </p:txBody>
      </p:sp>
      <p:sp>
        <p:nvSpPr>
          <p:cNvPr id="19" name="直線圖說文字 1 (無框線) 18"/>
          <p:cNvSpPr/>
          <p:nvPr/>
        </p:nvSpPr>
        <p:spPr>
          <a:xfrm>
            <a:off x="7158957" y="491181"/>
            <a:ext cx="2816375" cy="579863"/>
          </a:xfrm>
          <a:prstGeom prst="callout1">
            <a:avLst>
              <a:gd name="adj1" fmla="val 82212"/>
              <a:gd name="adj2" fmla="val 46303"/>
              <a:gd name="adj3" fmla="val 229808"/>
              <a:gd name="adj4" fmla="val 38322"/>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FF0000"/>
                </a:solidFill>
                <a:latin typeface="Cambria Math" panose="02040503050406030204" pitchFamily="18" charset="0"/>
                <a:ea typeface="Cambria Math" panose="02040503050406030204" pitchFamily="18" charset="0"/>
              </a:rPr>
              <a:t>WISE/W1</a:t>
            </a:r>
            <a:endParaRPr lang="zh-TW" altLang="en-US" sz="2800" dirty="0">
              <a:solidFill>
                <a:srgbClr val="FF0000"/>
              </a:solidFill>
              <a:latin typeface="Cambria Math" panose="02040503050406030204" pitchFamily="18" charset="0"/>
            </a:endParaRPr>
          </a:p>
        </p:txBody>
      </p:sp>
      <p:sp>
        <p:nvSpPr>
          <p:cNvPr id="20" name="直線圖說文字 1 (無框線) 19"/>
          <p:cNvSpPr/>
          <p:nvPr/>
        </p:nvSpPr>
        <p:spPr>
          <a:xfrm>
            <a:off x="7109537" y="59721"/>
            <a:ext cx="1394105" cy="579863"/>
          </a:xfrm>
          <a:prstGeom prst="callout1">
            <a:avLst>
              <a:gd name="adj1" fmla="val 86058"/>
              <a:gd name="adj2" fmla="val 32616"/>
              <a:gd name="adj3" fmla="val 502887"/>
              <a:gd name="adj4" fmla="val 49472"/>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solidFill>
                  <a:srgbClr val="FF0000"/>
                </a:solidFill>
                <a:latin typeface="Cambria Math" panose="02040503050406030204" pitchFamily="18" charset="0"/>
                <a:ea typeface="Cambria Math" panose="02040503050406030204" pitchFamily="18" charset="0"/>
              </a:rPr>
              <a:t>IRAC1</a:t>
            </a:r>
            <a:endParaRPr lang="zh-TW" altLang="en-US" sz="2800" dirty="0">
              <a:solidFill>
                <a:srgbClr val="FF0000"/>
              </a:solidFill>
              <a:latin typeface="Cambria Math" panose="02040503050406030204" pitchFamily="18" charset="0"/>
            </a:endParaRPr>
          </a:p>
        </p:txBody>
      </p:sp>
      <p:sp>
        <p:nvSpPr>
          <p:cNvPr id="21" name="文字方塊 20"/>
          <p:cNvSpPr txBox="1"/>
          <p:nvPr/>
        </p:nvSpPr>
        <p:spPr>
          <a:xfrm>
            <a:off x="7817474" y="5941200"/>
            <a:ext cx="3890412" cy="646331"/>
          </a:xfrm>
          <a:prstGeom prst="rect">
            <a:avLst/>
          </a:prstGeom>
          <a:noFill/>
          <a:ln>
            <a:solidFill>
              <a:schemeClr val="accent2">
                <a:lumMod val="75000"/>
              </a:schemeClr>
            </a:solidFill>
          </a:ln>
        </p:spPr>
        <p:txBody>
          <a:bodyPr wrap="square" rtlCol="0">
            <a:spAutoFit/>
          </a:bodyPr>
          <a:lstStyle/>
          <a:p>
            <a:pPr algn="ctr"/>
            <a:r>
              <a:rPr lang="en-US" altLang="zh-TW" sz="3600" dirty="0" smtClean="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Methane imaging</a:t>
            </a:r>
            <a:endParaRPr lang="zh-TW" altLang="en-US" sz="3600" dirty="0">
              <a:solidFill>
                <a:schemeClr val="accent2">
                  <a:lumMod val="75000"/>
                </a:schemeClr>
              </a:solidFill>
              <a:latin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43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122326" y="895596"/>
            <a:ext cx="7427037" cy="5610510"/>
          </a:xfrm>
          <a:prstGeom prst="rect">
            <a:avLst/>
          </a:prstGeom>
        </p:spPr>
      </p:pic>
      <mc:AlternateContent xmlns:mc="http://schemas.openxmlformats.org/markup-compatibility/2006" xmlns:a14="http://schemas.microsoft.com/office/drawing/2010/main">
        <mc:Choice Requires="a14">
          <p:sp>
            <p:nvSpPr>
              <p:cNvPr id="5" name="文字方塊 4"/>
              <p:cNvSpPr txBox="1"/>
              <p:nvPr/>
            </p:nvSpPr>
            <p:spPr>
              <a:xfrm rot="16200000">
                <a:off x="-168366" y="3161533"/>
                <a:ext cx="402738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3600" i="1" smtClean="0">
                              <a:latin typeface="Cambria Math" panose="02040503050406030204" pitchFamily="18" charset="0"/>
                            </a:rPr>
                          </m:ctrlPr>
                        </m:sSubPr>
                        <m:e>
                          <m:r>
                            <m:rPr>
                              <m:sty m:val="p"/>
                            </m:rPr>
                            <a:rPr lang="en-US" altLang="zh-TW" sz="3600" b="0" i="0" smtClean="0">
                              <a:latin typeface="Cambria Math" panose="02040503050406030204" pitchFamily="18" charset="0"/>
                            </a:rPr>
                            <m:t>mag</m:t>
                          </m:r>
                        </m:e>
                        <m:sub>
                          <m:r>
                            <m:rPr>
                              <m:sty m:val="p"/>
                            </m:rPr>
                            <a:rPr lang="en-US" altLang="zh-TW" sz="3600" b="0" i="0" smtClean="0">
                              <a:latin typeface="Cambria Math" panose="02040503050406030204" pitchFamily="18" charset="0"/>
                            </a:rPr>
                            <m:t>H</m:t>
                          </m:r>
                        </m:sub>
                      </m:sSub>
                      <m:r>
                        <a:rPr lang="en-US" altLang="zh-TW" sz="3600" b="0" i="0" smtClean="0">
                          <a:latin typeface="Cambria Math" panose="02040503050406030204" pitchFamily="18" charset="0"/>
                        </a:rPr>
                        <m:t> − </m:t>
                      </m:r>
                      <m:sSub>
                        <m:sSubPr>
                          <m:ctrlPr>
                            <a:rPr lang="en-US" altLang="zh-TW" sz="3600" b="0" i="1" smtClean="0">
                              <a:latin typeface="Cambria Math" panose="02040503050406030204" pitchFamily="18" charset="0"/>
                            </a:rPr>
                          </m:ctrlPr>
                        </m:sSubPr>
                        <m:e>
                          <m:r>
                            <m:rPr>
                              <m:sty m:val="p"/>
                            </m:rPr>
                            <a:rPr lang="en-US" altLang="zh-TW" sz="3600" b="0" i="0" smtClean="0">
                              <a:latin typeface="Cambria Math" panose="02040503050406030204" pitchFamily="18" charset="0"/>
                            </a:rPr>
                            <m:t>mag</m:t>
                          </m:r>
                        </m:e>
                        <m:sub>
                          <m:r>
                            <m:rPr>
                              <m:sty m:val="p"/>
                            </m:rPr>
                            <a:rPr lang="en-US" altLang="zh-TW" sz="3600" b="0" i="0" smtClean="0">
                              <a:latin typeface="Cambria Math" panose="02040503050406030204" pitchFamily="18" charset="0"/>
                            </a:rPr>
                            <m:t>CH</m:t>
                          </m:r>
                          <m:r>
                            <a:rPr lang="en-US" altLang="zh-TW" sz="3600" b="0" i="0" smtClean="0">
                              <a:latin typeface="Cambria Math" panose="02040503050406030204" pitchFamily="18" charset="0"/>
                            </a:rPr>
                            <m:t>4</m:t>
                          </m:r>
                          <m:r>
                            <m:rPr>
                              <m:sty m:val="p"/>
                            </m:rPr>
                            <a:rPr lang="en-US" altLang="zh-TW" sz="3600" b="0" i="0" smtClean="0">
                              <a:latin typeface="Cambria Math" panose="02040503050406030204" pitchFamily="18" charset="0"/>
                            </a:rPr>
                            <m:t>ON</m:t>
                          </m:r>
                        </m:sub>
                      </m:sSub>
                    </m:oMath>
                  </m:oMathPara>
                </a14:m>
                <a:endParaRPr lang="zh-TW" altLang="en-US" sz="3600" dirty="0"/>
              </a:p>
            </p:txBody>
          </p:sp>
        </mc:Choice>
        <mc:Fallback xmlns="">
          <p:sp>
            <p:nvSpPr>
              <p:cNvPr id="5" name="文字方塊 4"/>
              <p:cNvSpPr txBox="1">
                <a:spLocks noRot="1" noChangeAspect="1" noMove="1" noResize="1" noEditPoints="1" noAdjustHandles="1" noChangeArrowheads="1" noChangeShapeType="1" noTextEdit="1"/>
              </p:cNvSpPr>
              <p:nvPr/>
            </p:nvSpPr>
            <p:spPr>
              <a:xfrm rot="16200000">
                <a:off x="-168366" y="3161533"/>
                <a:ext cx="4027385" cy="553998"/>
              </a:xfrm>
              <a:prstGeom prst="rect">
                <a:avLst/>
              </a:prstGeom>
              <a:blipFill rotWithShape="0">
                <a:blip r:embed="rId3"/>
                <a:stretch>
                  <a:fillRect/>
                </a:stretch>
              </a:blipFill>
            </p:spPr>
            <p:txBody>
              <a:bodyPr/>
              <a:lstStyle/>
              <a:p>
                <a:r>
                  <a:rPr lang="zh-TW" altLang="en-US">
                    <a:noFill/>
                  </a:rPr>
                  <a:t> </a:t>
                </a:r>
              </a:p>
            </p:txBody>
          </p:sp>
        </mc:Fallback>
      </mc:AlternateContent>
      <p:sp>
        <p:nvSpPr>
          <p:cNvPr id="6" name="文字方塊 5"/>
          <p:cNvSpPr txBox="1"/>
          <p:nvPr/>
        </p:nvSpPr>
        <p:spPr>
          <a:xfrm>
            <a:off x="9258235" y="1176374"/>
            <a:ext cx="2770909" cy="4524315"/>
          </a:xfrm>
          <a:prstGeom prst="rect">
            <a:avLst/>
          </a:prstGeom>
          <a:noFill/>
        </p:spPr>
        <p:txBody>
          <a:bodyPr wrap="square" rtlCol="0">
            <a:spAutoFit/>
          </a:bodyPr>
          <a:lstStyle/>
          <a:p>
            <a:r>
              <a:rPr lang="en-US" altLang="zh-TW" sz="3200" dirty="0" smtClean="0">
                <a:latin typeface="Cambria Math" panose="02040503050406030204" pitchFamily="18" charset="0"/>
                <a:ea typeface="Cambria Math" panose="02040503050406030204" pitchFamily="18" charset="0"/>
              </a:rPr>
              <a:t>Known </a:t>
            </a:r>
            <a:r>
              <a:rPr lang="en-US" altLang="zh-TW" sz="3200" b="1" dirty="0" smtClean="0">
                <a:latin typeface="Cambria Math" panose="02040503050406030204" pitchFamily="18" charset="0"/>
                <a:ea typeface="Cambria Math" panose="02040503050406030204" pitchFamily="18" charset="0"/>
              </a:rPr>
              <a:t>L</a:t>
            </a:r>
            <a:r>
              <a:rPr lang="en-US" altLang="zh-TW" sz="3200" dirty="0" smtClean="0">
                <a:latin typeface="Cambria Math" panose="02040503050406030204" pitchFamily="18" charset="0"/>
                <a:ea typeface="Cambria Math" panose="02040503050406030204" pitchFamily="18" charset="0"/>
              </a:rPr>
              <a:t> and </a:t>
            </a:r>
            <a:r>
              <a:rPr lang="en-US" altLang="zh-TW" sz="3200" b="1" dirty="0" smtClean="0">
                <a:solidFill>
                  <a:srgbClr val="FF0000"/>
                </a:solidFill>
                <a:latin typeface="Cambria Math" panose="02040503050406030204" pitchFamily="18" charset="0"/>
                <a:ea typeface="Cambria Math" panose="02040503050406030204" pitchFamily="18" charset="0"/>
              </a:rPr>
              <a:t>T</a:t>
            </a:r>
            <a:r>
              <a:rPr lang="en-US" altLang="zh-TW" sz="3200" dirty="0" smtClean="0">
                <a:latin typeface="Cambria Math" panose="02040503050406030204" pitchFamily="18" charset="0"/>
                <a:ea typeface="Cambria Math" panose="02040503050406030204" pitchFamily="18" charset="0"/>
              </a:rPr>
              <a:t> dwarfs observed with CH4 imaging</a:t>
            </a:r>
          </a:p>
          <a:p>
            <a:endParaRPr lang="en-US" altLang="zh-TW" sz="3200" dirty="0">
              <a:latin typeface="Cambria Math" panose="02040503050406030204" pitchFamily="18" charset="0"/>
              <a:ea typeface="Cambria Math" panose="02040503050406030204" pitchFamily="18" charset="0"/>
            </a:endParaRPr>
          </a:p>
          <a:p>
            <a:r>
              <a:rPr lang="en-US" altLang="zh-TW" sz="3200" b="1" dirty="0" smtClean="0">
                <a:solidFill>
                  <a:schemeClr val="bg1">
                    <a:lumMod val="75000"/>
                  </a:schemeClr>
                </a:solidFill>
                <a:latin typeface="Cambria Math" panose="02040503050406030204" pitchFamily="18" charset="0"/>
                <a:ea typeface="Cambria Math" panose="02040503050406030204" pitchFamily="18" charset="0"/>
              </a:rPr>
              <a:t>G</a:t>
            </a:r>
            <a:r>
              <a:rPr lang="en-US" altLang="zh-TW" sz="3200" dirty="0" smtClean="0">
                <a:latin typeface="Cambria Math" panose="02040503050406030204" pitchFamily="18" charset="0"/>
                <a:ea typeface="Cambria Math" panose="02040503050406030204" pitchFamily="18" charset="0"/>
              </a:rPr>
              <a:t>ray: computed from the </a:t>
            </a:r>
            <a:r>
              <a:rPr lang="en-US" altLang="zh-TW" sz="3200" dirty="0" err="1" smtClean="0">
                <a:latin typeface="Cambria Math" panose="02040503050406030204" pitchFamily="18" charset="0"/>
                <a:ea typeface="Cambria Math" panose="02040503050406030204" pitchFamily="18" charset="0"/>
              </a:rPr>
              <a:t>SpeX</a:t>
            </a:r>
            <a:r>
              <a:rPr lang="en-US" altLang="zh-TW" sz="3200" dirty="0" smtClean="0">
                <a:latin typeface="Cambria Math" panose="02040503050406030204" pitchFamily="18" charset="0"/>
                <a:ea typeface="Cambria Math" panose="02040503050406030204" pitchFamily="18" charset="0"/>
              </a:rPr>
              <a:t> library</a:t>
            </a:r>
            <a:endParaRPr lang="zh-TW" altLang="en-US" sz="3200" dirty="0">
              <a:latin typeface="Cambria Math" panose="02040503050406030204" pitchFamily="18" charset="0"/>
            </a:endParaRPr>
          </a:p>
        </p:txBody>
      </p:sp>
      <p:sp>
        <p:nvSpPr>
          <p:cNvPr id="7" name="文字方塊 6"/>
          <p:cNvSpPr txBox="1"/>
          <p:nvPr/>
        </p:nvSpPr>
        <p:spPr>
          <a:xfrm>
            <a:off x="9917768" y="6117514"/>
            <a:ext cx="1839952" cy="400110"/>
          </a:xfrm>
          <a:prstGeom prst="rect">
            <a:avLst/>
          </a:prstGeom>
          <a:noFill/>
        </p:spPr>
        <p:txBody>
          <a:bodyPr wrap="square" rtlCol="0">
            <a:spAutoFit/>
          </a:bodyPr>
          <a:lstStyle/>
          <a:p>
            <a:pPr algn="ctr"/>
            <a:r>
              <a:rPr lang="en-US" altLang="zh-TW" sz="2000" dirty="0" smtClean="0">
                <a:solidFill>
                  <a:srgbClr val="996633"/>
                </a:solidFill>
                <a:latin typeface="Cambria Math" panose="02040503050406030204" pitchFamily="18" charset="0"/>
                <a:ea typeface="Cambria Math" panose="02040503050406030204" pitchFamily="18" charset="0"/>
              </a:rPr>
              <a:t>Chiang+15a</a:t>
            </a:r>
            <a:endParaRPr lang="zh-TW" altLang="en-US" sz="2000" dirty="0">
              <a:solidFill>
                <a:srgbClr val="996633"/>
              </a:solidFill>
              <a:latin typeface="Cambria Math" panose="02040503050406030204" pitchFamily="18" charset="0"/>
            </a:endParaRPr>
          </a:p>
        </p:txBody>
      </p:sp>
      <p:sp>
        <p:nvSpPr>
          <p:cNvPr id="8" name="文字方塊 7"/>
          <p:cNvSpPr txBox="1"/>
          <p:nvPr/>
        </p:nvSpPr>
        <p:spPr>
          <a:xfrm>
            <a:off x="2386472" y="155605"/>
            <a:ext cx="8645236" cy="646331"/>
          </a:xfrm>
          <a:prstGeom prst="rect">
            <a:avLst/>
          </a:prstGeom>
          <a:noFill/>
        </p:spPr>
        <p:txBody>
          <a:bodyPr wrap="square" rtlCol="0">
            <a:spAutoFit/>
          </a:bodyPr>
          <a:lstStyle/>
          <a:p>
            <a:r>
              <a:rPr lang="en-US" altLang="zh-TW" sz="3600" dirty="0" smtClean="0">
                <a:solidFill>
                  <a:srgbClr val="0000CC"/>
                </a:solidFill>
                <a:latin typeface="Cambria Math" panose="02040503050406030204" pitchFamily="18" charset="0"/>
                <a:ea typeface="Cambria Math" panose="02040503050406030204" pitchFamily="18" charset="0"/>
              </a:rPr>
              <a:t>Calibration with known field </a:t>
            </a:r>
            <a:r>
              <a:rPr lang="en-US" altLang="zh-TW" sz="3600" dirty="0" err="1" smtClean="0">
                <a:solidFill>
                  <a:srgbClr val="0000CC"/>
                </a:solidFill>
                <a:latin typeface="Cambria Math" panose="02040503050406030204" pitchFamily="18" charset="0"/>
                <a:ea typeface="Cambria Math" panose="02040503050406030204" pitchFamily="18" charset="0"/>
              </a:rPr>
              <a:t>Ls</a:t>
            </a:r>
            <a:r>
              <a:rPr lang="en-US" altLang="zh-TW" sz="3600" dirty="0" smtClean="0">
                <a:solidFill>
                  <a:srgbClr val="0000CC"/>
                </a:solidFill>
                <a:latin typeface="Cambria Math" panose="02040503050406030204" pitchFamily="18" charset="0"/>
                <a:ea typeface="Cambria Math" panose="02040503050406030204" pitchFamily="18" charset="0"/>
              </a:rPr>
              <a:t> and </a:t>
            </a:r>
            <a:r>
              <a:rPr lang="en-US" altLang="zh-TW" sz="3600" dirty="0" err="1" smtClean="0">
                <a:solidFill>
                  <a:srgbClr val="0000CC"/>
                </a:solidFill>
                <a:latin typeface="Cambria Math" panose="02040503050406030204" pitchFamily="18" charset="0"/>
                <a:ea typeface="Cambria Math" panose="02040503050406030204" pitchFamily="18" charset="0"/>
              </a:rPr>
              <a:t>Ts</a:t>
            </a:r>
            <a:endParaRPr lang="zh-TW" altLang="en-US" sz="3600" dirty="0">
              <a:solidFill>
                <a:srgbClr val="0000CC"/>
              </a:solidFill>
              <a:latin typeface="Cambria Math" panose="02040503050406030204" pitchFamily="18" charset="0"/>
            </a:endParaRPr>
          </a:p>
        </p:txBody>
      </p:sp>
      <p:sp>
        <p:nvSpPr>
          <p:cNvPr id="10" name="投影片編號版面配置區 9"/>
          <p:cNvSpPr>
            <a:spLocks noGrp="1"/>
          </p:cNvSpPr>
          <p:nvPr>
            <p:ph type="sldNum" sz="quarter" idx="12"/>
          </p:nvPr>
        </p:nvSpPr>
        <p:spPr/>
        <p:txBody>
          <a:bodyPr/>
          <a:lstStyle/>
          <a:p>
            <a:fld id="{AA1C3E0E-B550-4B87-AADB-86E0574CFCEF}" type="slidenum">
              <a:rPr lang="zh-TW" altLang="en-US" smtClean="0"/>
              <a:pPr/>
              <a:t>47</a:t>
            </a:fld>
            <a:endParaRPr lang="zh-TW" altLang="en-US"/>
          </a:p>
        </p:txBody>
      </p:sp>
    </p:spTree>
    <p:extLst>
      <p:ext uri="{BB962C8B-B14F-4D97-AF65-F5344CB8AC3E}">
        <p14:creationId xmlns:p14="http://schemas.microsoft.com/office/powerpoint/2010/main" val="5722558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87207" y="874567"/>
            <a:ext cx="7529776" cy="5888556"/>
          </a:xfrm>
          <a:prstGeom prst="rect">
            <a:avLst/>
          </a:prstGeom>
        </p:spPr>
      </p:pic>
      <p:sp>
        <p:nvSpPr>
          <p:cNvPr id="4" name="文字方塊 3"/>
          <p:cNvSpPr txBox="1"/>
          <p:nvPr/>
        </p:nvSpPr>
        <p:spPr>
          <a:xfrm>
            <a:off x="10130374" y="155605"/>
            <a:ext cx="1839952" cy="400110"/>
          </a:xfrm>
          <a:prstGeom prst="rect">
            <a:avLst/>
          </a:prstGeom>
          <a:noFill/>
        </p:spPr>
        <p:txBody>
          <a:bodyPr wrap="square" rtlCol="0">
            <a:spAutoFit/>
          </a:bodyPr>
          <a:lstStyle/>
          <a:p>
            <a:pPr algn="ctr"/>
            <a:r>
              <a:rPr lang="en-US" altLang="zh-TW" sz="2000" dirty="0" smtClean="0">
                <a:solidFill>
                  <a:srgbClr val="996633"/>
                </a:solidFill>
                <a:latin typeface="Cambria Math" panose="02040503050406030204" pitchFamily="18" charset="0"/>
                <a:ea typeface="Cambria Math" panose="02040503050406030204" pitchFamily="18" charset="0"/>
              </a:rPr>
              <a:t>Chiang+15a</a:t>
            </a:r>
            <a:endParaRPr lang="zh-TW" altLang="en-US" sz="2000" dirty="0">
              <a:solidFill>
                <a:srgbClr val="996633"/>
              </a:solidFill>
              <a:latin typeface="Cambria Math" panose="02040503050406030204" pitchFamily="18" charset="0"/>
            </a:endParaRPr>
          </a:p>
        </p:txBody>
      </p:sp>
      <p:sp>
        <p:nvSpPr>
          <p:cNvPr id="7" name="文字方塊 6"/>
          <p:cNvSpPr txBox="1"/>
          <p:nvPr/>
        </p:nvSpPr>
        <p:spPr>
          <a:xfrm>
            <a:off x="2386472" y="155605"/>
            <a:ext cx="7857666" cy="646331"/>
          </a:xfrm>
          <a:prstGeom prst="rect">
            <a:avLst/>
          </a:prstGeom>
          <a:noFill/>
        </p:spPr>
        <p:txBody>
          <a:bodyPr wrap="square" rtlCol="0">
            <a:spAutoFit/>
          </a:bodyPr>
          <a:lstStyle/>
          <a:p>
            <a:r>
              <a:rPr lang="en-US" altLang="zh-TW" sz="3600" b="1" dirty="0" smtClean="0">
                <a:solidFill>
                  <a:srgbClr val="0000CC"/>
                </a:solidFill>
                <a:latin typeface="Cambria Math" panose="02040503050406030204" pitchFamily="18" charset="0"/>
                <a:ea typeface="Cambria Math" panose="02040503050406030204" pitchFamily="18" charset="0"/>
              </a:rPr>
              <a:t>Finding </a:t>
            </a:r>
            <a:r>
              <a:rPr lang="en-US" altLang="zh-TW" sz="3600" b="1" dirty="0" smtClean="0">
                <a:solidFill>
                  <a:srgbClr val="0000CC"/>
                </a:solidFill>
                <a:latin typeface="Cambria Math" panose="02040503050406030204" pitchFamily="18" charset="0"/>
                <a:ea typeface="Cambria Math" panose="02040503050406030204" pitchFamily="18" charset="0"/>
              </a:rPr>
              <a:t>T </a:t>
            </a:r>
            <a:r>
              <a:rPr lang="en-US" altLang="zh-TW" sz="3600" b="1" dirty="0" smtClean="0">
                <a:solidFill>
                  <a:srgbClr val="0000CC"/>
                </a:solidFill>
                <a:latin typeface="Cambria Math" panose="02040503050406030204" pitchFamily="18" charset="0"/>
                <a:ea typeface="Cambria Math" panose="02040503050406030204" pitchFamily="18" charset="0"/>
              </a:rPr>
              <a:t>dwarfs in Rho </a:t>
            </a:r>
            <a:r>
              <a:rPr lang="en-US" altLang="zh-TW" sz="3600" b="1" dirty="0" err="1" smtClean="0">
                <a:solidFill>
                  <a:srgbClr val="0000CC"/>
                </a:solidFill>
                <a:latin typeface="Cambria Math" panose="02040503050406030204" pitchFamily="18" charset="0"/>
                <a:ea typeface="Cambria Math" panose="02040503050406030204" pitchFamily="18" charset="0"/>
              </a:rPr>
              <a:t>Oph</a:t>
            </a:r>
            <a:r>
              <a:rPr lang="en-US" altLang="zh-TW" sz="3600" b="1" dirty="0" smtClean="0">
                <a:solidFill>
                  <a:srgbClr val="0000CC"/>
                </a:solidFill>
                <a:latin typeface="Cambria Math" panose="02040503050406030204" pitchFamily="18" charset="0"/>
                <a:ea typeface="Cambria Math" panose="02040503050406030204" pitchFamily="18" charset="0"/>
              </a:rPr>
              <a:t>/L1688</a:t>
            </a:r>
            <a:endParaRPr lang="zh-TW" altLang="en-US" sz="3600" b="1" dirty="0">
              <a:solidFill>
                <a:srgbClr val="0000CC"/>
              </a:solidFill>
              <a:latin typeface="Cambria Math" panose="02040503050406030204" pitchFamily="18" charset="0"/>
            </a:endParaRPr>
          </a:p>
        </p:txBody>
      </p:sp>
      <p:sp>
        <p:nvSpPr>
          <p:cNvPr id="9" name="矩形 8"/>
          <p:cNvSpPr/>
          <p:nvPr/>
        </p:nvSpPr>
        <p:spPr>
          <a:xfrm>
            <a:off x="7342909" y="874567"/>
            <a:ext cx="4627417" cy="1815882"/>
          </a:xfrm>
          <a:prstGeom prst="rect">
            <a:avLst/>
          </a:prstGeom>
        </p:spPr>
        <p:txBody>
          <a:bodyPr wrap="square">
            <a:spAutoFit/>
          </a:bodyPr>
          <a:lstStyle/>
          <a:p>
            <a:r>
              <a:rPr lang="en-US" altLang="zh-TW" sz="2800" dirty="0" smtClean="0">
                <a:solidFill>
                  <a:prstClr val="white">
                    <a:lumMod val="75000"/>
                  </a:prstClr>
                </a:solidFill>
                <a:latin typeface="Cambria Math" panose="02040503050406030204" pitchFamily="18" charset="0"/>
                <a:ea typeface="Cambria Math" panose="02040503050406030204" pitchFamily="18" charset="0"/>
              </a:rPr>
              <a:t>A</a:t>
            </a:r>
            <a:r>
              <a:rPr lang="en-US" altLang="zh-TW" sz="2800" dirty="0" smtClean="0">
                <a:latin typeface="Cambria Math" panose="02040503050406030204" pitchFamily="18" charset="0"/>
                <a:ea typeface="Cambria Math" panose="02040503050406030204" pitchFamily="18" charset="0"/>
              </a:rPr>
              <a:t>ll </a:t>
            </a:r>
            <a:r>
              <a:rPr lang="en-US" altLang="zh-TW" sz="2800" dirty="0" err="1" smtClean="0">
                <a:latin typeface="Cambria Math" panose="02040503050406030204" pitchFamily="18" charset="0"/>
                <a:ea typeface="Cambria Math" panose="02040503050406030204" pitchFamily="18" charset="0"/>
              </a:rPr>
              <a:t>WIRCam</a:t>
            </a:r>
            <a:r>
              <a:rPr lang="en-US" altLang="zh-TW" sz="2800" dirty="0" smtClean="0">
                <a:latin typeface="Cambria Math" panose="02040503050406030204" pitchFamily="18" charset="0"/>
                <a:ea typeface="Cambria Math" panose="02040503050406030204" pitchFamily="18" charset="0"/>
              </a:rPr>
              <a:t>/c2d (N=23,974)</a:t>
            </a:r>
          </a:p>
          <a:p>
            <a:r>
              <a:rPr lang="en-US" altLang="zh-TW" sz="2800" dirty="0" smtClean="0">
                <a:solidFill>
                  <a:schemeClr val="accent6">
                    <a:lumMod val="75000"/>
                  </a:schemeClr>
                </a:solidFill>
                <a:latin typeface="Cambria Math" panose="02040503050406030204" pitchFamily="18" charset="0"/>
                <a:ea typeface="Cambria Math" panose="02040503050406030204" pitchFamily="18" charset="0"/>
              </a:rPr>
              <a:t>M</a:t>
            </a:r>
            <a:r>
              <a:rPr lang="en-US" altLang="zh-TW" sz="2800" dirty="0" smtClean="0">
                <a:latin typeface="Cambria Math" panose="02040503050406030204" pitchFamily="18" charset="0"/>
                <a:ea typeface="Cambria Math" panose="02040503050406030204" pitchFamily="18" charset="0"/>
              </a:rPr>
              <a:t>ethane selected (441)</a:t>
            </a:r>
          </a:p>
          <a:p>
            <a:r>
              <a:rPr lang="en-US" altLang="zh-TW" sz="2800" dirty="0" smtClean="0">
                <a:solidFill>
                  <a:srgbClr val="00FFFF"/>
                </a:solidFill>
                <a:latin typeface="Cambria Math" panose="02040503050406030204" pitchFamily="18" charset="0"/>
                <a:ea typeface="Cambria Math" panose="02040503050406030204" pitchFamily="18" charset="0"/>
              </a:rPr>
              <a:t>T</a:t>
            </a:r>
            <a:r>
              <a:rPr lang="en-US" altLang="zh-TW" sz="2800" dirty="0" smtClean="0">
                <a:latin typeface="Cambria Math" panose="02040503050406030204" pitchFamily="18" charset="0"/>
                <a:ea typeface="Cambria Math" panose="02040503050406030204" pitchFamily="18" charset="0"/>
              </a:rPr>
              <a:t>emp selected (268)</a:t>
            </a:r>
          </a:p>
          <a:p>
            <a:r>
              <a:rPr lang="en-US" altLang="zh-TW" sz="2800" dirty="0" smtClean="0">
                <a:latin typeface="Cambria Math" panose="02040503050406030204" pitchFamily="18" charset="0"/>
                <a:ea typeface="Cambria Math" panose="02040503050406030204" pitchFamily="18" charset="0"/>
              </a:rPr>
              <a:t>+ known M/L in Rho </a:t>
            </a:r>
            <a:r>
              <a:rPr lang="en-US" altLang="zh-TW" sz="2800" dirty="0" err="1" smtClean="0">
                <a:latin typeface="Cambria Math" panose="02040503050406030204" pitchFamily="18" charset="0"/>
                <a:ea typeface="Cambria Math" panose="02040503050406030204" pitchFamily="18" charset="0"/>
              </a:rPr>
              <a:t>Oph</a:t>
            </a:r>
            <a:endParaRPr lang="zh-TW" altLang="en-US" sz="1600" dirty="0"/>
          </a:p>
        </p:txBody>
      </p:sp>
      <p:sp>
        <p:nvSpPr>
          <p:cNvPr id="10" name="矩形 9"/>
          <p:cNvSpPr/>
          <p:nvPr/>
        </p:nvSpPr>
        <p:spPr>
          <a:xfrm>
            <a:off x="7495310" y="5472845"/>
            <a:ext cx="4475016" cy="1200329"/>
          </a:xfrm>
          <a:prstGeom prst="rect">
            <a:avLst/>
          </a:prstGeom>
        </p:spPr>
        <p:txBody>
          <a:bodyPr wrap="square">
            <a:spAutoFit/>
          </a:bodyPr>
          <a:lstStyle/>
          <a:p>
            <a:pPr>
              <a:spcBef>
                <a:spcPts val="600"/>
              </a:spcBef>
            </a:pPr>
            <a:r>
              <a:rPr lang="en-US" altLang="zh-TW" sz="2400" dirty="0" smtClean="0">
                <a:latin typeface="Cambria Math" panose="02040503050406030204" pitchFamily="18" charset="0"/>
                <a:ea typeface="Cambria Math" panose="02040503050406030204" pitchFamily="18" charset="0"/>
              </a:rPr>
              <a:t>1 </a:t>
            </a:r>
            <a:r>
              <a:rPr lang="en-US" altLang="zh-TW" sz="2400" dirty="0" err="1" smtClean="0">
                <a:latin typeface="Cambria Math" panose="02040503050406030204" pitchFamily="18" charset="0"/>
                <a:ea typeface="Cambria Math" panose="02040503050406030204" pitchFamily="18" charset="0"/>
              </a:rPr>
              <a:t>Myr</a:t>
            </a:r>
            <a:r>
              <a:rPr lang="en-US" altLang="zh-TW" sz="2400" dirty="0" smtClean="0">
                <a:latin typeface="Cambria Math" panose="02040503050406030204" pitchFamily="18" charset="0"/>
                <a:ea typeface="Cambria Math" panose="02040503050406030204" pitchFamily="18" charset="0"/>
              </a:rPr>
              <a:t> isochrones: </a:t>
            </a:r>
            <a:br>
              <a:rPr lang="en-US" altLang="zh-TW" sz="2400" dirty="0" smtClean="0">
                <a:latin typeface="Cambria Math" panose="02040503050406030204" pitchFamily="18" charset="0"/>
                <a:ea typeface="Cambria Math" panose="02040503050406030204" pitchFamily="18" charset="0"/>
              </a:rPr>
            </a:br>
            <a:r>
              <a:rPr lang="en-US" altLang="zh-TW" sz="2400" dirty="0" smtClean="0">
                <a:latin typeface="Cambria Math" panose="02040503050406030204" pitchFamily="18" charset="0"/>
                <a:ea typeface="Cambria Math" panose="02040503050406030204" pitchFamily="18" charset="0"/>
              </a:rPr>
              <a:t>  COND (solid);  DUSTY (dashed), </a:t>
            </a:r>
            <a:br>
              <a:rPr lang="en-US" altLang="zh-TW" sz="2400" dirty="0" smtClean="0">
                <a:latin typeface="Cambria Math" panose="02040503050406030204" pitchFamily="18" charset="0"/>
                <a:ea typeface="Cambria Math" panose="02040503050406030204" pitchFamily="18" charset="0"/>
              </a:rPr>
            </a:br>
            <a:r>
              <a:rPr lang="en-US" altLang="zh-TW" sz="2400" dirty="0" smtClean="0">
                <a:latin typeface="Cambria Math" panose="02040503050406030204" pitchFamily="18" charset="0"/>
                <a:ea typeface="Cambria Math" panose="02040503050406030204" pitchFamily="18" charset="0"/>
              </a:rPr>
              <a:t>  BT-</a:t>
            </a:r>
            <a:r>
              <a:rPr lang="en-US" altLang="zh-TW" sz="2400" dirty="0" err="1" smtClean="0">
                <a:latin typeface="Cambria Math" panose="02040503050406030204" pitchFamily="18" charset="0"/>
                <a:ea typeface="Cambria Math" panose="02040503050406030204" pitchFamily="18" charset="0"/>
              </a:rPr>
              <a:t>Settl</a:t>
            </a:r>
            <a:r>
              <a:rPr lang="en-US" altLang="zh-TW" sz="2400" dirty="0" smtClean="0">
                <a:latin typeface="Cambria Math" panose="02040503050406030204" pitchFamily="18" charset="0"/>
                <a:ea typeface="Cambria Math" panose="02040503050406030204" pitchFamily="18" charset="0"/>
              </a:rPr>
              <a:t> (dot-dashed)</a:t>
            </a:r>
            <a:endParaRPr lang="zh-TW" altLang="en-US" sz="2400" dirty="0">
              <a:latin typeface="Cambria Math" panose="02040503050406030204" pitchFamily="18" charset="0"/>
            </a:endParaRPr>
          </a:p>
        </p:txBody>
      </p:sp>
      <p:sp>
        <p:nvSpPr>
          <p:cNvPr id="8" name="矩形 7"/>
          <p:cNvSpPr/>
          <p:nvPr/>
        </p:nvSpPr>
        <p:spPr>
          <a:xfrm>
            <a:off x="7470985" y="2715611"/>
            <a:ext cx="4499341" cy="2677656"/>
          </a:xfrm>
          <a:prstGeom prst="rect">
            <a:avLst/>
          </a:prstGeom>
          <a:ln>
            <a:solidFill>
              <a:schemeClr val="accent5">
                <a:lumMod val="75000"/>
              </a:schemeClr>
            </a:solidFill>
          </a:ln>
        </p:spPr>
        <p:txBody>
          <a:bodyPr wrap="square">
            <a:spAutoFit/>
          </a:bodyPr>
          <a:lstStyle/>
          <a:p>
            <a:r>
              <a:rPr lang="en-US" altLang="zh-TW" sz="2400" dirty="0" smtClean="0">
                <a:latin typeface="Bookman Old Style" pitchFamily="18" charset="0"/>
              </a:rPr>
              <a:t>A total of 28 </a:t>
            </a:r>
            <a:r>
              <a:rPr lang="en-US" altLang="zh-TW" sz="2400" b="1" dirty="0" smtClean="0">
                <a:solidFill>
                  <a:srgbClr val="FF0000"/>
                </a:solidFill>
                <a:latin typeface="Bookman Old Style" pitchFamily="18" charset="0"/>
              </a:rPr>
              <a:t>T dwarf candidates</a:t>
            </a:r>
            <a:r>
              <a:rPr lang="en-US" altLang="zh-TW" sz="2400" dirty="0" smtClean="0">
                <a:latin typeface="Bookman Old Style" pitchFamily="18" charset="0"/>
              </a:rPr>
              <a:t> found (1) with methane features, (2) with cool atmospheres, (3) not detected by </a:t>
            </a:r>
            <a:r>
              <a:rPr lang="en-US" altLang="zh-TW" sz="2400" i="1" dirty="0" smtClean="0">
                <a:latin typeface="Bookman Old Style" pitchFamily="18" charset="0"/>
              </a:rPr>
              <a:t>Spitzer</a:t>
            </a:r>
            <a:r>
              <a:rPr lang="en-US" altLang="zh-TW" sz="2400" dirty="0" smtClean="0">
                <a:latin typeface="Bookman Old Style" pitchFamily="18" charset="0"/>
              </a:rPr>
              <a:t> MIPS, (4) with consistent PMs.  </a:t>
            </a:r>
          </a:p>
          <a:p>
            <a:r>
              <a:rPr lang="en-US" altLang="zh-TW" sz="2400" dirty="0" smtClean="0">
                <a:latin typeface="Bookman Old Style" pitchFamily="18" charset="0"/>
              </a:rPr>
              <a:t>Half may be false positives.</a:t>
            </a:r>
            <a:endParaRPr lang="zh-TW" altLang="en-US" sz="2400" dirty="0"/>
          </a:p>
        </p:txBody>
      </p:sp>
    </p:spTree>
    <p:extLst>
      <p:ext uri="{BB962C8B-B14F-4D97-AF65-F5344CB8AC3E}">
        <p14:creationId xmlns:p14="http://schemas.microsoft.com/office/powerpoint/2010/main" val="412010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819295" y="304813"/>
            <a:ext cx="5387208" cy="6335966"/>
          </a:xfrm>
          <a:prstGeom prst="rect">
            <a:avLst/>
          </a:prstGeom>
        </p:spPr>
      </p:pic>
      <p:pic>
        <p:nvPicPr>
          <p:cNvPr id="3" name="圖片 2"/>
          <p:cNvPicPr>
            <a:picLocks noChangeAspect="1"/>
          </p:cNvPicPr>
          <p:nvPr/>
        </p:nvPicPr>
        <p:blipFill>
          <a:blip r:embed="rId3"/>
          <a:stretch>
            <a:fillRect/>
          </a:stretch>
        </p:blipFill>
        <p:spPr>
          <a:xfrm>
            <a:off x="461320" y="716974"/>
            <a:ext cx="4824206" cy="5941110"/>
          </a:xfrm>
          <a:prstGeom prst="rect">
            <a:avLst/>
          </a:prstGeom>
        </p:spPr>
      </p:pic>
      <p:sp>
        <p:nvSpPr>
          <p:cNvPr id="4" name="文字方塊 3"/>
          <p:cNvSpPr txBox="1"/>
          <p:nvPr/>
        </p:nvSpPr>
        <p:spPr>
          <a:xfrm>
            <a:off x="8411082" y="3241964"/>
            <a:ext cx="1273245" cy="461665"/>
          </a:xfrm>
          <a:prstGeom prst="rect">
            <a:avLst/>
          </a:prstGeom>
          <a:noFill/>
        </p:spPr>
        <p:txBody>
          <a:bodyPr wrap="square" rtlCol="0">
            <a:spAutoFit/>
          </a:bodyPr>
          <a:lstStyle/>
          <a:p>
            <a:r>
              <a:rPr lang="en-US" altLang="zh-TW" sz="2400" dirty="0" smtClean="0">
                <a:solidFill>
                  <a:srgbClr val="FF0000"/>
                </a:solidFill>
                <a:latin typeface="Cambria Math" panose="02040503050406030204" pitchFamily="18" charset="0"/>
                <a:ea typeface="Cambria Math" panose="02040503050406030204" pitchFamily="18" charset="0"/>
              </a:rPr>
              <a:t>T0/T1</a:t>
            </a:r>
            <a:endParaRPr lang="zh-TW" altLang="en-US" sz="2400" dirty="0">
              <a:solidFill>
                <a:srgbClr val="FF0000"/>
              </a:solidFill>
              <a:latin typeface="Cambria Math" panose="02040503050406030204" pitchFamily="18" charset="0"/>
            </a:endParaRPr>
          </a:p>
        </p:txBody>
      </p:sp>
      <p:sp>
        <p:nvSpPr>
          <p:cNvPr id="5" name="文字方塊 4"/>
          <p:cNvSpPr txBox="1"/>
          <p:nvPr/>
        </p:nvSpPr>
        <p:spPr>
          <a:xfrm>
            <a:off x="7682313" y="4412672"/>
            <a:ext cx="1661173" cy="461665"/>
          </a:xfrm>
          <a:prstGeom prst="rect">
            <a:avLst/>
          </a:prstGeom>
          <a:noFill/>
        </p:spPr>
        <p:txBody>
          <a:bodyPr wrap="square" rtlCol="0">
            <a:spAutoFit/>
          </a:bodyPr>
          <a:lstStyle/>
          <a:p>
            <a:r>
              <a:rPr lang="en-US" altLang="zh-TW" sz="2400" dirty="0" smtClean="0">
                <a:solidFill>
                  <a:srgbClr val="FF0000"/>
                </a:solidFill>
                <a:latin typeface="Cambria Math" panose="02040503050406030204" pitchFamily="18" charset="0"/>
                <a:ea typeface="Cambria Math" panose="02040503050406030204" pitchFamily="18" charset="0"/>
              </a:rPr>
              <a:t>T3/T4 in H</a:t>
            </a:r>
            <a:endParaRPr lang="zh-TW" altLang="en-US" sz="2400" dirty="0">
              <a:solidFill>
                <a:srgbClr val="FF0000"/>
              </a:solidFill>
              <a:latin typeface="Cambria Math" panose="02040503050406030204" pitchFamily="18" charset="0"/>
            </a:endParaRPr>
          </a:p>
        </p:txBody>
      </p:sp>
      <p:sp>
        <p:nvSpPr>
          <p:cNvPr id="6" name="文字方塊 5"/>
          <p:cNvSpPr txBox="1"/>
          <p:nvPr/>
        </p:nvSpPr>
        <p:spPr>
          <a:xfrm>
            <a:off x="9093096" y="5073713"/>
            <a:ext cx="1661173" cy="461665"/>
          </a:xfrm>
          <a:prstGeom prst="rect">
            <a:avLst/>
          </a:prstGeom>
          <a:noFill/>
        </p:spPr>
        <p:txBody>
          <a:bodyPr wrap="square" rtlCol="0">
            <a:spAutoFit/>
          </a:bodyPr>
          <a:lstStyle/>
          <a:p>
            <a:r>
              <a:rPr lang="en-US" altLang="zh-TW" sz="2400" dirty="0" smtClean="0">
                <a:solidFill>
                  <a:srgbClr val="FF0000"/>
                </a:solidFill>
                <a:latin typeface="Cambria Math" panose="02040503050406030204" pitchFamily="18" charset="0"/>
                <a:ea typeface="Cambria Math" panose="02040503050406030204" pitchFamily="18" charset="0"/>
              </a:rPr>
              <a:t>L8/T1 in K</a:t>
            </a:r>
            <a:endParaRPr lang="zh-TW" altLang="en-US" sz="2400" dirty="0">
              <a:solidFill>
                <a:srgbClr val="FF0000"/>
              </a:solidFill>
              <a:latin typeface="Cambria Math" panose="02040503050406030204" pitchFamily="18" charset="0"/>
            </a:endParaRPr>
          </a:p>
        </p:txBody>
      </p:sp>
      <p:sp>
        <p:nvSpPr>
          <p:cNvPr id="7" name="文字方塊 6"/>
          <p:cNvSpPr txBox="1"/>
          <p:nvPr/>
        </p:nvSpPr>
        <p:spPr>
          <a:xfrm>
            <a:off x="10249586" y="6364510"/>
            <a:ext cx="1839952" cy="400110"/>
          </a:xfrm>
          <a:prstGeom prst="rect">
            <a:avLst/>
          </a:prstGeom>
          <a:noFill/>
        </p:spPr>
        <p:txBody>
          <a:bodyPr wrap="square" rtlCol="0">
            <a:spAutoFit/>
          </a:bodyPr>
          <a:lstStyle/>
          <a:p>
            <a:pPr algn="ctr"/>
            <a:r>
              <a:rPr lang="en-US" altLang="zh-TW" sz="2000" dirty="0" smtClean="0">
                <a:solidFill>
                  <a:srgbClr val="996633"/>
                </a:solidFill>
                <a:latin typeface="Cambria Math" panose="02040503050406030204" pitchFamily="18" charset="0"/>
                <a:ea typeface="Cambria Math" panose="02040503050406030204" pitchFamily="18" charset="0"/>
              </a:rPr>
              <a:t>Chiang+15b</a:t>
            </a:r>
            <a:endParaRPr lang="zh-TW" altLang="en-US" sz="2000" dirty="0">
              <a:solidFill>
                <a:srgbClr val="996633"/>
              </a:solidFill>
              <a:latin typeface="Cambria Math" panose="02040503050406030204" pitchFamily="18" charset="0"/>
            </a:endParaRPr>
          </a:p>
        </p:txBody>
      </p:sp>
      <p:sp>
        <p:nvSpPr>
          <p:cNvPr id="8" name="文字方塊 7"/>
          <p:cNvSpPr txBox="1"/>
          <p:nvPr/>
        </p:nvSpPr>
        <p:spPr>
          <a:xfrm>
            <a:off x="155864" y="135082"/>
            <a:ext cx="5798127" cy="523220"/>
          </a:xfrm>
          <a:prstGeom prst="rect">
            <a:avLst/>
          </a:prstGeom>
          <a:noFill/>
        </p:spPr>
        <p:txBody>
          <a:bodyPr wrap="square" rtlCol="0">
            <a:spAutoFit/>
          </a:bodyPr>
          <a:lstStyle/>
          <a:p>
            <a:r>
              <a:rPr lang="en-US" altLang="zh-TW" sz="2800" dirty="0" smtClean="0">
                <a:solidFill>
                  <a:srgbClr val="3333FF"/>
                </a:solidFill>
                <a:latin typeface="Cambria Math" panose="02040503050406030204" pitchFamily="18" charset="0"/>
                <a:ea typeface="Cambria Math" panose="02040503050406030204" pitchFamily="18" charset="0"/>
              </a:rPr>
              <a:t>Gemini South/FLAMINGOS-2 spectra</a:t>
            </a:r>
            <a:endParaRPr lang="zh-TW" altLang="en-US" sz="2800" dirty="0">
              <a:solidFill>
                <a:srgbClr val="3333FF"/>
              </a:solidFill>
              <a:latin typeface="Cambria Math" panose="02040503050406030204" pitchFamily="18" charset="0"/>
            </a:endParaRPr>
          </a:p>
        </p:txBody>
      </p:sp>
      <p:sp>
        <p:nvSpPr>
          <p:cNvPr id="12" name="投影片編號版面配置區 11"/>
          <p:cNvSpPr>
            <a:spLocks noGrp="1"/>
          </p:cNvSpPr>
          <p:nvPr>
            <p:ph type="sldNum" sz="quarter" idx="12"/>
          </p:nvPr>
        </p:nvSpPr>
        <p:spPr/>
        <p:txBody>
          <a:bodyPr/>
          <a:lstStyle/>
          <a:p>
            <a:fld id="{AA1C3E0E-B550-4B87-AADB-86E0574CFCEF}" type="slidenum">
              <a:rPr lang="zh-TW" altLang="en-US" smtClean="0"/>
              <a:pPr/>
              <a:t>49</a:t>
            </a:fld>
            <a:endParaRPr lang="zh-TW" altLang="en-US"/>
          </a:p>
        </p:txBody>
      </p:sp>
    </p:spTree>
    <p:extLst>
      <p:ext uri="{BB962C8B-B14F-4D97-AF65-F5344CB8AC3E}">
        <p14:creationId xmlns:p14="http://schemas.microsoft.com/office/powerpoint/2010/main" val="2317269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http://bitacoradegalileo.files.wordpress.com/2010/10/m44portada2.jpg"/>
          <p:cNvPicPr>
            <a:picLocks noChangeAspect="1" noChangeArrowheads="1"/>
          </p:cNvPicPr>
          <p:nvPr/>
        </p:nvPicPr>
        <p:blipFill>
          <a:blip r:embed="rId2" cstate="print"/>
          <a:srcRect/>
          <a:stretch>
            <a:fillRect/>
          </a:stretch>
        </p:blipFill>
        <p:spPr bwMode="auto">
          <a:xfrm>
            <a:off x="1468341" y="509098"/>
            <a:ext cx="9144000" cy="6057900"/>
          </a:xfrm>
          <a:prstGeom prst="rect">
            <a:avLst/>
          </a:prstGeom>
          <a:noFill/>
        </p:spPr>
      </p:pic>
      <mc:AlternateContent xmlns:mc="http://schemas.openxmlformats.org/markup-compatibility/2006" xmlns:a14="http://schemas.microsoft.com/office/drawing/2010/main">
        <mc:Choice Requires="a14">
          <p:sp>
            <p:nvSpPr>
              <p:cNvPr id="4" name="直線圖說文字 1 (無框線) 3"/>
              <p:cNvSpPr/>
              <p:nvPr/>
            </p:nvSpPr>
            <p:spPr>
              <a:xfrm>
                <a:off x="433318" y="641921"/>
                <a:ext cx="3963317" cy="1600145"/>
              </a:xfrm>
              <a:prstGeom prst="callout1">
                <a:avLst>
                  <a:gd name="adj1" fmla="val 20508"/>
                  <a:gd name="adj2" fmla="val 66098"/>
                  <a:gd name="adj3" fmla="val 119308"/>
                  <a:gd name="adj4" fmla="val 112488"/>
                </a:avLst>
              </a:prstGeom>
              <a:noFill/>
              <a:ln w="190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400" b="1" dirty="0" smtClean="0">
                    <a:solidFill>
                      <a:srgbClr val="00FFFF"/>
                    </a:solidFill>
                    <a:latin typeface="Cambria Math" panose="02040503050406030204" pitchFamily="18" charset="0"/>
                    <a:ea typeface="Cambria Math" panose="02040503050406030204" pitchFamily="18" charset="0"/>
                  </a:rPr>
                  <a:t>Praesepe (=M44=Beehive)</a:t>
                </a:r>
              </a:p>
              <a:p>
                <a:r>
                  <a:rPr lang="en-US" altLang="zh-TW" sz="2400" dirty="0" smtClean="0">
                    <a:solidFill>
                      <a:prstClr val="white"/>
                    </a:solidFill>
                    <a:latin typeface="Cambria Math" panose="02040503050406030204" pitchFamily="18" charset="0"/>
                    <a:ea typeface="Cambria Math" panose="02040503050406030204" pitchFamily="18" charset="0"/>
                  </a:rPr>
                  <a:t>d=177 pc</a:t>
                </a:r>
              </a:p>
              <a:p>
                <a:r>
                  <a:rPr lang="el-GR" altLang="zh-TW" sz="2400" dirty="0" smtClean="0">
                    <a:solidFill>
                      <a:prstClr val="white"/>
                    </a:solidFill>
                    <a:latin typeface="Cambria Math" panose="02040503050406030204" pitchFamily="18" charset="0"/>
                    <a:ea typeface="Cambria Math" panose="02040503050406030204" pitchFamily="18" charset="0"/>
                  </a:rPr>
                  <a:t>Θ</a:t>
                </a:r>
                <a:r>
                  <a:rPr lang="en-US" altLang="zh-TW" sz="2400" dirty="0" smtClean="0">
                    <a:solidFill>
                      <a:prstClr val="white"/>
                    </a:solidFill>
                    <a:latin typeface="Cambria Math" panose="02040503050406030204" pitchFamily="18" charset="0"/>
                    <a:ea typeface="Cambria Math" panose="02040503050406030204" pitchFamily="18" charset="0"/>
                  </a:rPr>
                  <a:t>= 95’</a:t>
                </a:r>
              </a:p>
              <a:p>
                <a:pPr/>
                <a14:m>
                  <m:oMathPara xmlns:m="http://schemas.openxmlformats.org/officeDocument/2006/math">
                    <m:oMathParaPr>
                      <m:jc m:val="left"/>
                    </m:oMathParaPr>
                    <m:oMath xmlns:m="http://schemas.openxmlformats.org/officeDocument/2006/math">
                      <m:r>
                        <a:rPr lang="en-US" altLang="zh-TW" sz="2400" i="1" smtClean="0">
                          <a:solidFill>
                            <a:prstClr val="white"/>
                          </a:solidFill>
                          <a:latin typeface="Cambria Math" panose="02040503050406030204" pitchFamily="18" charset="0"/>
                          <a:ea typeface="Cambria Math" panose="02040503050406030204" pitchFamily="18" charset="0"/>
                        </a:rPr>
                        <m:t>ℳ</m:t>
                      </m:r>
                      <m:r>
                        <a:rPr lang="en-US" altLang="zh-TW" sz="2400" i="1" smtClean="0">
                          <a:solidFill>
                            <a:prstClr val="white"/>
                          </a:solidFill>
                          <a:latin typeface="Cambria Math" panose="02040503050406030204" pitchFamily="18" charset="0"/>
                          <a:ea typeface="Cambria Math" panose="02040503050406030204" pitchFamily="18" charset="0"/>
                        </a:rPr>
                        <m:t>=500−600 </m:t>
                      </m:r>
                      <m:sSub>
                        <m:sSubPr>
                          <m:ctrlPr>
                            <a:rPr lang="en-US" altLang="zh-TW" sz="2400" i="1" smtClean="0">
                              <a:solidFill>
                                <a:prstClr val="white"/>
                              </a:solidFill>
                              <a:latin typeface="Cambria Math" panose="02040503050406030204" pitchFamily="18" charset="0"/>
                              <a:ea typeface="Cambria Math" panose="02040503050406030204" pitchFamily="18" charset="0"/>
                            </a:rPr>
                          </m:ctrlPr>
                        </m:sSubPr>
                        <m:e>
                          <m:r>
                            <a:rPr lang="en-US" altLang="zh-TW" sz="2400" i="1" smtClean="0">
                              <a:solidFill>
                                <a:prstClr val="white"/>
                              </a:solidFill>
                              <a:latin typeface="Cambria Math" panose="02040503050406030204" pitchFamily="18" charset="0"/>
                              <a:ea typeface="Cambria Math" panose="02040503050406030204" pitchFamily="18" charset="0"/>
                            </a:rPr>
                            <m:t>𝑀</m:t>
                          </m:r>
                        </m:e>
                        <m:sub>
                          <m:r>
                            <a:rPr lang="en-US" altLang="zh-TW" sz="2400" i="1" smtClean="0">
                              <a:solidFill>
                                <a:prstClr val="white"/>
                              </a:solidFill>
                              <a:latin typeface="Cambria Math" panose="02040503050406030204" pitchFamily="18" charset="0"/>
                              <a:ea typeface="Cambria Math" panose="02040503050406030204" pitchFamily="18" charset="0"/>
                            </a:rPr>
                            <m:t>⊙</m:t>
                          </m:r>
                        </m:sub>
                      </m:sSub>
                    </m:oMath>
                  </m:oMathPara>
                </a14:m>
                <a:endParaRPr lang="en-US" altLang="zh-TW" sz="2400" dirty="0" smtClean="0">
                  <a:solidFill>
                    <a:prstClr val="white"/>
                  </a:solidFill>
                  <a:latin typeface="Cambria Math" panose="02040503050406030204" pitchFamily="18" charset="0"/>
                </a:endParaRPr>
              </a:p>
              <a:p>
                <a:r>
                  <a:rPr lang="el-GR" altLang="zh-TW" sz="2400" dirty="0">
                    <a:solidFill>
                      <a:prstClr val="white"/>
                    </a:solidFill>
                    <a:latin typeface="Cambria Math" panose="02040503050406030204" pitchFamily="18" charset="0"/>
                  </a:rPr>
                  <a:t>τ</a:t>
                </a:r>
                <a:r>
                  <a:rPr lang="en-US" altLang="zh-TW" sz="2400" dirty="0" smtClean="0">
                    <a:solidFill>
                      <a:prstClr val="white"/>
                    </a:solidFill>
                    <a:latin typeface="Cambria Math" panose="02040503050406030204" pitchFamily="18" charset="0"/>
                  </a:rPr>
                  <a:t> = 600 </a:t>
                </a:r>
                <a14:m>
                  <m:oMath xmlns:m="http://schemas.openxmlformats.org/officeDocument/2006/math">
                    <m:r>
                      <a:rPr lang="en-US" altLang="zh-TW" sz="2400" i="1">
                        <a:solidFill>
                          <a:prstClr val="white"/>
                        </a:solidFill>
                        <a:latin typeface="Cambria Math" panose="02040503050406030204" pitchFamily="18" charset="0"/>
                        <a:ea typeface="Cambria Math" panose="02040503050406030204" pitchFamily="18" charset="0"/>
                      </a:rPr>
                      <m:t>−</m:t>
                    </m:r>
                  </m:oMath>
                </a14:m>
                <a:r>
                  <a:rPr lang="en-US" altLang="zh-TW" sz="2400" dirty="0" smtClean="0">
                    <a:solidFill>
                      <a:prstClr val="white"/>
                    </a:solidFill>
                    <a:latin typeface="Cambria Math" panose="02040503050406030204" pitchFamily="18" charset="0"/>
                  </a:rPr>
                  <a:t> 700 </a:t>
                </a:r>
                <a:r>
                  <a:rPr lang="en-US" altLang="zh-TW" sz="2400" dirty="0" err="1" smtClean="0">
                    <a:solidFill>
                      <a:prstClr val="white"/>
                    </a:solidFill>
                    <a:latin typeface="Cambria Math" panose="02040503050406030204" pitchFamily="18" charset="0"/>
                  </a:rPr>
                  <a:t>Myr</a:t>
                </a:r>
                <a:endParaRPr lang="zh-TW" altLang="en-US" sz="2400" dirty="0">
                  <a:solidFill>
                    <a:prstClr val="white"/>
                  </a:solidFill>
                  <a:latin typeface="Cambria Math" panose="02040503050406030204" pitchFamily="18" charset="0"/>
                </a:endParaRPr>
              </a:p>
            </p:txBody>
          </p:sp>
        </mc:Choice>
        <mc:Fallback xmlns="">
          <p:sp>
            <p:nvSpPr>
              <p:cNvPr id="4" name="直線圖說文字 1 (無框線) 3"/>
              <p:cNvSpPr>
                <a:spLocks noRot="1" noChangeAspect="1" noMove="1" noResize="1" noEditPoints="1" noAdjustHandles="1" noChangeArrowheads="1" noChangeShapeType="1" noTextEdit="1"/>
              </p:cNvSpPr>
              <p:nvPr/>
            </p:nvSpPr>
            <p:spPr>
              <a:xfrm>
                <a:off x="433318" y="641921"/>
                <a:ext cx="3963317" cy="1600145"/>
              </a:xfrm>
              <a:prstGeom prst="callout1">
                <a:avLst>
                  <a:gd name="adj1" fmla="val 20508"/>
                  <a:gd name="adj2" fmla="val 66098"/>
                  <a:gd name="adj3" fmla="val 119308"/>
                  <a:gd name="adj4" fmla="val 112488"/>
                </a:avLst>
              </a:prstGeom>
              <a:blipFill rotWithShape="0">
                <a:blip r:embed="rId3"/>
                <a:stretch>
                  <a:fillRect l="-140506" t="-32117"/>
                </a:stretch>
              </a:blipFill>
              <a:ln w="19050">
                <a:headEnd type="none" w="med" len="med"/>
                <a:tailEnd type="triangle" w="med" len="med"/>
              </a:ln>
            </p:spPr>
            <p:txBody>
              <a:bodyPr/>
              <a:lstStyle/>
              <a:p>
                <a:r>
                  <a:rPr lang="zh-TW" altLang="en-US">
                    <a:noFill/>
                  </a:rPr>
                  <a:t> </a:t>
                </a:r>
              </a:p>
            </p:txBody>
          </p:sp>
        </mc:Fallback>
      </mc:AlternateContent>
    </p:spTree>
    <p:extLst>
      <p:ext uri="{BB962C8B-B14F-4D97-AF65-F5344CB8AC3E}">
        <p14:creationId xmlns:p14="http://schemas.microsoft.com/office/powerpoint/2010/main" val="3736585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txBox="1">
            <a:spLocks/>
          </p:cNvSpPr>
          <p:nvPr/>
        </p:nvSpPr>
        <p:spPr>
          <a:xfrm>
            <a:off x="354199" y="137799"/>
            <a:ext cx="11789040" cy="7082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en-US" altLang="zh-TW" sz="3600" b="1" dirty="0" smtClean="0">
                <a:solidFill>
                  <a:srgbClr val="3333FF"/>
                </a:solidFill>
                <a:latin typeface="Cambria Math" panose="02040503050406030204" pitchFamily="18" charset="0"/>
                <a:ea typeface="Cambria Math" panose="02040503050406030204" pitchFamily="18" charset="0"/>
              </a:rPr>
              <a:t>The W Team</a:t>
            </a:r>
            <a:r>
              <a:rPr lang="en-US" altLang="zh-TW" sz="3600" b="1" dirty="0" smtClean="0">
                <a:latin typeface="Cambria Math" panose="02040503050406030204" pitchFamily="18" charset="0"/>
                <a:ea typeface="Cambria Math" panose="02040503050406030204" pitchFamily="18" charset="0"/>
              </a:rPr>
              <a:t>  </a:t>
            </a:r>
            <a:r>
              <a:rPr lang="en-US" altLang="zh-TW" sz="3600" dirty="0" smtClean="0">
                <a:latin typeface="Cambria Math" panose="02040503050406030204" pitchFamily="18" charset="0"/>
                <a:ea typeface="Cambria Math" panose="02040503050406030204" pitchFamily="18" charset="0"/>
              </a:rPr>
              <a:t>CFHT/</a:t>
            </a:r>
            <a:r>
              <a:rPr lang="en-US" altLang="zh-TW" sz="3600" dirty="0" err="1" smtClean="0">
                <a:latin typeface="Cambria Math" panose="02040503050406030204" pitchFamily="18" charset="0"/>
                <a:ea typeface="Cambria Math" panose="02040503050406030204" pitchFamily="18" charset="0"/>
              </a:rPr>
              <a:t>WIRCam</a:t>
            </a:r>
            <a:r>
              <a:rPr lang="en-US" altLang="zh-TW" sz="3600" dirty="0" smtClean="0">
                <a:latin typeface="Cambria Math" panose="02040503050406030204" pitchFamily="18" charset="0"/>
                <a:ea typeface="Cambria Math" panose="02040503050406030204" pitchFamily="18" charset="0"/>
              </a:rPr>
              <a:t> (+ W filter)</a:t>
            </a:r>
            <a:endParaRPr lang="en-US" altLang="zh-TW" dirty="0" smtClean="0">
              <a:latin typeface="Cambria Math" panose="02040503050406030204" pitchFamily="18" charset="0"/>
              <a:ea typeface="Cambria Math" panose="02040503050406030204" pitchFamily="18" charset="0"/>
            </a:endParaRPr>
          </a:p>
        </p:txBody>
      </p:sp>
      <p:pic>
        <p:nvPicPr>
          <p:cNvPr id="5" name="圖片 4"/>
          <p:cNvPicPr>
            <a:picLocks noChangeAspect="1"/>
          </p:cNvPicPr>
          <p:nvPr/>
        </p:nvPicPr>
        <p:blipFill>
          <a:blip r:embed="rId2"/>
          <a:stretch>
            <a:fillRect/>
          </a:stretch>
        </p:blipFill>
        <p:spPr>
          <a:xfrm>
            <a:off x="504930" y="1564172"/>
            <a:ext cx="4951879" cy="3811133"/>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1695986" y="998286"/>
                <a:ext cx="347890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solidFill>
                            <a:srgbClr val="7030A0"/>
                          </a:solidFill>
                          <a:latin typeface="Cambria Math" panose="02040503050406030204" pitchFamily="18" charset="0"/>
                        </a:rPr>
                        <m:t>𝑄</m:t>
                      </m:r>
                      <m:r>
                        <a:rPr lang="en-US" altLang="zh-TW" sz="2400" b="0" i="1" smtClean="0">
                          <a:solidFill>
                            <a:srgbClr val="7030A0"/>
                          </a:solidFill>
                          <a:latin typeface="Cambria Math" panose="02040503050406030204" pitchFamily="18" charset="0"/>
                        </a:rPr>
                        <m:t>=</m:t>
                      </m:r>
                      <m:d>
                        <m:dPr>
                          <m:ctrlPr>
                            <a:rPr lang="en-US" altLang="zh-TW" sz="2400" b="0" i="1" smtClean="0">
                              <a:solidFill>
                                <a:srgbClr val="7030A0"/>
                              </a:solidFill>
                              <a:latin typeface="Cambria Math" panose="02040503050406030204" pitchFamily="18" charset="0"/>
                            </a:rPr>
                          </m:ctrlPr>
                        </m:dPr>
                        <m:e>
                          <m:r>
                            <a:rPr lang="en-US" altLang="zh-TW" sz="2400" b="0" i="1" smtClean="0">
                              <a:solidFill>
                                <a:srgbClr val="7030A0"/>
                              </a:solidFill>
                              <a:latin typeface="Cambria Math" panose="02040503050406030204" pitchFamily="18" charset="0"/>
                            </a:rPr>
                            <m:t>𝐽</m:t>
                          </m:r>
                          <m:r>
                            <a:rPr lang="en-US" altLang="zh-TW" sz="2400" b="0" i="1" smtClean="0">
                              <a:solidFill>
                                <a:srgbClr val="7030A0"/>
                              </a:solidFill>
                              <a:latin typeface="Cambria Math" panose="02040503050406030204" pitchFamily="18" charset="0"/>
                            </a:rPr>
                            <m:t>−</m:t>
                          </m:r>
                          <m:r>
                            <a:rPr lang="en-US" altLang="zh-TW" sz="2400" b="0" i="1" smtClean="0">
                              <a:solidFill>
                                <a:srgbClr val="7030A0"/>
                              </a:solidFill>
                              <a:latin typeface="Cambria Math" panose="02040503050406030204" pitchFamily="18" charset="0"/>
                            </a:rPr>
                            <m:t>𝑊</m:t>
                          </m:r>
                        </m:e>
                      </m:d>
                      <m:r>
                        <a:rPr lang="en-US" altLang="zh-TW" sz="2400" b="0" i="1" smtClean="0">
                          <a:solidFill>
                            <a:srgbClr val="7030A0"/>
                          </a:solidFill>
                          <a:latin typeface="Cambria Math" panose="02040503050406030204" pitchFamily="18" charset="0"/>
                          <a:ea typeface="Cambria Math" panose="02040503050406030204" pitchFamily="18" charset="0"/>
                        </a:rPr>
                        <m:t>+</m:t>
                      </m:r>
                      <m:r>
                        <a:rPr lang="en-US" altLang="zh-TW" sz="2400" b="0" i="1" smtClean="0">
                          <a:solidFill>
                            <a:srgbClr val="7030A0"/>
                          </a:solidFill>
                          <a:latin typeface="Cambria Math" panose="02040503050406030204" pitchFamily="18" charset="0"/>
                          <a:ea typeface="Cambria Math" panose="02040503050406030204" pitchFamily="18" charset="0"/>
                        </a:rPr>
                        <m:t>𝑐</m:t>
                      </m:r>
                      <m:r>
                        <a:rPr lang="en-US" altLang="zh-TW" sz="2400" b="0" i="1" smtClean="0">
                          <a:solidFill>
                            <a:srgbClr val="7030A0"/>
                          </a:solidFill>
                          <a:latin typeface="Cambria Math" panose="02040503050406030204" pitchFamily="18" charset="0"/>
                          <a:ea typeface="Cambria Math" panose="02040503050406030204" pitchFamily="18" charset="0"/>
                        </a:rPr>
                        <m:t> (</m:t>
                      </m:r>
                      <m:r>
                        <a:rPr lang="en-US" altLang="zh-TW" sz="2400" b="0" i="1" smtClean="0">
                          <a:solidFill>
                            <a:srgbClr val="7030A0"/>
                          </a:solidFill>
                          <a:latin typeface="Cambria Math" panose="02040503050406030204" pitchFamily="18" charset="0"/>
                          <a:ea typeface="Cambria Math" panose="02040503050406030204" pitchFamily="18" charset="0"/>
                        </a:rPr>
                        <m:t>𝐻</m:t>
                      </m:r>
                      <m:r>
                        <a:rPr lang="en-US" altLang="zh-TW" sz="2400" b="0" i="1" smtClean="0">
                          <a:solidFill>
                            <a:srgbClr val="7030A0"/>
                          </a:solidFill>
                          <a:latin typeface="Cambria Math" panose="02040503050406030204" pitchFamily="18" charset="0"/>
                          <a:ea typeface="Cambria Math" panose="02040503050406030204" pitchFamily="18" charset="0"/>
                        </a:rPr>
                        <m:t>−</m:t>
                      </m:r>
                      <m:r>
                        <a:rPr lang="en-US" altLang="zh-TW" sz="2400" b="0" i="1" smtClean="0">
                          <a:solidFill>
                            <a:srgbClr val="7030A0"/>
                          </a:solidFill>
                          <a:latin typeface="Cambria Math" panose="02040503050406030204" pitchFamily="18" charset="0"/>
                          <a:ea typeface="Cambria Math" panose="02040503050406030204" pitchFamily="18" charset="0"/>
                        </a:rPr>
                        <m:t>𝑊</m:t>
                      </m:r>
                      <m:r>
                        <a:rPr lang="en-US" altLang="zh-TW" sz="2400" b="0" i="1" smtClean="0">
                          <a:solidFill>
                            <a:srgbClr val="7030A0"/>
                          </a:solidFill>
                          <a:latin typeface="Cambria Math" panose="02040503050406030204" pitchFamily="18" charset="0"/>
                          <a:ea typeface="Cambria Math" panose="02040503050406030204" pitchFamily="18" charset="0"/>
                        </a:rPr>
                        <m:t>)</m:t>
                      </m:r>
                    </m:oMath>
                  </m:oMathPara>
                </a14:m>
                <a:endParaRPr lang="zh-TW" altLang="en-US" sz="2800" dirty="0">
                  <a:solidFill>
                    <a:srgbClr val="7030A0"/>
                  </a:solidFill>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695986" y="998286"/>
                <a:ext cx="3478901" cy="369332"/>
              </a:xfrm>
              <a:prstGeom prst="rect">
                <a:avLst/>
              </a:prstGeom>
              <a:blipFill rotWithShape="0">
                <a:blip r:embed="rId3"/>
                <a:stretch>
                  <a:fillRect l="-2452" r="-2627" b="-35000"/>
                </a:stretch>
              </a:blipFill>
            </p:spPr>
            <p:txBody>
              <a:bodyPr/>
              <a:lstStyle/>
              <a:p>
                <a:r>
                  <a:rPr lang="zh-TW" altLang="en-US">
                    <a:noFill/>
                  </a:rPr>
                  <a:t> </a:t>
                </a:r>
              </a:p>
            </p:txBody>
          </p:sp>
        </mc:Fallback>
      </mc:AlternateContent>
      <p:pic>
        <p:nvPicPr>
          <p:cNvPr id="7" name="圖片 6"/>
          <p:cNvPicPr>
            <a:picLocks noChangeAspect="1"/>
          </p:cNvPicPr>
          <p:nvPr/>
        </p:nvPicPr>
        <p:blipFill>
          <a:blip r:embed="rId4"/>
          <a:stretch>
            <a:fillRect/>
          </a:stretch>
        </p:blipFill>
        <p:spPr>
          <a:xfrm>
            <a:off x="6237908" y="1294008"/>
            <a:ext cx="5758044" cy="408129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7041806" y="905953"/>
                <a:ext cx="4227889" cy="461665"/>
              </a:xfrm>
              <a:prstGeom prst="rect">
                <a:avLst/>
              </a:prstGeom>
            </p:spPr>
            <p:txBody>
              <a:bodyPr wrap="none">
                <a:spAutoFit/>
              </a:bodyPr>
              <a:lstStyle/>
              <a:p>
                <a14:m>
                  <m:oMath xmlns:m="http://schemas.openxmlformats.org/officeDocument/2006/math">
                    <m:sSub>
                      <m:sSubPr>
                        <m:ctrlPr>
                          <a:rPr lang="en-US" altLang="zh-TW" sz="2400" b="1" i="1">
                            <a:solidFill>
                              <a:srgbClr val="7030A0"/>
                            </a:solidFill>
                            <a:latin typeface="Cambria Math" panose="02040503050406030204" pitchFamily="18" charset="0"/>
                            <a:ea typeface="Cambria Math" panose="02040503050406030204" pitchFamily="18" charset="0"/>
                          </a:rPr>
                        </m:ctrlPr>
                      </m:sSubPr>
                      <m:e>
                        <m:r>
                          <a:rPr lang="en-US" altLang="zh-TW" sz="2400" b="1">
                            <a:solidFill>
                              <a:srgbClr val="7030A0"/>
                            </a:solidFill>
                            <a:latin typeface="Cambria Math" panose="02040503050406030204" pitchFamily="18" charset="0"/>
                            <a:ea typeface="Cambria Math" panose="02040503050406030204" pitchFamily="18" charset="0"/>
                          </a:rPr>
                          <m:t>𝐇</m:t>
                        </m:r>
                      </m:e>
                      <m:sub>
                        <m:r>
                          <a:rPr lang="en-US" altLang="zh-TW" sz="2400" b="1">
                            <a:solidFill>
                              <a:srgbClr val="7030A0"/>
                            </a:solidFill>
                            <a:latin typeface="Cambria Math" panose="02040503050406030204" pitchFamily="18" charset="0"/>
                            <a:ea typeface="Cambria Math" panose="02040503050406030204" pitchFamily="18" charset="0"/>
                          </a:rPr>
                          <m:t>𝟐</m:t>
                        </m:r>
                      </m:sub>
                    </m:sSub>
                    <m:r>
                      <a:rPr lang="en-US" altLang="zh-TW" sz="2400" b="1">
                        <a:solidFill>
                          <a:srgbClr val="7030A0"/>
                        </a:solidFill>
                        <a:latin typeface="Cambria Math" panose="02040503050406030204" pitchFamily="18" charset="0"/>
                        <a:ea typeface="Cambria Math" panose="02040503050406030204" pitchFamily="18" charset="0"/>
                      </a:rPr>
                      <m:t>𝐎</m:t>
                    </m:r>
                  </m:oMath>
                </a14:m>
                <a:r>
                  <a:rPr lang="en-US" altLang="zh-TW" sz="2400" b="1" dirty="0">
                    <a:solidFill>
                      <a:srgbClr val="7030A0"/>
                    </a:solidFill>
                    <a:latin typeface="Cambria Math" panose="02040503050406030204" pitchFamily="18" charset="0"/>
                    <a:ea typeface="Cambria Math" panose="02040503050406030204" pitchFamily="18" charset="0"/>
                  </a:rPr>
                  <a:t>-band imaging photometry</a:t>
                </a:r>
                <a:endParaRPr lang="zh-TW" alt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7041806" y="905953"/>
                <a:ext cx="4227889" cy="461665"/>
              </a:xfrm>
              <a:prstGeom prst="rect">
                <a:avLst/>
              </a:prstGeom>
              <a:blipFill rotWithShape="0">
                <a:blip r:embed="rId5"/>
                <a:stretch>
                  <a:fillRect l="-288" t="-13333" r="-1729" b="-28000"/>
                </a:stretch>
              </a:blipFill>
            </p:spPr>
            <p:txBody>
              <a:bodyPr/>
              <a:lstStyle/>
              <a:p>
                <a:r>
                  <a:rPr lang="zh-TW" altLang="en-US">
                    <a:noFill/>
                  </a:rPr>
                  <a:t> </a:t>
                </a:r>
              </a:p>
            </p:txBody>
          </p:sp>
        </mc:Fallback>
      </mc:AlternateContent>
      <p:sp>
        <p:nvSpPr>
          <p:cNvPr id="2" name="矩形 1"/>
          <p:cNvSpPr/>
          <p:nvPr/>
        </p:nvSpPr>
        <p:spPr>
          <a:xfrm>
            <a:off x="441532" y="5773103"/>
            <a:ext cx="11180748" cy="923330"/>
          </a:xfrm>
          <a:prstGeom prst="rect">
            <a:avLst/>
          </a:prstGeom>
        </p:spPr>
        <p:txBody>
          <a:bodyPr wrap="square">
            <a:spAutoFit/>
          </a:bodyPr>
          <a:lstStyle/>
          <a:p>
            <a:pPr>
              <a:spcBef>
                <a:spcPts val="1200"/>
              </a:spcBef>
            </a:pPr>
            <a:r>
              <a:rPr lang="en-US" altLang="zh-TW" dirty="0">
                <a:latin typeface="Cambria Math" panose="02040503050406030204" pitchFamily="18" charset="0"/>
                <a:ea typeface="Cambria Math" panose="02040503050406030204" pitchFamily="18" charset="0"/>
              </a:rPr>
              <a:t>Beth Biller (ROE, UK), Deacon Niall (Hertfordshire U, UK), </a:t>
            </a:r>
            <a:r>
              <a:rPr lang="en-US" altLang="zh-TW" dirty="0" err="1">
                <a:latin typeface="Cambria Math" panose="02040503050406030204" pitchFamily="18" charset="0"/>
                <a:ea typeface="Cambria Math" panose="02040503050406030204" pitchFamily="18" charset="0"/>
              </a:rPr>
              <a:t>Loic</a:t>
            </a:r>
            <a:r>
              <a:rPr lang="en-US" altLang="zh-TW" dirty="0">
                <a:latin typeface="Cambria Math" panose="02040503050406030204" pitchFamily="18" charset="0"/>
                <a:ea typeface="Cambria Math" panose="02040503050406030204" pitchFamily="18" charset="0"/>
              </a:rPr>
              <a:t> Albert, Etienne </a:t>
            </a:r>
            <a:r>
              <a:rPr lang="en-US" altLang="zh-TW" dirty="0" err="1">
                <a:latin typeface="Cambria Math" panose="02040503050406030204" pitchFamily="18" charset="0"/>
                <a:ea typeface="Cambria Math" panose="02040503050406030204" pitchFamily="18" charset="0"/>
              </a:rPr>
              <a:t>Artigau</a:t>
            </a:r>
            <a:r>
              <a:rPr lang="en-US" altLang="zh-TW" dirty="0">
                <a:latin typeface="Cambria Math" panose="02040503050406030204" pitchFamily="18" charset="0"/>
                <a:ea typeface="Cambria Math" panose="02040503050406030204" pitchFamily="18" charset="0"/>
              </a:rPr>
              <a:t>, Rene Doyon (U  Montreal, Canada), </a:t>
            </a:r>
            <a:r>
              <a:rPr lang="en-US" altLang="zh-TW" dirty="0">
                <a:latin typeface="Cambria Math" panose="02040503050406030204" pitchFamily="18" charset="0"/>
              </a:rPr>
              <a:t>Gregory </a:t>
            </a:r>
            <a:r>
              <a:rPr lang="en-US" altLang="zh-TW" dirty="0" err="1">
                <a:latin typeface="Cambria Math" panose="02040503050406030204" pitchFamily="18" charset="0"/>
              </a:rPr>
              <a:t>Herczeg</a:t>
            </a:r>
            <a:r>
              <a:rPr lang="en-US" altLang="zh-TW" dirty="0">
                <a:latin typeface="Cambria Math" panose="02040503050406030204" pitchFamily="18" charset="0"/>
              </a:rPr>
              <a:t>, Jessy Jose (KIAA, China), </a:t>
            </a:r>
            <a:r>
              <a:rPr lang="en-US" altLang="zh-TW" dirty="0" err="1">
                <a:latin typeface="Cambria Math" panose="02040503050406030204" pitchFamily="18" charset="0"/>
                <a:ea typeface="Cambria Math" panose="02040503050406030204" pitchFamily="18" charset="0"/>
              </a:rPr>
              <a:t>Mickael</a:t>
            </a:r>
            <a:r>
              <a:rPr lang="en-US" altLang="zh-TW" dirty="0">
                <a:latin typeface="Cambria Math" panose="02040503050406030204" pitchFamily="18" charset="0"/>
                <a:ea typeface="Cambria Math" panose="02040503050406030204" pitchFamily="18" charset="0"/>
              </a:rPr>
              <a:t> </a:t>
            </a:r>
            <a:r>
              <a:rPr lang="en-US" altLang="zh-TW" dirty="0" err="1">
                <a:latin typeface="Cambria Math" panose="02040503050406030204" pitchFamily="18" charset="0"/>
                <a:ea typeface="Cambria Math" panose="02040503050406030204" pitchFamily="18" charset="0"/>
              </a:rPr>
              <a:t>Bonnefoy</a:t>
            </a:r>
            <a:r>
              <a:rPr lang="en-US" altLang="zh-TW" dirty="0">
                <a:latin typeface="Cambria Math" panose="02040503050406030204" pitchFamily="18" charset="0"/>
                <a:ea typeface="Cambria Math" panose="02040503050406030204" pitchFamily="18" charset="0"/>
              </a:rPr>
              <a:t>, Philippe Delorme (UJF, France), </a:t>
            </a:r>
            <a:r>
              <a:rPr lang="en-US" altLang="zh-TW" dirty="0" smtClean="0">
                <a:latin typeface="Cambria Math" panose="02040503050406030204" pitchFamily="18" charset="0"/>
                <a:ea typeface="Cambria Math" panose="02040503050406030204" pitchFamily="18" charset="0"/>
              </a:rPr>
              <a:t>Katelyn </a:t>
            </a:r>
            <a:r>
              <a:rPr lang="en-US" altLang="zh-TW" dirty="0" err="1" smtClean="0">
                <a:latin typeface="Cambria Math" panose="02040503050406030204" pitchFamily="18" charset="0"/>
                <a:ea typeface="Cambria Math" panose="02040503050406030204" pitchFamily="18" charset="0"/>
              </a:rPr>
              <a:t>Allers</a:t>
            </a:r>
            <a:r>
              <a:rPr lang="en-US" altLang="zh-TW" dirty="0" smtClean="0">
                <a:latin typeface="Cambria Math" panose="02040503050406030204" pitchFamily="18" charset="0"/>
                <a:ea typeface="Cambria Math" panose="02040503050406030204" pitchFamily="18" charset="0"/>
              </a:rPr>
              <a:t> (</a:t>
            </a:r>
            <a:r>
              <a:rPr lang="en-US" altLang="zh-TW" dirty="0" err="1" smtClean="0">
                <a:latin typeface="Cambria Math" panose="02040503050406030204" pitchFamily="18" charset="0"/>
                <a:ea typeface="Cambria Math" panose="02040503050406030204" pitchFamily="18" charset="0"/>
              </a:rPr>
              <a:t>Bucknell</a:t>
            </a:r>
            <a:r>
              <a:rPr lang="en-US" altLang="zh-TW" dirty="0" smtClean="0">
                <a:latin typeface="Cambria Math" panose="02040503050406030204" pitchFamily="18" charset="0"/>
                <a:ea typeface="Cambria Math" panose="02040503050406030204" pitchFamily="18" charset="0"/>
              </a:rPr>
              <a:t> U, USA), Mike </a:t>
            </a:r>
            <a:r>
              <a:rPr lang="en-US" altLang="zh-TW" dirty="0">
                <a:latin typeface="Cambria Math" panose="02040503050406030204" pitchFamily="18" charset="0"/>
                <a:ea typeface="Cambria Math" panose="02040503050406030204" pitchFamily="18" charset="0"/>
              </a:rPr>
              <a:t>Liu (</a:t>
            </a:r>
            <a:r>
              <a:rPr lang="en-US" altLang="zh-TW" dirty="0" err="1">
                <a:latin typeface="Cambria Math" panose="02040503050406030204" pitchFamily="18" charset="0"/>
                <a:ea typeface="Cambria Math" panose="02040503050406030204" pitchFamily="18" charset="0"/>
              </a:rPr>
              <a:t>IfA</a:t>
            </a:r>
            <a:r>
              <a:rPr lang="en-US" altLang="zh-TW" dirty="0">
                <a:latin typeface="Cambria Math" panose="02040503050406030204" pitchFamily="18" charset="0"/>
                <a:ea typeface="Cambria Math" panose="02040503050406030204" pitchFamily="18" charset="0"/>
              </a:rPr>
              <a:t>, USA), </a:t>
            </a:r>
            <a:r>
              <a:rPr lang="en-US" altLang="zh-TW" dirty="0" err="1">
                <a:latin typeface="Cambria Math" panose="02040503050406030204" pitchFamily="18" charset="0"/>
                <a:ea typeface="Cambria Math" panose="02040503050406030204" pitchFamily="18" charset="0"/>
              </a:rPr>
              <a:t>Poshih</a:t>
            </a:r>
            <a:r>
              <a:rPr lang="en-US" altLang="zh-TW" dirty="0">
                <a:latin typeface="Cambria Math" panose="02040503050406030204" pitchFamily="18" charset="0"/>
                <a:ea typeface="Cambria Math" panose="02040503050406030204" pitchFamily="18" charset="0"/>
              </a:rPr>
              <a:t> Chiang, Wen-Ping Chen (NCU, Taiwan)</a:t>
            </a:r>
          </a:p>
        </p:txBody>
      </p:sp>
      <p:sp>
        <p:nvSpPr>
          <p:cNvPr id="11" name="投影片編號版面配置區 10"/>
          <p:cNvSpPr>
            <a:spLocks noGrp="1"/>
          </p:cNvSpPr>
          <p:nvPr>
            <p:ph type="sldNum" sz="quarter" idx="12"/>
          </p:nvPr>
        </p:nvSpPr>
        <p:spPr/>
        <p:txBody>
          <a:bodyPr/>
          <a:lstStyle/>
          <a:p>
            <a:fld id="{AA1C3E0E-B550-4B87-AADB-86E0574CFCEF}" type="slidenum">
              <a:rPr lang="zh-TW" altLang="en-US" smtClean="0"/>
              <a:pPr/>
              <a:t>50</a:t>
            </a:fld>
            <a:endParaRPr lang="zh-TW" altLang="en-US"/>
          </a:p>
        </p:txBody>
      </p:sp>
    </p:spTree>
    <p:extLst>
      <p:ext uri="{BB962C8B-B14F-4D97-AF65-F5344CB8AC3E}">
        <p14:creationId xmlns:p14="http://schemas.microsoft.com/office/powerpoint/2010/main" val="990640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556942" y="318904"/>
            <a:ext cx="7442005" cy="6413268"/>
          </a:xfrm>
          <a:prstGeom prst="rect">
            <a:avLst/>
          </a:prstGeom>
        </p:spPr>
      </p:pic>
      <p:cxnSp>
        <p:nvCxnSpPr>
          <p:cNvPr id="4" name="直線接點 3"/>
          <p:cNvCxnSpPr/>
          <p:nvPr/>
        </p:nvCxnSpPr>
        <p:spPr>
          <a:xfrm>
            <a:off x="5502357" y="1471613"/>
            <a:ext cx="5014912" cy="1428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10517269" y="1222462"/>
                <a:ext cx="1110882" cy="5268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200" b="0" i="1" smtClean="0">
                          <a:solidFill>
                            <a:srgbClr val="00B050"/>
                          </a:solidFill>
                          <a:latin typeface="Cambria Math" panose="02040503050406030204" pitchFamily="18" charset="0"/>
                        </a:rPr>
                        <m:t>13 </m:t>
                      </m:r>
                      <m:sSub>
                        <m:sSubPr>
                          <m:ctrlPr>
                            <a:rPr lang="en-US" altLang="zh-TW" sz="3200" i="1" smtClean="0">
                              <a:solidFill>
                                <a:srgbClr val="00B050"/>
                              </a:solidFill>
                              <a:latin typeface="Cambria Math" panose="02040503050406030204" pitchFamily="18" charset="0"/>
                            </a:rPr>
                          </m:ctrlPr>
                        </m:sSubPr>
                        <m:e>
                          <m:r>
                            <a:rPr lang="en-US" altLang="zh-TW" sz="3200" b="0" i="1" smtClean="0">
                              <a:solidFill>
                                <a:srgbClr val="00B050"/>
                              </a:solidFill>
                              <a:latin typeface="Cambria Math" panose="02040503050406030204" pitchFamily="18" charset="0"/>
                            </a:rPr>
                            <m:t>𝑀</m:t>
                          </m:r>
                        </m:e>
                        <m:sub>
                          <m:r>
                            <a:rPr lang="en-US" altLang="zh-TW" sz="3200" b="0" i="1" smtClean="0">
                              <a:solidFill>
                                <a:srgbClr val="00B050"/>
                              </a:solidFill>
                              <a:latin typeface="Cambria Math" panose="02040503050406030204" pitchFamily="18" charset="0"/>
                            </a:rPr>
                            <m:t>𝐽</m:t>
                          </m:r>
                        </m:sub>
                      </m:sSub>
                    </m:oMath>
                  </m:oMathPara>
                </a14:m>
                <a:endParaRPr lang="zh-TW" altLang="en-US" sz="2800" dirty="0">
                  <a:solidFill>
                    <a:srgbClr val="00B050"/>
                  </a:solidFill>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10517269" y="1222462"/>
                <a:ext cx="1110882" cy="526876"/>
              </a:xfrm>
              <a:prstGeom prst="rect">
                <a:avLst/>
              </a:prstGeom>
              <a:blipFill rotWithShape="0">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5840494" y="104945"/>
                <a:ext cx="1122102"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200" i="0" smtClean="0">
                          <a:solidFill>
                            <a:srgbClr val="FF0000"/>
                          </a:solidFill>
                          <a:latin typeface="Cambria Math" panose="02040503050406030204" pitchFamily="18" charset="0"/>
                        </a:rPr>
                        <m:t>1</m:t>
                      </m:r>
                      <m:r>
                        <a:rPr lang="en-US" altLang="zh-TW" sz="3200" b="0" i="0" smtClean="0">
                          <a:solidFill>
                            <a:srgbClr val="FF0000"/>
                          </a:solidFill>
                          <a:latin typeface="Cambria Math" panose="02040503050406030204" pitchFamily="18" charset="0"/>
                        </a:rPr>
                        <m:t> </m:t>
                      </m:r>
                      <m:r>
                        <m:rPr>
                          <m:sty m:val="p"/>
                        </m:rPr>
                        <a:rPr lang="en-US" altLang="zh-TW" sz="3200" b="0" i="0" smtClean="0">
                          <a:solidFill>
                            <a:srgbClr val="FF0000"/>
                          </a:solidFill>
                          <a:latin typeface="Cambria Math" panose="02040503050406030204" pitchFamily="18" charset="0"/>
                        </a:rPr>
                        <m:t>Myr</m:t>
                      </m:r>
                    </m:oMath>
                  </m:oMathPara>
                </a14:m>
                <a:endParaRPr lang="zh-TW" altLang="en-US" sz="2800" dirty="0">
                  <a:solidFill>
                    <a:srgbClr val="FF0000"/>
                  </a:solidFill>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5840494" y="104945"/>
                <a:ext cx="1122102" cy="492443"/>
              </a:xfrm>
              <a:prstGeom prst="rect">
                <a:avLst/>
              </a:prstGeom>
              <a:blipFill rotWithShape="0">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185738" y="318904"/>
                <a:ext cx="4601266" cy="6063198"/>
              </a:xfrm>
              <a:prstGeom prst="rect">
                <a:avLst/>
              </a:prstGeom>
              <a:noFill/>
            </p:spPr>
            <p:txBody>
              <a:bodyPr wrap="square" rtlCol="0">
                <a:spAutoFit/>
              </a:bodyPr>
              <a:lstStyle/>
              <a:p>
                <a:r>
                  <a:rPr lang="en-US" altLang="zh-TW" sz="3200" dirty="0" smtClean="0">
                    <a:latin typeface="Cambria Math" panose="02040503050406030204" pitchFamily="18" charset="0"/>
                    <a:ea typeface="Cambria Math" panose="02040503050406030204" pitchFamily="18" charset="0"/>
                  </a:rPr>
                  <a:t>A W-band survey of nearby SRFs; started with Taurus </a:t>
                </a:r>
              </a:p>
              <a:p>
                <a:endParaRPr lang="en-US" altLang="zh-TW" sz="3200" dirty="0">
                  <a:latin typeface="Cambria Math" panose="02040503050406030204" pitchFamily="18" charset="0"/>
                  <a:ea typeface="Cambria Math" panose="02040503050406030204" pitchFamily="18" charset="0"/>
                </a:endParaRPr>
              </a:p>
              <a:p>
                <a:endParaRPr lang="en-US" altLang="zh-TW" sz="3200" dirty="0" smtClean="0">
                  <a:latin typeface="Cambria Math" panose="02040503050406030204" pitchFamily="18" charset="0"/>
                  <a:ea typeface="Cambria Math" panose="02040503050406030204" pitchFamily="18" charset="0"/>
                </a:endParaRPr>
              </a:p>
              <a:p>
                <a:r>
                  <a:rPr lang="en-US" altLang="zh-TW" sz="3200" b="1" dirty="0" smtClean="0">
                    <a:solidFill>
                      <a:srgbClr val="3333FF"/>
                    </a:solidFill>
                    <a:latin typeface="Cambria Math" panose="02040503050406030204" pitchFamily="18" charset="0"/>
                    <a:ea typeface="Cambria Math" panose="02040503050406030204" pitchFamily="18" charset="0"/>
                  </a:rPr>
                  <a:t>L1495</a:t>
                </a:r>
                <a:r>
                  <a:rPr lang="en-US" altLang="zh-TW" sz="3200" dirty="0" smtClean="0">
                    <a:latin typeface="Cambria Math" panose="02040503050406030204" pitchFamily="18" charset="0"/>
                    <a:ea typeface="Cambria Math" panose="02040503050406030204" pitchFamily="18" charset="0"/>
                  </a:rPr>
                  <a:t> </a:t>
                </a:r>
              </a:p>
              <a:p>
                <a:r>
                  <a:rPr lang="en-US" altLang="zh-TW" sz="2800" dirty="0" smtClean="0">
                    <a:latin typeface="Cambria Math" panose="02040503050406030204" pitchFamily="18" charset="0"/>
                    <a:ea typeface="Cambria Math" panose="02040503050406030204" pitchFamily="18" charset="0"/>
                  </a:rPr>
                  <a:t>2012 (JHK) + 2015 (W)</a:t>
                </a:r>
              </a:p>
              <a:p>
                <a:r>
                  <a:rPr lang="en-US" altLang="zh-TW" sz="2800" dirty="0" smtClean="0">
                    <a:latin typeface="Cambria Math" panose="02040503050406030204" pitchFamily="18" charset="0"/>
                    <a:ea typeface="Cambria Math" panose="02040503050406030204" pitchFamily="18" charset="0"/>
                  </a:rPr>
                  <a:t>J (21), H/W (19.5), K (18.5)</a:t>
                </a:r>
              </a:p>
              <a:p>
                <a:r>
                  <a:rPr lang="en-US" altLang="zh-TW" sz="2800" dirty="0" smtClean="0">
                    <a:latin typeface="Cambria Math" panose="02040503050406030204" pitchFamily="18" charset="0"/>
                    <a:ea typeface="Cambria Math" panose="02040503050406030204" pitchFamily="18" charset="0"/>
                  </a:rPr>
                  <a:t>Candidates: </a:t>
                </a:r>
              </a:p>
              <a:p>
                <a:pPr marL="971550" lvl="1" indent="-514350">
                  <a:buFont typeface="Wingdings" panose="05000000000000000000" pitchFamily="2" charset="2"/>
                  <a:buChar char="u"/>
                </a:pPr>
                <a:r>
                  <a:rPr lang="en-US" altLang="zh-TW" sz="2800" dirty="0" smtClean="0">
                    <a:latin typeface="Cambria Math" panose="02040503050406030204" pitchFamily="18" charset="0"/>
                    <a:ea typeface="Cambria Math" panose="02040503050406030204" pitchFamily="18" charset="0"/>
                  </a:rPr>
                  <a:t>ABS(Q) &gt; 3 </a:t>
                </a:r>
                <a:r>
                  <a:rPr lang="en-US" altLang="zh-TW" sz="2800" dirty="0" err="1" smtClean="0">
                    <a:latin typeface="Cambria Math" panose="02040503050406030204" pitchFamily="18" charset="0"/>
                    <a:ea typeface="Cambria Math" panose="02040503050406030204" pitchFamily="18" charset="0"/>
                  </a:rPr>
                  <a:t>Qerr</a:t>
                </a:r>
                <a:endParaRPr lang="en-US" altLang="zh-TW" sz="2800" dirty="0" smtClean="0">
                  <a:latin typeface="Cambria Math" panose="02040503050406030204" pitchFamily="18" charset="0"/>
                  <a:ea typeface="Cambria Math" panose="02040503050406030204" pitchFamily="18" charset="0"/>
                </a:endParaRPr>
              </a:p>
              <a:p>
                <a:pPr marL="971550" lvl="1" indent="-514350">
                  <a:buFont typeface="Wingdings" panose="05000000000000000000" pitchFamily="2" charset="2"/>
                  <a:buChar char="u"/>
                </a:pPr>
                <a14:m>
                  <m:oMath xmlns:m="http://schemas.openxmlformats.org/officeDocument/2006/math">
                    <m:r>
                      <m:rPr>
                        <m:sty m:val="p"/>
                      </m:rPr>
                      <a:rPr lang="en-US" altLang="zh-TW" sz="2800" dirty="0">
                        <a:latin typeface="Cambria Math" panose="02040503050406030204" pitchFamily="18" charset="0"/>
                        <a:ea typeface="Cambria Math" panose="02040503050406030204" pitchFamily="18" charset="0"/>
                      </a:rPr>
                      <m:t>Q</m:t>
                    </m:r>
                    <m:r>
                      <a:rPr lang="en-US" altLang="zh-TW" sz="2800" b="0" i="0" dirty="0" smtClean="0">
                        <a:latin typeface="Cambria Math" panose="02040503050406030204" pitchFamily="18" charset="0"/>
                        <a:ea typeface="Cambria Math" panose="02040503050406030204" pitchFamily="18" charset="0"/>
                      </a:rPr>
                      <m:t>&lt;  −</m:t>
                    </m:r>
                    <m:r>
                      <a:rPr lang="en-US" altLang="zh-TW" sz="2800" b="0" i="1" dirty="0" smtClean="0">
                        <a:latin typeface="Cambria Math" panose="02040503050406030204" pitchFamily="18" charset="0"/>
                        <a:ea typeface="Cambria Math" panose="02040503050406030204" pitchFamily="18" charset="0"/>
                      </a:rPr>
                      <m:t>0.6</m:t>
                    </m:r>
                  </m:oMath>
                </a14:m>
                <a:endParaRPr lang="en-US" altLang="zh-TW" sz="2800" dirty="0" smtClean="0">
                  <a:latin typeface="Cambria Math" panose="02040503050406030204" pitchFamily="18" charset="0"/>
                </a:endParaRPr>
              </a:p>
              <a:p>
                <a:pPr marL="971550" lvl="1" indent="-514350">
                  <a:buFont typeface="Wingdings" panose="05000000000000000000" pitchFamily="2" charset="2"/>
                  <a:buChar char="u"/>
                </a:pPr>
                <a:r>
                  <a:rPr lang="en-US" altLang="zh-TW" sz="2800" dirty="0" smtClean="0">
                    <a:latin typeface="Cambria Math" panose="02040503050406030204" pitchFamily="18" charset="0"/>
                  </a:rPr>
                  <a:t>K &gt; 15 mag</a:t>
                </a:r>
              </a:p>
              <a:p>
                <a:r>
                  <a:rPr lang="en-US" altLang="zh-TW" sz="2800" dirty="0" smtClean="0">
                    <a:latin typeface="Cambria Math" panose="02040503050406030204" pitchFamily="18" charset="0"/>
                    <a:sym typeface="Wingdings" panose="05000000000000000000" pitchFamily="2" charset="2"/>
                  </a:rPr>
                  <a:t> 9 candidates</a:t>
                </a:r>
                <a:endParaRPr lang="en-US" altLang="zh-TW" sz="2800" dirty="0" smtClean="0">
                  <a:latin typeface="Cambria Math" panose="02040503050406030204" pitchFamily="18" charset="0"/>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185738" y="318904"/>
                <a:ext cx="4601266" cy="6063198"/>
              </a:xfrm>
              <a:prstGeom prst="rect">
                <a:avLst/>
              </a:prstGeom>
              <a:blipFill rotWithShape="0">
                <a:blip r:embed="rId5"/>
                <a:stretch>
                  <a:fillRect l="-3311" t="-1307" b="-1809"/>
                </a:stretch>
              </a:blipFill>
            </p:spPr>
            <p:txBody>
              <a:bodyPr/>
              <a:lstStyle/>
              <a:p>
                <a:r>
                  <a:rPr lang="zh-TW" altLang="en-US">
                    <a:noFill/>
                  </a:rPr>
                  <a:t> </a:t>
                </a:r>
              </a:p>
            </p:txBody>
          </p:sp>
        </mc:Fallback>
      </mc:AlternateContent>
      <p:sp>
        <p:nvSpPr>
          <p:cNvPr id="9" name="文字方塊 8"/>
          <p:cNvSpPr txBox="1"/>
          <p:nvPr/>
        </p:nvSpPr>
        <p:spPr>
          <a:xfrm>
            <a:off x="9496529" y="6382102"/>
            <a:ext cx="2502418" cy="400110"/>
          </a:xfrm>
          <a:prstGeom prst="rect">
            <a:avLst/>
          </a:prstGeom>
          <a:noFill/>
        </p:spPr>
        <p:txBody>
          <a:bodyPr wrap="square" rtlCol="0">
            <a:spAutoFit/>
          </a:bodyPr>
          <a:lstStyle/>
          <a:p>
            <a:pPr algn="ctr"/>
            <a:r>
              <a:rPr lang="en-US" altLang="zh-TW" sz="2000" dirty="0" smtClean="0">
                <a:solidFill>
                  <a:srgbClr val="996633"/>
                </a:solidFill>
                <a:latin typeface="Cambria Math" panose="02040503050406030204" pitchFamily="18" charset="0"/>
                <a:ea typeface="Cambria Math" panose="02040503050406030204" pitchFamily="18" charset="0"/>
              </a:rPr>
              <a:t>Chiang+16 in prep</a:t>
            </a:r>
            <a:endParaRPr lang="zh-TW" altLang="en-US" sz="2000" dirty="0">
              <a:solidFill>
                <a:srgbClr val="996633"/>
              </a:solidFill>
              <a:latin typeface="Cambria Math" panose="02040503050406030204" pitchFamily="18" charset="0"/>
            </a:endParaRPr>
          </a:p>
        </p:txBody>
      </p:sp>
      <p:sp>
        <p:nvSpPr>
          <p:cNvPr id="11" name="投影片編號版面配置區 10"/>
          <p:cNvSpPr>
            <a:spLocks noGrp="1"/>
          </p:cNvSpPr>
          <p:nvPr>
            <p:ph type="sldNum" sz="quarter" idx="12"/>
          </p:nvPr>
        </p:nvSpPr>
        <p:spPr/>
        <p:txBody>
          <a:bodyPr/>
          <a:lstStyle/>
          <a:p>
            <a:fld id="{AA1C3E0E-B550-4B87-AADB-86E0574CFCEF}" type="slidenum">
              <a:rPr lang="zh-TW" altLang="en-US" smtClean="0"/>
              <a:pPr/>
              <a:t>51</a:t>
            </a:fld>
            <a:endParaRPr lang="zh-TW" altLang="en-US"/>
          </a:p>
        </p:txBody>
      </p:sp>
    </p:spTree>
    <p:extLst>
      <p:ext uri="{BB962C8B-B14F-4D97-AF65-F5344CB8AC3E}">
        <p14:creationId xmlns:p14="http://schemas.microsoft.com/office/powerpoint/2010/main" val="18092615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4159645" cy="804862"/>
          </a:xfrm>
          <a:prstGeom prst="rect">
            <a:avLst/>
          </a:prstGeom>
        </p:spPr>
        <p:txBody>
          <a:bodyPr/>
          <a:lstStyle/>
          <a:p>
            <a:pPr>
              <a:lnSpc>
                <a:spcPct val="90000"/>
              </a:lnSpc>
              <a:spcBef>
                <a:spcPct val="0"/>
              </a:spcBef>
              <a:defRPr/>
            </a:pPr>
            <a:r>
              <a:rPr lang="en-US" altLang="zh-TW" sz="3600" b="1" dirty="0" smtClean="0">
                <a:solidFill>
                  <a:srgbClr val="00FFFF"/>
                </a:solidFill>
                <a:latin typeface="Cambria Math" panose="02040503050406030204" pitchFamily="18" charset="0"/>
                <a:ea typeface="Cambria Math" panose="02040503050406030204" pitchFamily="18" charset="0"/>
                <a:cs typeface="+mj-cs"/>
              </a:rPr>
              <a:t>Star Clusters in LMC </a:t>
            </a:r>
          </a:p>
        </p:txBody>
      </p:sp>
      <p:pic>
        <p:nvPicPr>
          <p:cNvPr id="4" name="Picture 4"/>
          <p:cNvPicPr>
            <a:picLocks noChangeAspect="1" noChangeArrowheads="1"/>
          </p:cNvPicPr>
          <p:nvPr/>
        </p:nvPicPr>
        <p:blipFill>
          <a:blip r:embed="rId2" cstate="print"/>
          <a:srcRect/>
          <a:stretch>
            <a:fillRect/>
          </a:stretch>
        </p:blipFill>
        <p:spPr bwMode="auto">
          <a:xfrm>
            <a:off x="7324922" y="274638"/>
            <a:ext cx="2250877" cy="2247900"/>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4840482" y="241300"/>
            <a:ext cx="2260803" cy="2247900"/>
          </a:xfrm>
          <a:prstGeom prst="rect">
            <a:avLst/>
          </a:prstGeom>
          <a:noFill/>
          <a:ln w="9525">
            <a:noFill/>
            <a:miter lim="800000"/>
            <a:headEnd/>
            <a:tailEnd/>
          </a:ln>
        </p:spPr>
      </p:pic>
      <p:sp>
        <p:nvSpPr>
          <p:cNvPr id="6" name="Text Box 6"/>
          <p:cNvSpPr txBox="1">
            <a:spLocks noChangeArrowheads="1"/>
          </p:cNvSpPr>
          <p:nvPr/>
        </p:nvSpPr>
        <p:spPr bwMode="auto">
          <a:xfrm>
            <a:off x="7390606" y="2483538"/>
            <a:ext cx="2592387" cy="366713"/>
          </a:xfrm>
          <a:prstGeom prst="rect">
            <a:avLst/>
          </a:prstGeom>
          <a:noFill/>
          <a:ln w="9525">
            <a:noFill/>
            <a:miter lim="800000"/>
            <a:headEnd/>
            <a:tailEnd/>
          </a:ln>
        </p:spPr>
        <p:txBody>
          <a:bodyPr>
            <a:spAutoFit/>
          </a:bodyPr>
          <a:lstStyle/>
          <a:p>
            <a:pPr>
              <a:spcBef>
                <a:spcPct val="50000"/>
              </a:spcBef>
            </a:pPr>
            <a:r>
              <a:rPr lang="en-US" altLang="zh-TW" dirty="0">
                <a:solidFill>
                  <a:prstClr val="white"/>
                </a:solidFill>
              </a:rPr>
              <a:t>NGC1751 (e</a:t>
            </a:r>
            <a:r>
              <a:rPr lang="en-US" altLang="zh-TW" baseline="-25000" dirty="0">
                <a:solidFill>
                  <a:prstClr val="white"/>
                </a:solidFill>
              </a:rPr>
              <a:t>k89</a:t>
            </a:r>
            <a:r>
              <a:rPr lang="en-US" altLang="zh-TW" dirty="0">
                <a:solidFill>
                  <a:prstClr val="white"/>
                </a:solidFill>
              </a:rPr>
              <a:t>=0.85)</a:t>
            </a:r>
          </a:p>
        </p:txBody>
      </p:sp>
      <p:sp>
        <p:nvSpPr>
          <p:cNvPr id="7" name="Text Box 7"/>
          <p:cNvSpPr txBox="1">
            <a:spLocks noChangeArrowheads="1"/>
          </p:cNvSpPr>
          <p:nvPr/>
        </p:nvSpPr>
        <p:spPr bwMode="auto">
          <a:xfrm>
            <a:off x="4840482" y="2444538"/>
            <a:ext cx="2951162" cy="366713"/>
          </a:xfrm>
          <a:prstGeom prst="rect">
            <a:avLst/>
          </a:prstGeom>
          <a:noFill/>
          <a:ln w="9525">
            <a:noFill/>
            <a:miter lim="800000"/>
            <a:headEnd/>
            <a:tailEnd/>
          </a:ln>
        </p:spPr>
        <p:txBody>
          <a:bodyPr>
            <a:spAutoFit/>
          </a:bodyPr>
          <a:lstStyle/>
          <a:p>
            <a:pPr>
              <a:spcBef>
                <a:spcPct val="50000"/>
              </a:spcBef>
            </a:pPr>
            <a:r>
              <a:rPr lang="en-US" altLang="zh-TW" dirty="0">
                <a:solidFill>
                  <a:prstClr val="white"/>
                </a:solidFill>
              </a:rPr>
              <a:t>NGC2107 (e</a:t>
            </a:r>
            <a:r>
              <a:rPr lang="en-US" altLang="zh-TW" baseline="-25000" dirty="0">
                <a:solidFill>
                  <a:prstClr val="white"/>
                </a:solidFill>
              </a:rPr>
              <a:t>k89</a:t>
            </a:r>
            <a:r>
              <a:rPr lang="en-US" altLang="zh-TW" dirty="0">
                <a:solidFill>
                  <a:prstClr val="white"/>
                </a:solidFill>
              </a:rPr>
              <a:t>=0.88)</a:t>
            </a:r>
          </a:p>
        </p:txBody>
      </p:sp>
      <p:pic>
        <p:nvPicPr>
          <p:cNvPr id="8" name="Picture 2" descr="相伴銀河的天爐座矮星系（Fornax dwarf galaxy）是球狀星團（圈選處）的家鄉。攝影：ESO/DIGITIZED SKY SURVEY 2"/>
          <p:cNvPicPr>
            <a:picLocks noChangeAspect="1" noChangeArrowheads="1"/>
          </p:cNvPicPr>
          <p:nvPr/>
        </p:nvPicPr>
        <p:blipFill>
          <a:blip r:embed="rId4" cstate="print"/>
          <a:srcRect/>
          <a:stretch>
            <a:fillRect/>
          </a:stretch>
        </p:blipFill>
        <p:spPr bwMode="auto">
          <a:xfrm>
            <a:off x="584199" y="4243615"/>
            <a:ext cx="2543629" cy="2543629"/>
          </a:xfrm>
          <a:prstGeom prst="rect">
            <a:avLst/>
          </a:prstGeom>
          <a:noFill/>
        </p:spPr>
      </p:pic>
      <p:pic>
        <p:nvPicPr>
          <p:cNvPr id="9" name="Picture 4" descr="這些哈伯望遠鏡觀測到的影像，顯示了天爐座矮星系中的四個球狀星團。攝影：NASA, ESA, S. LARSEN (RADBOUD UNIVERSITY, THE NETHERLANDS)"/>
          <p:cNvPicPr>
            <a:picLocks noChangeAspect="1" noChangeArrowheads="1"/>
          </p:cNvPicPr>
          <p:nvPr/>
        </p:nvPicPr>
        <p:blipFill>
          <a:blip r:embed="rId5" cstate="print"/>
          <a:srcRect/>
          <a:stretch>
            <a:fillRect/>
          </a:stretch>
        </p:blipFill>
        <p:spPr bwMode="auto">
          <a:xfrm>
            <a:off x="3302000" y="4328744"/>
            <a:ext cx="8514160" cy="2433847"/>
          </a:xfrm>
          <a:prstGeom prst="rect">
            <a:avLst/>
          </a:prstGeom>
          <a:noFill/>
        </p:spPr>
      </p:pic>
      <p:cxnSp>
        <p:nvCxnSpPr>
          <p:cNvPr id="11" name="直線接點 10"/>
          <p:cNvCxnSpPr/>
          <p:nvPr/>
        </p:nvCxnSpPr>
        <p:spPr>
          <a:xfrm>
            <a:off x="251022" y="2971800"/>
            <a:ext cx="118237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457200" y="3182528"/>
            <a:ext cx="8877300" cy="804862"/>
          </a:xfrm>
          <a:prstGeom prst="rect">
            <a:avLst/>
          </a:prstGeom>
        </p:spPr>
        <p:txBody>
          <a:bodyPr/>
          <a:lstStyle/>
          <a:p>
            <a:pPr>
              <a:lnSpc>
                <a:spcPct val="90000"/>
              </a:lnSpc>
              <a:spcBef>
                <a:spcPct val="0"/>
              </a:spcBef>
              <a:defRPr/>
            </a:pPr>
            <a:r>
              <a:rPr lang="en-US" altLang="zh-TW" sz="3600" b="1" dirty="0" smtClean="0">
                <a:solidFill>
                  <a:srgbClr val="00FFFF"/>
                </a:solidFill>
                <a:latin typeface="Cambria Math" panose="02040503050406030204" pitchFamily="18" charset="0"/>
                <a:ea typeface="Cambria Math" panose="02040503050406030204" pitchFamily="18" charset="0"/>
                <a:cs typeface="+mj-cs"/>
              </a:rPr>
              <a:t>Globular Clusters in the </a:t>
            </a:r>
            <a:r>
              <a:rPr lang="en-US" altLang="zh-TW" sz="3600" b="1" dirty="0" err="1" smtClean="0">
                <a:solidFill>
                  <a:srgbClr val="00FFFF"/>
                </a:solidFill>
                <a:latin typeface="Cambria Math" panose="02040503050406030204" pitchFamily="18" charset="0"/>
                <a:ea typeface="Cambria Math" panose="02040503050406030204" pitchFamily="18" charset="0"/>
                <a:cs typeface="+mj-cs"/>
              </a:rPr>
              <a:t>Fornax</a:t>
            </a:r>
            <a:r>
              <a:rPr lang="en-US" altLang="zh-TW" sz="3600" b="1" dirty="0" smtClean="0">
                <a:solidFill>
                  <a:srgbClr val="00FFFF"/>
                </a:solidFill>
                <a:latin typeface="Cambria Math" panose="02040503050406030204" pitchFamily="18" charset="0"/>
                <a:ea typeface="Cambria Math" panose="02040503050406030204" pitchFamily="18" charset="0"/>
                <a:cs typeface="+mj-cs"/>
              </a:rPr>
              <a:t>  Dwarf Galaxy</a:t>
            </a:r>
          </a:p>
        </p:txBody>
      </p:sp>
      <p:sp>
        <p:nvSpPr>
          <p:cNvPr id="3" name="文字方塊 2"/>
          <p:cNvSpPr txBox="1"/>
          <p:nvPr/>
        </p:nvSpPr>
        <p:spPr>
          <a:xfrm>
            <a:off x="6750674" y="3683974"/>
            <a:ext cx="5065486" cy="523220"/>
          </a:xfrm>
          <a:prstGeom prst="rect">
            <a:avLst/>
          </a:prstGeom>
          <a:noFill/>
        </p:spPr>
        <p:txBody>
          <a:bodyPr wrap="square" rtlCol="0">
            <a:spAutoFit/>
          </a:bodyPr>
          <a:lstStyle/>
          <a:p>
            <a:pPr algn="r"/>
            <a:r>
              <a:rPr lang="en-US" altLang="zh-TW" sz="2800" dirty="0" smtClean="0">
                <a:solidFill>
                  <a:srgbClr val="70AD47">
                    <a:lumMod val="40000"/>
                    <a:lumOff val="60000"/>
                  </a:srgbClr>
                </a:solidFill>
              </a:rPr>
              <a:t>Where are the old stars?</a:t>
            </a:r>
            <a:endParaRPr lang="zh-TW" altLang="en-US" sz="2800" dirty="0">
              <a:solidFill>
                <a:srgbClr val="70AD47">
                  <a:lumMod val="40000"/>
                  <a:lumOff val="60000"/>
                </a:srgbClr>
              </a:solidFill>
            </a:endParaRPr>
          </a:p>
        </p:txBody>
      </p:sp>
      <p:sp>
        <p:nvSpPr>
          <p:cNvPr id="15" name="投影片編號版面配置區 14"/>
          <p:cNvSpPr>
            <a:spLocks noGrp="1"/>
          </p:cNvSpPr>
          <p:nvPr>
            <p:ph type="sldNum" sz="quarter" idx="12"/>
          </p:nvPr>
        </p:nvSpPr>
        <p:spPr/>
        <p:txBody>
          <a:bodyPr/>
          <a:lstStyle/>
          <a:p>
            <a:fld id="{AA1C3E0E-B550-4B87-AADB-86E0574CFCEF}" type="slidenum">
              <a:rPr lang="zh-TW" altLang="en-US" smtClean="0"/>
              <a:pPr/>
              <a:t>52</a:t>
            </a:fld>
            <a:endParaRPr lang="zh-TW" altLang="en-US"/>
          </a:p>
        </p:txBody>
      </p:sp>
    </p:spTree>
    <p:extLst>
      <p:ext uri="{BB962C8B-B14F-4D97-AF65-F5344CB8AC3E}">
        <p14:creationId xmlns:p14="http://schemas.microsoft.com/office/powerpoint/2010/main" val="1779612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317240" y="328094"/>
            <a:ext cx="7079603" cy="804862"/>
          </a:xfrm>
          <a:prstGeom prst="rect">
            <a:avLst/>
          </a:prstGeom>
        </p:spPr>
        <p:txBody>
          <a:bodyPr/>
          <a:lstStyle/>
          <a:p>
            <a:pPr>
              <a:lnSpc>
                <a:spcPct val="90000"/>
              </a:lnSpc>
              <a:spcBef>
                <a:spcPct val="0"/>
              </a:spcBef>
              <a:defRPr/>
            </a:pPr>
            <a:r>
              <a:rPr lang="en-US" altLang="zh-TW" sz="3600" b="1" dirty="0" smtClean="0">
                <a:solidFill>
                  <a:srgbClr val="00FFFF"/>
                </a:solidFill>
                <a:latin typeface="Cambria Math" panose="02040503050406030204" pitchFamily="18" charset="0"/>
                <a:ea typeface="Cambria Math" panose="02040503050406030204" pitchFamily="18" charset="0"/>
                <a:cs typeface="+mj-cs"/>
              </a:rPr>
              <a:t>Star Formation in Globular Clusters </a:t>
            </a:r>
          </a:p>
        </p:txBody>
      </p:sp>
      <p:pic>
        <p:nvPicPr>
          <p:cNvPr id="3074" name="Picture 2"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348" y="1036657"/>
            <a:ext cx="3889413" cy="43019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iew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6" y="1036656"/>
            <a:ext cx="3596378" cy="4315655"/>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p:cNvSpPr txBox="1"/>
          <p:nvPr/>
        </p:nvSpPr>
        <p:spPr>
          <a:xfrm>
            <a:off x="117620" y="5338583"/>
            <a:ext cx="3637664" cy="1200329"/>
          </a:xfrm>
          <a:prstGeom prst="rect">
            <a:avLst/>
          </a:prstGeom>
          <a:noFill/>
        </p:spPr>
        <p:txBody>
          <a:bodyPr wrap="square" rtlCol="0">
            <a:spAutoFit/>
          </a:bodyPr>
          <a:lstStyle/>
          <a:p>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Most MW GCs have similar metallicities </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sym typeface="Wingdings" panose="05000000000000000000" pitchFamily="2" charset="2"/>
              </a:rPr>
              <a:t> </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single stellar population</a:t>
            </a:r>
            <a:endParaRPr lang="zh-TW" altLang="en-US" sz="2400" dirty="0">
              <a:solidFill>
                <a:schemeClr val="accent4">
                  <a:lumMod val="20000"/>
                  <a:lumOff val="80000"/>
                </a:schemeClr>
              </a:solidFill>
              <a:latin typeface="Cambria Math" panose="02040503050406030204" pitchFamily="18" charset="0"/>
            </a:endParaRPr>
          </a:p>
        </p:txBody>
      </p:sp>
      <p:sp>
        <p:nvSpPr>
          <p:cNvPr id="18" name="文字方塊 17"/>
          <p:cNvSpPr txBox="1"/>
          <p:nvPr/>
        </p:nvSpPr>
        <p:spPr>
          <a:xfrm>
            <a:off x="3857042" y="5446981"/>
            <a:ext cx="3880720" cy="1200329"/>
          </a:xfrm>
          <a:prstGeom prst="rect">
            <a:avLst/>
          </a:prstGeom>
          <a:noFill/>
        </p:spPr>
        <p:txBody>
          <a:bodyPr wrap="square" rtlCol="0">
            <a:spAutoFit/>
          </a:bodyPr>
          <a:lstStyle/>
          <a:p>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But some (here NGC 288) </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sym typeface="Wingdings" panose="05000000000000000000" pitchFamily="2" charset="2"/>
              </a:rPr>
              <a:t> </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two populations (age diff 1.5 </a:t>
            </a:r>
            <a:r>
              <a:rPr lang="en-US" altLang="zh-TW" sz="2400" dirty="0" err="1" smtClean="0">
                <a:solidFill>
                  <a:schemeClr val="accent4">
                    <a:lumMod val="20000"/>
                    <a:lumOff val="80000"/>
                  </a:schemeClr>
                </a:solidFill>
                <a:latin typeface="Cambria Math" panose="02040503050406030204" pitchFamily="18" charset="0"/>
                <a:ea typeface="Cambria Math" panose="02040503050406030204" pitchFamily="18" charset="0"/>
              </a:rPr>
              <a:t>Gyr</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 (</a:t>
            </a:r>
            <a:r>
              <a:rPr lang="en-US" altLang="zh-TW" sz="2400" dirty="0" err="1" smtClean="0">
                <a:solidFill>
                  <a:schemeClr val="accent4">
                    <a:lumMod val="20000"/>
                    <a:lumOff val="80000"/>
                  </a:schemeClr>
                </a:solidFill>
                <a:latin typeface="Cambria Math" panose="02040503050406030204" pitchFamily="18" charset="0"/>
                <a:ea typeface="Cambria Math" panose="02040503050406030204" pitchFamily="18" charset="0"/>
              </a:rPr>
              <a:t>Roh</a:t>
            </a:r>
            <a:r>
              <a:rPr lang="en-US" altLang="zh-TW" sz="2400" dirty="0" smtClean="0">
                <a:solidFill>
                  <a:schemeClr val="accent4">
                    <a:lumMod val="20000"/>
                    <a:lumOff val="80000"/>
                  </a:schemeClr>
                </a:solidFill>
                <a:latin typeface="Cambria Math" panose="02040503050406030204" pitchFamily="18" charset="0"/>
                <a:ea typeface="Cambria Math" panose="02040503050406030204" pitchFamily="18" charset="0"/>
              </a:rPr>
              <a:t> +11).</a:t>
            </a:r>
            <a:endParaRPr lang="zh-TW" altLang="en-US" sz="2400" dirty="0">
              <a:solidFill>
                <a:schemeClr val="accent4">
                  <a:lumMod val="20000"/>
                  <a:lumOff val="80000"/>
                </a:schemeClr>
              </a:solidFill>
              <a:latin typeface="Cambria Math" panose="02040503050406030204" pitchFamily="18" charset="0"/>
            </a:endParaRPr>
          </a:p>
        </p:txBody>
      </p:sp>
      <p:sp>
        <p:nvSpPr>
          <p:cNvPr id="9" name="矩形 8"/>
          <p:cNvSpPr/>
          <p:nvPr/>
        </p:nvSpPr>
        <p:spPr>
          <a:xfrm>
            <a:off x="7830825" y="427259"/>
            <a:ext cx="4245878" cy="4561249"/>
          </a:xfrm>
          <a:prstGeom prst="rect">
            <a:avLst/>
          </a:prstGeom>
        </p:spPr>
        <p:txBody>
          <a:bodyPr wrap="square">
            <a:spAutoFit/>
          </a:bodyPr>
          <a:lstStyle/>
          <a:p>
            <a:pPr>
              <a:lnSpc>
                <a:spcPct val="90000"/>
              </a:lnSpc>
              <a:spcBef>
                <a:spcPts val="1800"/>
              </a:spcBef>
            </a:pPr>
            <a:r>
              <a:rPr lang="en-US" altLang="zh-TW" sz="3200" dirty="0">
                <a:solidFill>
                  <a:prstClr val="white"/>
                </a:solidFill>
                <a:latin typeface="Cambria Math" panose="02040503050406030204" pitchFamily="18" charset="0"/>
                <a:ea typeface="Cambria Math" panose="02040503050406030204" pitchFamily="18" charset="0"/>
              </a:rPr>
              <a:t>None at present </a:t>
            </a:r>
          </a:p>
          <a:p>
            <a:pPr>
              <a:lnSpc>
                <a:spcPct val="90000"/>
              </a:lnSpc>
              <a:spcBef>
                <a:spcPts val="1800"/>
              </a:spcBef>
            </a:pPr>
            <a:r>
              <a:rPr lang="en-US" altLang="zh-TW" sz="3200" dirty="0" smtClean="0">
                <a:solidFill>
                  <a:prstClr val="white"/>
                </a:solidFill>
                <a:latin typeface="Cambria Math" panose="02040503050406030204" pitchFamily="18" charset="0"/>
                <a:ea typeface="Cambria Math" panose="02040503050406030204" pitchFamily="18" charset="0"/>
              </a:rPr>
              <a:t>Still poorly understood</a:t>
            </a:r>
          </a:p>
          <a:p>
            <a:pPr>
              <a:lnSpc>
                <a:spcPct val="90000"/>
              </a:lnSpc>
              <a:spcBef>
                <a:spcPts val="1800"/>
              </a:spcBef>
            </a:pPr>
            <a:r>
              <a:rPr lang="en-US" altLang="zh-TW" sz="3200" dirty="0" smtClean="0">
                <a:solidFill>
                  <a:prstClr val="white"/>
                </a:solidFill>
                <a:latin typeface="Cambria Math" panose="02040503050406030204" pitchFamily="18" charset="0"/>
                <a:ea typeface="Cambria Math" panose="02040503050406030204" pitchFamily="18" charset="0"/>
              </a:rPr>
              <a:t>Formed at one single epoch (where?) or in multiple generations?  </a:t>
            </a:r>
          </a:p>
          <a:p>
            <a:pPr>
              <a:lnSpc>
                <a:spcPct val="90000"/>
              </a:lnSpc>
              <a:spcBef>
                <a:spcPts val="1800"/>
              </a:spcBef>
            </a:pPr>
            <a:r>
              <a:rPr lang="en-US" altLang="zh-TW" sz="3200" dirty="0" smtClean="0">
                <a:solidFill>
                  <a:prstClr val="white"/>
                </a:solidFill>
                <a:latin typeface="Cambria Math" panose="02040503050406030204" pitchFamily="18" charset="0"/>
                <a:ea typeface="Cambria Math" panose="02040503050406030204" pitchFamily="18" charset="0"/>
              </a:rPr>
              <a:t>Different from one cluster to another?  </a:t>
            </a:r>
          </a:p>
          <a:p>
            <a:pPr>
              <a:lnSpc>
                <a:spcPct val="90000"/>
              </a:lnSpc>
              <a:spcBef>
                <a:spcPts val="1800"/>
              </a:spcBef>
            </a:pPr>
            <a:r>
              <a:rPr lang="en-US" altLang="zh-TW" sz="3200" dirty="0" smtClean="0">
                <a:solidFill>
                  <a:prstClr val="white"/>
                </a:solidFill>
                <a:latin typeface="Cambria Math" panose="02040503050406030204" pitchFamily="18" charset="0"/>
                <a:ea typeface="Cambria Math" panose="02040503050406030204" pitchFamily="18" charset="0"/>
              </a:rPr>
              <a:t>If so, why?  If not, why?</a:t>
            </a:r>
            <a:endParaRPr lang="en-US" altLang="zh-TW" sz="3200" dirty="0">
              <a:solidFill>
                <a:prstClr val="white"/>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9446584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 name="Rectangle 2"/>
          <p:cNvSpPr txBox="1">
            <a:spLocks noChangeArrowheads="1"/>
          </p:cNvSpPr>
          <p:nvPr/>
        </p:nvSpPr>
        <p:spPr>
          <a:xfrm>
            <a:off x="317240" y="328094"/>
            <a:ext cx="6559421" cy="804862"/>
          </a:xfrm>
          <a:prstGeom prst="rect">
            <a:avLst/>
          </a:prstGeom>
        </p:spPr>
        <p:txBody>
          <a:bodyPr/>
          <a:lstStyle/>
          <a:p>
            <a:pPr>
              <a:lnSpc>
                <a:spcPct val="90000"/>
              </a:lnSpc>
              <a:spcBef>
                <a:spcPct val="0"/>
              </a:spcBef>
              <a:defRPr/>
            </a:pPr>
            <a:r>
              <a:rPr lang="en-US" altLang="zh-TW" sz="3600" b="1" dirty="0" smtClean="0">
                <a:solidFill>
                  <a:srgbClr val="00FFFF"/>
                </a:solidFill>
                <a:latin typeface="Cambria Math" panose="02040503050406030204" pitchFamily="18" charset="0"/>
                <a:ea typeface="Cambria Math" panose="02040503050406030204" pitchFamily="18" charset="0"/>
                <a:cs typeface="+mj-cs"/>
              </a:rPr>
              <a:t>Extragalactic Globular Clusters </a:t>
            </a:r>
          </a:p>
        </p:txBody>
      </p:sp>
      <p:pic>
        <p:nvPicPr>
          <p:cNvPr id="10" name="圖片 9"/>
          <p:cNvPicPr>
            <a:picLocks noChangeAspect="1"/>
          </p:cNvPicPr>
          <p:nvPr/>
        </p:nvPicPr>
        <p:blipFill>
          <a:blip r:embed="rId2"/>
          <a:stretch>
            <a:fillRect/>
          </a:stretch>
        </p:blipFill>
        <p:spPr>
          <a:xfrm>
            <a:off x="8321050" y="368267"/>
            <a:ext cx="3555563" cy="3228975"/>
          </a:xfrm>
          <a:prstGeom prst="rect">
            <a:avLst/>
          </a:prstGeom>
        </p:spPr>
      </p:pic>
      <p:sp>
        <p:nvSpPr>
          <p:cNvPr id="14" name="文字方塊 13"/>
          <p:cNvSpPr txBox="1"/>
          <p:nvPr/>
        </p:nvSpPr>
        <p:spPr>
          <a:xfrm>
            <a:off x="8321050" y="3750906"/>
            <a:ext cx="3398199" cy="646331"/>
          </a:xfrm>
          <a:prstGeom prst="rect">
            <a:avLst/>
          </a:prstGeom>
          <a:noFill/>
        </p:spPr>
        <p:txBody>
          <a:bodyPr wrap="square" rtlCol="0">
            <a:spAutoFit/>
          </a:bodyPr>
          <a:lstStyle/>
          <a:p>
            <a:r>
              <a:rPr lang="en-US" altLang="zh-TW" dirty="0" smtClean="0">
                <a:solidFill>
                  <a:schemeClr val="bg1"/>
                </a:solidFill>
              </a:rPr>
              <a:t>Brodie &amp; </a:t>
            </a:r>
            <a:r>
              <a:rPr lang="en-US" altLang="zh-TW" dirty="0" err="1" smtClean="0">
                <a:solidFill>
                  <a:schemeClr val="bg1"/>
                </a:solidFill>
              </a:rPr>
              <a:t>Strader</a:t>
            </a:r>
            <a:r>
              <a:rPr lang="en-US" altLang="zh-TW" dirty="0" smtClean="0">
                <a:solidFill>
                  <a:schemeClr val="bg1"/>
                </a:solidFill>
              </a:rPr>
              <a:t> (2006) ARAA; data from S. Larsen</a:t>
            </a:r>
            <a:endParaRPr lang="zh-TW" altLang="en-US" dirty="0">
              <a:solidFill>
                <a:schemeClr val="bg1"/>
              </a:solidFill>
            </a:endParaRPr>
          </a:p>
        </p:txBody>
      </p:sp>
      <mc:AlternateContent xmlns:mc="http://schemas.openxmlformats.org/markup-compatibility/2006" xmlns:a14="http://schemas.microsoft.com/office/drawing/2010/main">
        <mc:Choice Requires="a14">
          <p:sp>
            <p:nvSpPr>
              <p:cNvPr id="15" name="文字方塊 14"/>
              <p:cNvSpPr txBox="1"/>
              <p:nvPr/>
            </p:nvSpPr>
            <p:spPr>
              <a:xfrm>
                <a:off x="429208" y="1175767"/>
                <a:ext cx="7891842" cy="3129062"/>
              </a:xfrm>
              <a:prstGeom prst="rect">
                <a:avLst/>
              </a:prstGeom>
              <a:noFill/>
            </p:spPr>
            <p:txBody>
              <a:bodyPr wrap="square" lIns="0" tIns="0" rIns="0" bIns="0" rtlCol="0">
                <a:spAutoFit/>
              </a:bodyPr>
              <a:lstStyle/>
              <a:p>
                <a:pPr>
                  <a:spcBef>
                    <a:spcPts val="1200"/>
                  </a:spcBef>
                </a:pPr>
                <a:r>
                  <a:rPr lang="en-US" altLang="zh-TW" sz="3200" dirty="0" smtClean="0">
                    <a:solidFill>
                      <a:schemeClr val="bg1"/>
                    </a:solidFill>
                    <a:latin typeface="Cambria Math" panose="02040503050406030204" pitchFamily="18" charset="0"/>
                    <a:ea typeface="Cambria Math" panose="02040503050406030204" pitchFamily="18" charset="0"/>
                  </a:rPr>
                  <a:t>Number of GCs </a:t>
                </a:r>
                <a14:m>
                  <m:oMath xmlns:m="http://schemas.openxmlformats.org/officeDocument/2006/math">
                    <m:r>
                      <a:rPr lang="en-US" altLang="zh-TW" sz="3200" i="1" smtClean="0">
                        <a:solidFill>
                          <a:schemeClr val="bg1"/>
                        </a:solidFill>
                        <a:latin typeface="Cambria Math" panose="02040503050406030204" pitchFamily="18" charset="0"/>
                        <a:ea typeface="Cambria Math" panose="02040503050406030204" pitchFamily="18" charset="0"/>
                      </a:rPr>
                      <m:t>⇔</m:t>
                    </m:r>
                  </m:oMath>
                </a14:m>
                <a:r>
                  <a:rPr lang="en-US" altLang="zh-TW" sz="3200" dirty="0" smtClean="0">
                    <a:solidFill>
                      <a:schemeClr val="bg1"/>
                    </a:solidFill>
                    <a:latin typeface="Cambria Math" panose="02040503050406030204" pitchFamily="18" charset="0"/>
                    <a:ea typeface="Cambria Math" panose="02040503050406030204" pitchFamily="18" charset="0"/>
                  </a:rPr>
                  <a:t> galaxy luminosity</a:t>
                </a:r>
              </a:p>
              <a:p>
                <a:pPr>
                  <a:spcBef>
                    <a:spcPts val="1200"/>
                  </a:spcBef>
                </a:pPr>
                <a14:m>
                  <m:oMathPara xmlns:m="http://schemas.openxmlformats.org/officeDocument/2006/math">
                    <m:oMathParaPr>
                      <m:jc m:val="centerGroup"/>
                    </m:oMathParaPr>
                    <m:oMath xmlns:m="http://schemas.openxmlformats.org/officeDocument/2006/math">
                      <m:sSub>
                        <m:sSubPr>
                          <m:ctrlPr>
                            <a:rPr lang="en-US" altLang="zh-TW" sz="3200" i="1" smtClean="0">
                              <a:solidFill>
                                <a:schemeClr val="bg1"/>
                              </a:solidFill>
                              <a:latin typeface="Cambria Math" panose="02040503050406030204" pitchFamily="18" charset="0"/>
                              <a:ea typeface="Cambria Math" panose="02040503050406030204" pitchFamily="18" charset="0"/>
                            </a:rPr>
                          </m:ctrlPr>
                        </m:sSubPr>
                        <m:e>
                          <m:r>
                            <a:rPr lang="en-US" altLang="zh-TW" sz="3200" b="0" i="1" smtClean="0">
                              <a:solidFill>
                                <a:schemeClr val="bg1"/>
                              </a:solidFill>
                              <a:latin typeface="Cambria Math" panose="02040503050406030204" pitchFamily="18" charset="0"/>
                              <a:ea typeface="Cambria Math" panose="02040503050406030204" pitchFamily="18" charset="0"/>
                            </a:rPr>
                            <m:t>𝑆</m:t>
                          </m:r>
                        </m:e>
                        <m:sub>
                          <m:r>
                            <a:rPr lang="en-US" altLang="zh-TW" sz="3200" b="0" i="1" smtClean="0">
                              <a:solidFill>
                                <a:schemeClr val="bg1"/>
                              </a:solidFill>
                              <a:latin typeface="Cambria Math" panose="02040503050406030204" pitchFamily="18" charset="0"/>
                              <a:ea typeface="Cambria Math" panose="02040503050406030204" pitchFamily="18" charset="0"/>
                            </a:rPr>
                            <m:t>𝑁</m:t>
                          </m:r>
                        </m:sub>
                      </m:sSub>
                      <m:r>
                        <a:rPr lang="en-US" altLang="zh-TW" sz="3200" b="0" i="1" smtClean="0">
                          <a:solidFill>
                            <a:schemeClr val="bg1"/>
                          </a:solidFill>
                          <a:latin typeface="Cambria Math" panose="02040503050406030204" pitchFamily="18" charset="0"/>
                          <a:ea typeface="Cambria Math" panose="02040503050406030204" pitchFamily="18" charset="0"/>
                        </a:rPr>
                        <m:t>=</m:t>
                      </m:r>
                      <m:sSub>
                        <m:sSubPr>
                          <m:ctrlPr>
                            <a:rPr lang="en-US" altLang="zh-TW" sz="3200" b="0" i="1" smtClean="0">
                              <a:solidFill>
                                <a:schemeClr val="bg1"/>
                              </a:solidFill>
                              <a:latin typeface="Cambria Math" panose="02040503050406030204" pitchFamily="18" charset="0"/>
                              <a:ea typeface="Cambria Math" panose="02040503050406030204" pitchFamily="18" charset="0"/>
                            </a:rPr>
                          </m:ctrlPr>
                        </m:sSubPr>
                        <m:e>
                          <m:r>
                            <a:rPr lang="en-US" altLang="zh-TW" sz="3200" b="0" i="1" smtClean="0">
                              <a:solidFill>
                                <a:schemeClr val="bg1"/>
                              </a:solidFill>
                              <a:latin typeface="Cambria Math" panose="02040503050406030204" pitchFamily="18" charset="0"/>
                              <a:ea typeface="Cambria Math" panose="02040503050406030204" pitchFamily="18" charset="0"/>
                            </a:rPr>
                            <m:t>𝑁</m:t>
                          </m:r>
                        </m:e>
                        <m:sub>
                          <m:r>
                            <m:rPr>
                              <m:sty m:val="p"/>
                            </m:rPr>
                            <a:rPr lang="en-US" altLang="zh-TW" sz="3200" b="0" i="0" smtClean="0">
                              <a:solidFill>
                                <a:schemeClr val="bg1"/>
                              </a:solidFill>
                              <a:latin typeface="Cambria Math" panose="02040503050406030204" pitchFamily="18" charset="0"/>
                              <a:ea typeface="Cambria Math" panose="02040503050406030204" pitchFamily="18" charset="0"/>
                            </a:rPr>
                            <m:t>GC</m:t>
                          </m:r>
                        </m:sub>
                      </m:sSub>
                      <m:r>
                        <a:rPr lang="en-US" altLang="zh-TW" sz="3200" b="0" i="1" smtClean="0">
                          <a:solidFill>
                            <a:schemeClr val="bg1"/>
                          </a:solidFill>
                          <a:latin typeface="Cambria Math" panose="02040503050406030204" pitchFamily="18" charset="0"/>
                          <a:ea typeface="Cambria Math" panose="02040503050406030204" pitchFamily="18" charset="0"/>
                        </a:rPr>
                        <m:t>× </m:t>
                      </m:r>
                      <m:sSup>
                        <m:sSupPr>
                          <m:ctrlPr>
                            <a:rPr lang="en-US" altLang="zh-TW" sz="3200" b="0" i="1" smtClean="0">
                              <a:solidFill>
                                <a:schemeClr val="bg1"/>
                              </a:solidFill>
                              <a:latin typeface="Cambria Math" panose="02040503050406030204" pitchFamily="18" charset="0"/>
                              <a:ea typeface="Cambria Math" panose="02040503050406030204" pitchFamily="18" charset="0"/>
                            </a:rPr>
                          </m:ctrlPr>
                        </m:sSupPr>
                        <m:e>
                          <m:r>
                            <a:rPr lang="en-US" altLang="zh-TW" sz="3200" b="0" i="1" smtClean="0">
                              <a:solidFill>
                                <a:schemeClr val="bg1"/>
                              </a:solidFill>
                              <a:latin typeface="Cambria Math" panose="02040503050406030204" pitchFamily="18" charset="0"/>
                              <a:ea typeface="Cambria Math" panose="02040503050406030204" pitchFamily="18" charset="0"/>
                            </a:rPr>
                            <m:t>10</m:t>
                          </m:r>
                        </m:e>
                        <m:sup>
                          <m:r>
                            <a:rPr lang="en-US" altLang="zh-TW" sz="3200" b="0" i="1" smtClean="0">
                              <a:solidFill>
                                <a:schemeClr val="bg1"/>
                              </a:solidFill>
                              <a:latin typeface="Cambria Math" panose="02040503050406030204" pitchFamily="18" charset="0"/>
                              <a:ea typeface="Cambria Math" panose="02040503050406030204" pitchFamily="18" charset="0"/>
                            </a:rPr>
                            <m:t>0.4 (</m:t>
                          </m:r>
                          <m:sSub>
                            <m:sSubPr>
                              <m:ctrlPr>
                                <a:rPr lang="en-US" altLang="zh-TW" sz="3200" b="0" i="1" smtClean="0">
                                  <a:solidFill>
                                    <a:schemeClr val="bg1"/>
                                  </a:solidFill>
                                  <a:latin typeface="Cambria Math" panose="02040503050406030204" pitchFamily="18" charset="0"/>
                                  <a:ea typeface="Cambria Math" panose="02040503050406030204" pitchFamily="18" charset="0"/>
                                </a:rPr>
                              </m:ctrlPr>
                            </m:sSubPr>
                            <m:e>
                              <m:r>
                                <a:rPr lang="en-US" altLang="zh-TW" sz="3200" b="0" i="1" smtClean="0">
                                  <a:solidFill>
                                    <a:schemeClr val="bg1"/>
                                  </a:solidFill>
                                  <a:latin typeface="Cambria Math" panose="02040503050406030204" pitchFamily="18" charset="0"/>
                                  <a:ea typeface="Cambria Math" panose="02040503050406030204" pitchFamily="18" charset="0"/>
                                </a:rPr>
                                <m:t>𝑀</m:t>
                              </m:r>
                            </m:e>
                            <m:sub>
                              <m:r>
                                <a:rPr lang="en-US" altLang="zh-TW" sz="3200" b="0" i="1" smtClean="0">
                                  <a:solidFill>
                                    <a:schemeClr val="bg1"/>
                                  </a:solidFill>
                                  <a:latin typeface="Cambria Math" panose="02040503050406030204" pitchFamily="18" charset="0"/>
                                  <a:ea typeface="Cambria Math" panose="02040503050406030204" pitchFamily="18" charset="0"/>
                                </a:rPr>
                                <m:t>𝑉</m:t>
                              </m:r>
                            </m:sub>
                          </m:sSub>
                          <m:r>
                            <a:rPr lang="en-US" altLang="zh-TW" sz="3200" b="0" i="1" smtClean="0">
                              <a:solidFill>
                                <a:schemeClr val="bg1"/>
                              </a:solidFill>
                              <a:latin typeface="Cambria Math" panose="02040503050406030204" pitchFamily="18" charset="0"/>
                              <a:ea typeface="Cambria Math" panose="02040503050406030204" pitchFamily="18" charset="0"/>
                            </a:rPr>
                            <m:t>+15)</m:t>
                          </m:r>
                        </m:sup>
                      </m:sSup>
                    </m:oMath>
                  </m:oMathPara>
                </a14:m>
                <a:endParaRPr lang="en-US" altLang="zh-TW" sz="3200" dirty="0" smtClean="0">
                  <a:solidFill>
                    <a:schemeClr val="bg1"/>
                  </a:solidFill>
                  <a:latin typeface="Cambria Math" panose="02040503050406030204" pitchFamily="18" charset="0"/>
                  <a:ea typeface="Cambria Math" panose="02040503050406030204" pitchFamily="18" charset="0"/>
                </a:endParaRPr>
              </a:p>
              <a:p>
                <a:pPr>
                  <a:spcBef>
                    <a:spcPts val="1200"/>
                  </a:spcBef>
                </a:pPr>
                <a:r>
                  <a:rPr lang="en-US" altLang="zh-TW" sz="3200" dirty="0" smtClean="0">
                    <a:solidFill>
                      <a:schemeClr val="bg1"/>
                    </a:solidFill>
                    <a:latin typeface="Cambria Math" panose="02040503050406030204" pitchFamily="18" charset="0"/>
                  </a:rPr>
                  <a:t>The specific frequency (richness), </a:t>
                </a:r>
                <a:r>
                  <a:rPr lang="en-US" altLang="zh-TW" sz="3200" i="1" dirty="0" smtClean="0">
                    <a:solidFill>
                      <a:schemeClr val="bg1"/>
                    </a:solidFill>
                    <a:latin typeface="Cambria Math" panose="02040503050406030204" pitchFamily="18" charset="0"/>
                  </a:rPr>
                  <a:t/>
                </a:r>
                <a:br>
                  <a:rPr lang="en-US" altLang="zh-TW" sz="3200" i="1" dirty="0" smtClean="0">
                    <a:solidFill>
                      <a:schemeClr val="bg1"/>
                    </a:solidFill>
                    <a:latin typeface="Cambria Math" panose="02040503050406030204" pitchFamily="18" charset="0"/>
                  </a:rPr>
                </a:br>
                <a:r>
                  <a:rPr lang="en-US" altLang="zh-TW" sz="3200" i="1" dirty="0" smtClean="0">
                    <a:solidFill>
                      <a:schemeClr val="bg1"/>
                    </a:solidFill>
                    <a:latin typeface="Cambria Math" panose="02040503050406030204" pitchFamily="18" charset="0"/>
                  </a:rPr>
                  <a:t>  </a:t>
                </a:r>
                <a14:m>
                  <m:oMath xmlns:m="http://schemas.openxmlformats.org/officeDocument/2006/math">
                    <m:sSub>
                      <m:sSubPr>
                        <m:ctrlPr>
                          <a:rPr lang="en-US" altLang="zh-TW" sz="3200" i="1" smtClean="0">
                            <a:solidFill>
                              <a:schemeClr val="bg1"/>
                            </a:solidFill>
                            <a:latin typeface="Cambria Math" panose="02040503050406030204" pitchFamily="18" charset="0"/>
                          </a:rPr>
                        </m:ctrlPr>
                      </m:sSubPr>
                      <m:e>
                        <m:r>
                          <a:rPr lang="en-US" altLang="zh-TW" sz="3200" b="0" i="1" smtClean="0">
                            <a:solidFill>
                              <a:schemeClr val="bg1"/>
                            </a:solidFill>
                            <a:latin typeface="Cambria Math" panose="02040503050406030204" pitchFamily="18" charset="0"/>
                          </a:rPr>
                          <m:t>𝑆</m:t>
                        </m:r>
                      </m:e>
                      <m:sub>
                        <m:r>
                          <a:rPr lang="en-US" altLang="zh-TW" sz="3200" b="0" i="1" smtClean="0">
                            <a:solidFill>
                              <a:schemeClr val="bg1"/>
                            </a:solidFill>
                            <a:latin typeface="Cambria Math" panose="02040503050406030204" pitchFamily="18" charset="0"/>
                          </a:rPr>
                          <m:t>𝑁</m:t>
                        </m:r>
                      </m:sub>
                    </m:sSub>
                    <m:r>
                      <a:rPr lang="en-US" altLang="zh-TW" sz="3200" i="1" smtClean="0">
                        <a:solidFill>
                          <a:schemeClr val="bg1"/>
                        </a:solidFill>
                        <a:latin typeface="Cambria Math" panose="02040503050406030204" pitchFamily="18" charset="0"/>
                        <a:ea typeface="Cambria Math" panose="02040503050406030204" pitchFamily="18" charset="0"/>
                      </a:rPr>
                      <m:t>~</m:t>
                    </m:r>
                    <m:r>
                      <a:rPr lang="en-US" altLang="zh-TW" sz="3200" b="0" i="1" smtClean="0">
                        <a:solidFill>
                          <a:schemeClr val="bg1"/>
                        </a:solidFill>
                        <a:latin typeface="Cambria Math" panose="02040503050406030204" pitchFamily="18" charset="0"/>
                        <a:ea typeface="Cambria Math" panose="02040503050406030204" pitchFamily="18" charset="0"/>
                      </a:rPr>
                      <m:t>1.2</m:t>
                    </m:r>
                  </m:oMath>
                </a14:m>
                <a:r>
                  <a:rPr lang="zh-TW" altLang="en-US" sz="3200" dirty="0" smtClean="0">
                    <a:solidFill>
                      <a:schemeClr val="bg1"/>
                    </a:solidFill>
                    <a:latin typeface="Cambria Math" panose="02040503050406030204" pitchFamily="18" charset="0"/>
                  </a:rPr>
                  <a:t> </a:t>
                </a:r>
                <a:r>
                  <a:rPr lang="en-US" altLang="zh-TW" sz="3200" dirty="0" smtClean="0">
                    <a:solidFill>
                      <a:schemeClr val="bg1"/>
                    </a:solidFill>
                    <a:latin typeface="Cambria Math" panose="02040503050406030204" pitchFamily="18" charset="0"/>
                  </a:rPr>
                  <a:t>for M31 </a:t>
                </a:r>
                <a:br>
                  <a:rPr lang="en-US" altLang="zh-TW" sz="3200" dirty="0" smtClean="0">
                    <a:solidFill>
                      <a:schemeClr val="bg1"/>
                    </a:solidFill>
                    <a:latin typeface="Cambria Math" panose="02040503050406030204" pitchFamily="18" charset="0"/>
                  </a:rPr>
                </a:br>
                <a:r>
                  <a:rPr lang="en-US" altLang="zh-TW" sz="3200" dirty="0" smtClean="0">
                    <a:solidFill>
                      <a:schemeClr val="bg1"/>
                    </a:solidFill>
                    <a:latin typeface="Cambria Math" panose="02040503050406030204" pitchFamily="18" charset="0"/>
                  </a:rPr>
                  <a:t>  </a:t>
                </a:r>
                <a14:m>
                  <m:oMath xmlns:m="http://schemas.openxmlformats.org/officeDocument/2006/math">
                    <m:sSub>
                      <m:sSubPr>
                        <m:ctrlPr>
                          <a:rPr lang="en-US" altLang="zh-TW" sz="3200" i="1">
                            <a:solidFill>
                              <a:schemeClr val="bg1"/>
                            </a:solidFill>
                            <a:latin typeface="Cambria Math" panose="02040503050406030204" pitchFamily="18" charset="0"/>
                          </a:rPr>
                        </m:ctrlPr>
                      </m:sSubPr>
                      <m:e>
                        <m:r>
                          <a:rPr lang="en-US" altLang="zh-TW" sz="3200" i="1">
                            <a:solidFill>
                              <a:schemeClr val="bg1"/>
                            </a:solidFill>
                            <a:latin typeface="Cambria Math" panose="02040503050406030204" pitchFamily="18" charset="0"/>
                          </a:rPr>
                          <m:t>𝑆</m:t>
                        </m:r>
                      </m:e>
                      <m:sub>
                        <m:r>
                          <a:rPr lang="en-US" altLang="zh-TW" sz="3200" i="1">
                            <a:solidFill>
                              <a:schemeClr val="bg1"/>
                            </a:solidFill>
                            <a:latin typeface="Cambria Math" panose="02040503050406030204" pitchFamily="18" charset="0"/>
                          </a:rPr>
                          <m:t>𝑁</m:t>
                        </m:r>
                      </m:sub>
                    </m:sSub>
                    <m:r>
                      <a:rPr lang="en-US" altLang="zh-TW" sz="3200" i="1">
                        <a:solidFill>
                          <a:schemeClr val="bg1"/>
                        </a:solidFill>
                        <a:latin typeface="Cambria Math" panose="02040503050406030204" pitchFamily="18" charset="0"/>
                        <a:ea typeface="Cambria Math" panose="02040503050406030204" pitchFamily="18" charset="0"/>
                      </a:rPr>
                      <m:t>~</m:t>
                    </m:r>
                  </m:oMath>
                </a14:m>
                <a:r>
                  <a:rPr lang="en-US" altLang="zh-TW" sz="3200" dirty="0" smtClean="0">
                    <a:solidFill>
                      <a:schemeClr val="bg1"/>
                    </a:solidFill>
                    <a:latin typeface="Cambria Math" panose="02040503050406030204" pitchFamily="18" charset="0"/>
                  </a:rPr>
                  <a:t>14.4 for M87 (</a:t>
                </a:r>
                <a14:m>
                  <m:oMath xmlns:m="http://schemas.openxmlformats.org/officeDocument/2006/math">
                    <m:sSub>
                      <m:sSubPr>
                        <m:ctrlPr>
                          <a:rPr lang="en-US" altLang="zh-TW" sz="3200" i="1">
                            <a:solidFill>
                              <a:schemeClr val="bg1"/>
                            </a:solidFill>
                            <a:latin typeface="Cambria Math" panose="02040503050406030204" pitchFamily="18" charset="0"/>
                            <a:ea typeface="Cambria Math" panose="02040503050406030204" pitchFamily="18" charset="0"/>
                          </a:rPr>
                        </m:ctrlPr>
                      </m:sSubPr>
                      <m:e>
                        <m:r>
                          <a:rPr lang="en-US" altLang="zh-TW" sz="3200" i="1">
                            <a:solidFill>
                              <a:schemeClr val="bg1"/>
                            </a:solidFill>
                            <a:latin typeface="Cambria Math" panose="02040503050406030204" pitchFamily="18" charset="0"/>
                            <a:ea typeface="Cambria Math" panose="02040503050406030204" pitchFamily="18" charset="0"/>
                          </a:rPr>
                          <m:t>𝑁</m:t>
                        </m:r>
                      </m:e>
                      <m:sub>
                        <m:r>
                          <m:rPr>
                            <m:sty m:val="p"/>
                          </m:rPr>
                          <a:rPr lang="en-US" altLang="zh-TW" sz="3200">
                            <a:solidFill>
                              <a:schemeClr val="bg1"/>
                            </a:solidFill>
                            <a:latin typeface="Cambria Math" panose="02040503050406030204" pitchFamily="18" charset="0"/>
                            <a:ea typeface="Cambria Math" panose="02040503050406030204" pitchFamily="18" charset="0"/>
                          </a:rPr>
                          <m:t>GC</m:t>
                        </m:r>
                      </m:sub>
                    </m:sSub>
                  </m:oMath>
                </a14:m>
                <a:r>
                  <a:rPr lang="en-US" altLang="zh-TW" sz="3200" dirty="0" smtClean="0">
                    <a:solidFill>
                      <a:schemeClr val="bg1"/>
                    </a:solidFill>
                    <a:latin typeface="Cambria Math" panose="02040503050406030204" pitchFamily="18" charset="0"/>
                  </a:rPr>
                  <a:t>~10,000)</a:t>
                </a:r>
                <a:r>
                  <a:rPr lang="zh-TW" altLang="en-US" sz="3200" dirty="0" smtClean="0">
                    <a:solidFill>
                      <a:schemeClr val="bg1"/>
                    </a:solidFill>
                    <a:latin typeface="Cambria Math" panose="02040503050406030204" pitchFamily="18" charset="0"/>
                  </a:rPr>
                  <a:t> </a:t>
                </a:r>
                <a:r>
                  <a:rPr lang="en-US" altLang="zh-TW" sz="3200" dirty="0" smtClean="0">
                    <a:solidFill>
                      <a:schemeClr val="bg1"/>
                    </a:solidFill>
                    <a:latin typeface="Cambria Math" panose="02040503050406030204" pitchFamily="18" charset="0"/>
                  </a:rPr>
                  <a:t/>
                </a:r>
                <a:br>
                  <a:rPr lang="en-US" altLang="zh-TW" sz="3200" dirty="0" smtClean="0">
                    <a:solidFill>
                      <a:schemeClr val="bg1"/>
                    </a:solidFill>
                    <a:latin typeface="Cambria Math" panose="02040503050406030204" pitchFamily="18" charset="0"/>
                  </a:rPr>
                </a:br>
                <a:r>
                  <a:rPr lang="en-US" altLang="zh-TW" sz="3200" dirty="0" smtClean="0">
                    <a:solidFill>
                      <a:schemeClr val="bg1"/>
                    </a:solidFill>
                    <a:latin typeface="Cambria Math" panose="02040503050406030204" pitchFamily="18" charset="0"/>
                  </a:rPr>
                  <a:t>  Higher in massive </a:t>
                </a:r>
                <a:r>
                  <a:rPr lang="en-US" altLang="zh-TW" sz="3200" dirty="0" err="1" smtClean="0">
                    <a:solidFill>
                      <a:schemeClr val="bg1"/>
                    </a:solidFill>
                    <a:latin typeface="Cambria Math" panose="02040503050406030204" pitchFamily="18" charset="0"/>
                  </a:rPr>
                  <a:t>ellipticals</a:t>
                </a:r>
                <a:r>
                  <a:rPr lang="en-US" altLang="zh-TW" sz="3200" dirty="0" smtClean="0">
                    <a:solidFill>
                      <a:schemeClr val="bg1"/>
                    </a:solidFill>
                    <a:latin typeface="Cambria Math" panose="02040503050406030204" pitchFamily="18" charset="0"/>
                  </a:rPr>
                  <a:t> than in  spirals  </a:t>
                </a:r>
                <a:endParaRPr lang="zh-TW" altLang="en-US" sz="3200" dirty="0">
                  <a:solidFill>
                    <a:schemeClr val="bg1"/>
                  </a:solidFill>
                  <a:latin typeface="Cambria Math" panose="020405030504060302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29208" y="1175767"/>
                <a:ext cx="7891842" cy="3129062"/>
              </a:xfrm>
              <a:prstGeom prst="rect">
                <a:avLst/>
              </a:prstGeom>
              <a:blipFill rotWithShape="0">
                <a:blip r:embed="rId3"/>
                <a:stretch>
                  <a:fillRect l="-3089" t="-4094" r="-2548" b="-6823"/>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AA1C3E0E-B550-4B87-AADB-86E0574CFCEF}" type="slidenum">
              <a:rPr lang="zh-TW" altLang="en-US" smtClean="0"/>
              <a:pPr/>
              <a:t>54</a:t>
            </a:fld>
            <a:endParaRPr lang="zh-TW" altLang="en-US"/>
          </a:p>
        </p:txBody>
      </p:sp>
    </p:spTree>
    <p:extLst>
      <p:ext uri="{BB962C8B-B14F-4D97-AF65-F5344CB8AC3E}">
        <p14:creationId xmlns:p14="http://schemas.microsoft.com/office/powerpoint/2010/main" val="1546271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5" name="Picture 2" descr="https://upload.wikimedia.org/wikipedia/commons/5/5e/Arches_Cluster_hubble_friday_0529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 y="1737360"/>
            <a:ext cx="5412667" cy="483552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5781602" y="6204352"/>
            <a:ext cx="6005407" cy="461665"/>
          </a:xfrm>
          <a:prstGeom prst="rect">
            <a:avLst/>
          </a:prstGeom>
          <a:noFill/>
        </p:spPr>
        <p:txBody>
          <a:bodyPr wrap="square" rtlCol="0">
            <a:spAutoFit/>
          </a:bodyPr>
          <a:lstStyle/>
          <a:p>
            <a:r>
              <a:rPr lang="en-US" altLang="zh-TW" sz="2400" dirty="0" smtClean="0">
                <a:solidFill>
                  <a:schemeClr val="bg1"/>
                </a:solidFill>
                <a:latin typeface="Cambria Math" panose="02040503050406030204" pitchFamily="18" charset="0"/>
                <a:ea typeface="Cambria Math" panose="02040503050406030204" pitchFamily="18" charset="0"/>
              </a:rPr>
              <a:t>The Arches cluster near the Galactic center</a:t>
            </a:r>
            <a:endParaRPr lang="zh-TW" altLang="en-US" sz="2400" dirty="0">
              <a:solidFill>
                <a:schemeClr val="bg1"/>
              </a:solidFill>
              <a:latin typeface="Cambria Math" panose="02040503050406030204" pitchFamily="18" charset="0"/>
            </a:endParaRPr>
          </a:p>
        </p:txBody>
      </p:sp>
      <p:sp>
        <p:nvSpPr>
          <p:cNvPr id="8" name="文字方塊 7"/>
          <p:cNvSpPr txBox="1"/>
          <p:nvPr/>
        </p:nvSpPr>
        <p:spPr>
          <a:xfrm>
            <a:off x="403859" y="803414"/>
            <a:ext cx="11582400" cy="584775"/>
          </a:xfrm>
          <a:prstGeom prst="rect">
            <a:avLst/>
          </a:prstGeom>
          <a:noFill/>
        </p:spPr>
        <p:txBody>
          <a:bodyPr wrap="square" rtlCol="0">
            <a:spAutoFit/>
          </a:bodyPr>
          <a:lstStyle/>
          <a:p>
            <a:r>
              <a:rPr lang="en-US" altLang="zh-TW" sz="3200" dirty="0" smtClean="0">
                <a:solidFill>
                  <a:schemeClr val="bg1"/>
                </a:solidFill>
                <a:latin typeface="Cambria Math" panose="02040503050406030204" pitchFamily="18" charset="0"/>
                <a:ea typeface="Cambria Math" panose="02040503050406030204" pitchFamily="18" charset="0"/>
              </a:rPr>
              <a:t>Open clusters rich in massive stars; precursor of globular clusters?</a:t>
            </a:r>
          </a:p>
        </p:txBody>
      </p:sp>
      <p:sp>
        <p:nvSpPr>
          <p:cNvPr id="9" name="矩形 8"/>
          <p:cNvSpPr/>
          <p:nvPr/>
        </p:nvSpPr>
        <p:spPr>
          <a:xfrm>
            <a:off x="5890259" y="1580347"/>
            <a:ext cx="6096000" cy="3108543"/>
          </a:xfrm>
          <a:prstGeom prst="rect">
            <a:avLst/>
          </a:prstGeom>
        </p:spPr>
        <p:txBody>
          <a:bodyPr>
            <a:spAutoFit/>
          </a:bodyPr>
          <a:lstStyle/>
          <a:p>
            <a:pPr lvl="0"/>
            <a:r>
              <a:rPr lang="en-US" altLang="zh-TW" sz="2800" dirty="0" smtClean="0">
                <a:solidFill>
                  <a:schemeClr val="bg1"/>
                </a:solidFill>
                <a:latin typeface="Cambria Math" panose="02040503050406030204" pitchFamily="18" charset="0"/>
                <a:ea typeface="Cambria Math" panose="02040503050406030204" pitchFamily="18" charset="0"/>
              </a:rPr>
              <a:t>Examples:</a:t>
            </a:r>
          </a:p>
          <a:p>
            <a:pPr lvl="0"/>
            <a:r>
              <a:rPr lang="en-US" altLang="zh-TW" sz="2800" dirty="0" err="1" smtClean="0">
                <a:solidFill>
                  <a:schemeClr val="bg1"/>
                </a:solidFill>
                <a:latin typeface="Cambria Math" panose="02040503050406030204" pitchFamily="18" charset="0"/>
                <a:ea typeface="Cambria Math" panose="02040503050406030204" pitchFamily="18" charset="0"/>
              </a:rPr>
              <a:t>Westerlund</a:t>
            </a:r>
            <a:r>
              <a:rPr lang="en-US" altLang="zh-TW" sz="2800" dirty="0" smtClean="0">
                <a:solidFill>
                  <a:schemeClr val="bg1"/>
                </a:solidFill>
                <a:latin typeface="Cambria Math" panose="02040503050406030204" pitchFamily="18" charset="0"/>
                <a:ea typeface="Cambria Math" panose="02040503050406030204" pitchFamily="18" charset="0"/>
              </a:rPr>
              <a:t> </a:t>
            </a:r>
            <a:r>
              <a:rPr lang="en-US" altLang="zh-TW" sz="2800" dirty="0">
                <a:solidFill>
                  <a:schemeClr val="bg1"/>
                </a:solidFill>
                <a:latin typeface="Cambria Math" panose="02040503050406030204" pitchFamily="18" charset="0"/>
                <a:ea typeface="Cambria Math" panose="02040503050406030204" pitchFamily="18" charset="0"/>
              </a:rPr>
              <a:t>1, NGC 3603 (MW); </a:t>
            </a:r>
            <a:endParaRPr lang="en-US" altLang="zh-TW" sz="2800" dirty="0" smtClean="0">
              <a:solidFill>
                <a:schemeClr val="bg1"/>
              </a:solidFill>
              <a:latin typeface="Cambria Math" panose="02040503050406030204" pitchFamily="18" charset="0"/>
              <a:ea typeface="Cambria Math" panose="02040503050406030204" pitchFamily="18" charset="0"/>
            </a:endParaRPr>
          </a:p>
          <a:p>
            <a:pPr lvl="0"/>
            <a:r>
              <a:rPr lang="en-US" altLang="zh-TW" sz="2800" dirty="0" smtClean="0">
                <a:solidFill>
                  <a:schemeClr val="bg1"/>
                </a:solidFill>
                <a:latin typeface="Cambria Math" panose="02040503050406030204" pitchFamily="18" charset="0"/>
                <a:ea typeface="Cambria Math" panose="02040503050406030204" pitchFamily="18" charset="0"/>
              </a:rPr>
              <a:t>R136 (LMC</a:t>
            </a:r>
            <a:r>
              <a:rPr lang="en-US" altLang="zh-TW" sz="2800" dirty="0">
                <a:solidFill>
                  <a:schemeClr val="bg1"/>
                </a:solidFill>
                <a:latin typeface="Cambria Math" panose="02040503050406030204" pitchFamily="18" charset="0"/>
                <a:ea typeface="Cambria Math" panose="02040503050406030204" pitchFamily="18" charset="0"/>
              </a:rPr>
              <a:t>); </a:t>
            </a:r>
            <a:endParaRPr lang="en-US" altLang="zh-TW" sz="2800" dirty="0" smtClean="0">
              <a:solidFill>
                <a:schemeClr val="bg1"/>
              </a:solidFill>
              <a:latin typeface="Cambria Math" panose="02040503050406030204" pitchFamily="18" charset="0"/>
              <a:ea typeface="Cambria Math" panose="02040503050406030204" pitchFamily="18" charset="0"/>
            </a:endParaRPr>
          </a:p>
          <a:p>
            <a:pPr lvl="0"/>
            <a:r>
              <a:rPr lang="en-US" altLang="zh-TW" sz="2800" dirty="0" smtClean="0">
                <a:solidFill>
                  <a:schemeClr val="bg1"/>
                </a:solidFill>
                <a:latin typeface="Cambria Math" panose="02040503050406030204" pitchFamily="18" charset="0"/>
                <a:ea typeface="Cambria Math" panose="02040503050406030204" pitchFamily="18" charset="0"/>
              </a:rPr>
              <a:t>A1 </a:t>
            </a:r>
            <a:r>
              <a:rPr lang="en-US" altLang="zh-TW" sz="2800" dirty="0">
                <a:solidFill>
                  <a:schemeClr val="bg1"/>
                </a:solidFill>
                <a:latin typeface="Cambria Math" panose="02040503050406030204" pitchFamily="18" charset="0"/>
                <a:ea typeface="Cambria Math" panose="02040503050406030204" pitchFamily="18" charset="0"/>
              </a:rPr>
              <a:t>and A2 (NGC 1569</a:t>
            </a:r>
            <a:r>
              <a:rPr lang="en-US" altLang="zh-TW" sz="2800" dirty="0" smtClean="0">
                <a:solidFill>
                  <a:schemeClr val="bg1"/>
                </a:solidFill>
                <a:latin typeface="Cambria Math" panose="02040503050406030204" pitchFamily="18" charset="0"/>
                <a:ea typeface="Cambria Math" panose="02040503050406030204" pitchFamily="18" charset="0"/>
              </a:rPr>
              <a:t>)</a:t>
            </a:r>
          </a:p>
          <a:p>
            <a:pPr lvl="0"/>
            <a:endParaRPr lang="en-US" altLang="zh-TW" sz="2800" dirty="0">
              <a:solidFill>
                <a:schemeClr val="bg1"/>
              </a:solidFill>
              <a:latin typeface="Cambria Math" panose="02040503050406030204" pitchFamily="18" charset="0"/>
              <a:ea typeface="Cambria Math" panose="02040503050406030204" pitchFamily="18" charset="0"/>
            </a:endParaRPr>
          </a:p>
          <a:p>
            <a:pPr lvl="0"/>
            <a:r>
              <a:rPr lang="en-US" altLang="zh-TW" sz="2800" dirty="0" smtClean="0">
                <a:solidFill>
                  <a:schemeClr val="bg1"/>
                </a:solidFill>
                <a:latin typeface="Cambria Math" panose="02040503050406030204" pitchFamily="18" charset="0"/>
                <a:ea typeface="Cambria Math" panose="02040503050406030204" pitchFamily="18" charset="0"/>
              </a:rPr>
              <a:t>Proto-Super Clusters</a:t>
            </a:r>
          </a:p>
          <a:p>
            <a:pPr lvl="0"/>
            <a:r>
              <a:rPr lang="en-US" altLang="zh-TW" sz="2800" dirty="0" smtClean="0">
                <a:solidFill>
                  <a:schemeClr val="bg1"/>
                </a:solidFill>
                <a:latin typeface="Cambria Math" panose="02040503050406030204" pitchFamily="18" charset="0"/>
                <a:ea typeface="Cambria Math" panose="02040503050406030204" pitchFamily="18" charset="0"/>
              </a:rPr>
              <a:t>NGC 4038/4039 (Antennae) by ALMA</a:t>
            </a:r>
            <a:endParaRPr lang="zh-TW" altLang="en-US" sz="2800" dirty="0">
              <a:solidFill>
                <a:schemeClr val="bg1"/>
              </a:solidFill>
              <a:latin typeface="Cambria Math" panose="02040503050406030204" pitchFamily="18" charset="0"/>
            </a:endParaRPr>
          </a:p>
        </p:txBody>
      </p:sp>
      <p:sp>
        <p:nvSpPr>
          <p:cNvPr id="10" name="文字方塊 9"/>
          <p:cNvSpPr txBox="1"/>
          <p:nvPr/>
        </p:nvSpPr>
        <p:spPr>
          <a:xfrm>
            <a:off x="368935" y="121937"/>
            <a:ext cx="5791200" cy="646331"/>
          </a:xfrm>
          <a:prstGeom prst="rect">
            <a:avLst/>
          </a:prstGeom>
          <a:noFill/>
        </p:spPr>
        <p:txBody>
          <a:bodyPr wrap="square" rtlCol="0">
            <a:spAutoFit/>
          </a:bodyPr>
          <a:lstStyle/>
          <a:p>
            <a:r>
              <a:rPr lang="en-US" altLang="zh-TW" sz="3600" b="1" dirty="0" smtClean="0">
                <a:solidFill>
                  <a:srgbClr val="00FFFF"/>
                </a:solidFill>
                <a:latin typeface="Cambria Math" pitchFamily="18" charset="0"/>
                <a:ea typeface="Cambria Math" pitchFamily="18" charset="0"/>
              </a:rPr>
              <a:t>Super Star Clusters</a:t>
            </a:r>
            <a:endParaRPr lang="zh-TW" altLang="en-US" sz="3600" b="1" dirty="0">
              <a:solidFill>
                <a:srgbClr val="00FFFF"/>
              </a:solidFill>
              <a:latin typeface="Cambria Math" pitchFamily="18" charset="0"/>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55</a:t>
            </a:fld>
            <a:endParaRPr lang="zh-TW" altLang="en-US"/>
          </a:p>
        </p:txBody>
      </p:sp>
    </p:spTree>
    <p:extLst>
      <p:ext uri="{BB962C8B-B14F-4D97-AF65-F5344CB8AC3E}">
        <p14:creationId xmlns:p14="http://schemas.microsoft.com/office/powerpoint/2010/main" val="27782534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6194" name="Picture 2" descr="http://upload.wikimedia.org/wikipedia/en/3/31/Westerlund1_optical_xray.jpg"/>
          <p:cNvPicPr>
            <a:picLocks noChangeAspect="1" noChangeArrowheads="1"/>
          </p:cNvPicPr>
          <p:nvPr/>
        </p:nvPicPr>
        <p:blipFill>
          <a:blip r:embed="rId2" cstate="print"/>
          <a:srcRect/>
          <a:stretch>
            <a:fillRect/>
          </a:stretch>
        </p:blipFill>
        <p:spPr bwMode="auto">
          <a:xfrm>
            <a:off x="634040" y="162072"/>
            <a:ext cx="10921474" cy="5143573"/>
          </a:xfrm>
          <a:prstGeom prst="rect">
            <a:avLst/>
          </a:prstGeom>
          <a:noFill/>
        </p:spPr>
      </p:pic>
      <p:sp>
        <p:nvSpPr>
          <p:cNvPr id="5" name="矩形 4"/>
          <p:cNvSpPr/>
          <p:nvPr/>
        </p:nvSpPr>
        <p:spPr>
          <a:xfrm>
            <a:off x="148855" y="5369464"/>
            <a:ext cx="11908465" cy="1200329"/>
          </a:xfrm>
          <a:prstGeom prst="rect">
            <a:avLst/>
          </a:prstGeom>
        </p:spPr>
        <p:txBody>
          <a:bodyPr wrap="square">
            <a:spAutoFit/>
          </a:bodyPr>
          <a:lstStyle/>
          <a:p>
            <a:r>
              <a:rPr lang="en-US" altLang="zh-TW" sz="2400" dirty="0" smtClean="0">
                <a:solidFill>
                  <a:prstClr val="white"/>
                </a:solidFill>
                <a:latin typeface="Cambria Math" pitchFamily="18" charset="0"/>
                <a:ea typeface="Cambria Math" pitchFamily="18" charset="0"/>
              </a:rPr>
              <a:t>The hot OB </a:t>
            </a:r>
            <a:r>
              <a:rPr lang="en-US" altLang="zh-TW" sz="2400" dirty="0" err="1" smtClean="0">
                <a:solidFill>
                  <a:prstClr val="white"/>
                </a:solidFill>
                <a:latin typeface="Cambria Math" pitchFamily="18" charset="0"/>
                <a:ea typeface="Cambria Math" pitchFamily="18" charset="0"/>
              </a:rPr>
              <a:t>supergiants</a:t>
            </a:r>
            <a:r>
              <a:rPr lang="en-US" altLang="zh-TW" sz="2400" dirty="0" smtClean="0">
                <a:solidFill>
                  <a:prstClr val="white"/>
                </a:solidFill>
                <a:latin typeface="Cambria Math" pitchFamily="18" charset="0"/>
                <a:ea typeface="Cambria Math" pitchFamily="18" charset="0"/>
              </a:rPr>
              <a:t> in Wd1 primarily emit blue light – however they appear as red stars in the visible light image on the left, as all the blue light from the stars has been absorbed due to the large interstellar reddening. </a:t>
            </a:r>
            <a:endParaRPr lang="zh-TW" altLang="en-US" sz="2400" dirty="0">
              <a:solidFill>
                <a:prstClr val="white"/>
              </a:solidFill>
              <a:latin typeface="Cambria Math" pitchFamily="18" charset="0"/>
            </a:endParaRPr>
          </a:p>
        </p:txBody>
      </p:sp>
      <p:sp>
        <p:nvSpPr>
          <p:cNvPr id="6" name="矩形 5"/>
          <p:cNvSpPr/>
          <p:nvPr/>
        </p:nvSpPr>
        <p:spPr>
          <a:xfrm>
            <a:off x="1066131" y="511767"/>
            <a:ext cx="830677" cy="369332"/>
          </a:xfrm>
          <a:prstGeom prst="rect">
            <a:avLst/>
          </a:prstGeom>
        </p:spPr>
        <p:txBody>
          <a:bodyPr wrap="none">
            <a:spAutoFit/>
          </a:bodyPr>
          <a:lstStyle/>
          <a:p>
            <a:r>
              <a:rPr lang="en-US" altLang="zh-TW" dirty="0" smtClean="0">
                <a:solidFill>
                  <a:prstClr val="white"/>
                </a:solidFill>
                <a:latin typeface="Cambria Math" pitchFamily="18" charset="0"/>
                <a:ea typeface="Cambria Math" pitchFamily="18" charset="0"/>
              </a:rPr>
              <a:t>visible</a:t>
            </a:r>
            <a:endParaRPr lang="zh-TW" altLang="en-US" dirty="0">
              <a:solidFill>
                <a:prstClr val="black"/>
              </a:solidFill>
            </a:endParaRPr>
          </a:p>
        </p:txBody>
      </p:sp>
      <p:sp>
        <p:nvSpPr>
          <p:cNvPr id="7" name="矩形 6"/>
          <p:cNvSpPr/>
          <p:nvPr/>
        </p:nvSpPr>
        <p:spPr>
          <a:xfrm>
            <a:off x="6293891" y="533032"/>
            <a:ext cx="710003" cy="369332"/>
          </a:xfrm>
          <a:prstGeom prst="rect">
            <a:avLst/>
          </a:prstGeom>
        </p:spPr>
        <p:txBody>
          <a:bodyPr wrap="none">
            <a:spAutoFit/>
          </a:bodyPr>
          <a:lstStyle/>
          <a:p>
            <a:r>
              <a:rPr lang="en-US" altLang="zh-TW" dirty="0" smtClean="0">
                <a:solidFill>
                  <a:prstClr val="white"/>
                </a:solidFill>
                <a:latin typeface="Cambria Math" pitchFamily="18" charset="0"/>
                <a:ea typeface="Cambria Math" pitchFamily="18" charset="0"/>
              </a:rPr>
              <a:t>X-ray</a:t>
            </a:r>
            <a:endParaRPr lang="zh-TW" altLang="en-US" dirty="0">
              <a:solidFill>
                <a:prstClr val="black"/>
              </a:solidFill>
            </a:endParaRPr>
          </a:p>
        </p:txBody>
      </p:sp>
      <p:sp>
        <p:nvSpPr>
          <p:cNvPr id="8" name="矩形 7"/>
          <p:cNvSpPr/>
          <p:nvPr/>
        </p:nvSpPr>
        <p:spPr>
          <a:xfrm>
            <a:off x="6244269" y="3439264"/>
            <a:ext cx="1130438" cy="369332"/>
          </a:xfrm>
          <a:prstGeom prst="rect">
            <a:avLst/>
          </a:prstGeom>
        </p:spPr>
        <p:txBody>
          <a:bodyPr wrap="none">
            <a:spAutoFit/>
          </a:bodyPr>
          <a:lstStyle/>
          <a:p>
            <a:r>
              <a:rPr lang="en-US" altLang="zh-TW" dirty="0" err="1" smtClean="0">
                <a:solidFill>
                  <a:prstClr val="white"/>
                </a:solidFill>
                <a:latin typeface="Cambria Math" pitchFamily="18" charset="0"/>
                <a:ea typeface="Cambria Math" pitchFamily="18" charset="0"/>
              </a:rPr>
              <a:t>magnetar</a:t>
            </a:r>
            <a:endParaRPr lang="zh-TW" altLang="en-US" dirty="0">
              <a:solidFill>
                <a:prstClr val="black"/>
              </a:solidFill>
            </a:endParaRPr>
          </a:p>
        </p:txBody>
      </p:sp>
      <p:sp>
        <p:nvSpPr>
          <p:cNvPr id="9" name="投影片編號版面配置區 8"/>
          <p:cNvSpPr>
            <a:spLocks noGrp="1"/>
          </p:cNvSpPr>
          <p:nvPr>
            <p:ph type="sldNum" sz="quarter" idx="12"/>
          </p:nvPr>
        </p:nvSpPr>
        <p:spPr/>
        <p:txBody>
          <a:bodyPr/>
          <a:lstStyle/>
          <a:p>
            <a:fld id="{AA1C3E0E-B550-4B87-AADB-86E0574CFCEF}" type="slidenum">
              <a:rPr lang="zh-TW" altLang="en-US" smtClean="0"/>
              <a:pPr/>
              <a:t>56</a:t>
            </a:fld>
            <a:endParaRPr lang="zh-TW" altLang="en-US"/>
          </a:p>
        </p:txBody>
      </p:sp>
    </p:spTree>
    <p:extLst>
      <p:ext uri="{BB962C8B-B14F-4D97-AF65-F5344CB8AC3E}">
        <p14:creationId xmlns:p14="http://schemas.microsoft.com/office/powerpoint/2010/main" val="9111473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35170" name="Picture 2" descr="http://upload.wikimedia.org/wikipedia/commons/thumb/5/53/ESO-Arches_Cluster.jpg/800px-ESO-Arches_Cluster.jpg"/>
          <p:cNvPicPr>
            <a:picLocks noChangeAspect="1" noChangeArrowheads="1"/>
          </p:cNvPicPr>
          <p:nvPr/>
        </p:nvPicPr>
        <p:blipFill>
          <a:blip r:embed="rId2" cstate="print"/>
          <a:srcRect/>
          <a:stretch>
            <a:fillRect/>
          </a:stretch>
        </p:blipFill>
        <p:spPr bwMode="auto">
          <a:xfrm>
            <a:off x="318977" y="960513"/>
            <a:ext cx="5501796" cy="5006636"/>
          </a:xfrm>
          <a:prstGeom prst="rect">
            <a:avLst/>
          </a:prstGeom>
          <a:noFill/>
        </p:spPr>
      </p:pic>
      <p:sp>
        <p:nvSpPr>
          <p:cNvPr id="5" name="文字方塊 4"/>
          <p:cNvSpPr txBox="1"/>
          <p:nvPr/>
        </p:nvSpPr>
        <p:spPr>
          <a:xfrm>
            <a:off x="220236" y="211754"/>
            <a:ext cx="5791200" cy="646331"/>
          </a:xfrm>
          <a:prstGeom prst="rect">
            <a:avLst/>
          </a:prstGeom>
          <a:noFill/>
        </p:spPr>
        <p:txBody>
          <a:bodyPr wrap="square" rtlCol="0">
            <a:spAutoFit/>
          </a:bodyPr>
          <a:lstStyle/>
          <a:p>
            <a:r>
              <a:rPr lang="en-US" altLang="zh-TW" sz="3600" b="1" dirty="0" smtClean="0">
                <a:solidFill>
                  <a:srgbClr val="00FFFF"/>
                </a:solidFill>
                <a:latin typeface="Cambria Math" pitchFamily="18" charset="0"/>
                <a:ea typeface="Cambria Math" pitchFamily="18" charset="0"/>
              </a:rPr>
              <a:t>Survival Star Clusters</a:t>
            </a:r>
            <a:endParaRPr lang="zh-TW" altLang="en-US" sz="3600" b="1" dirty="0">
              <a:solidFill>
                <a:srgbClr val="00FFFF"/>
              </a:solidFill>
              <a:latin typeface="Cambria Math" pitchFamily="18" charset="0"/>
            </a:endParaRPr>
          </a:p>
        </p:txBody>
      </p:sp>
      <p:sp>
        <p:nvSpPr>
          <p:cNvPr id="6" name="內容版面配置區 8"/>
          <p:cNvSpPr txBox="1">
            <a:spLocks/>
          </p:cNvSpPr>
          <p:nvPr/>
        </p:nvSpPr>
        <p:spPr>
          <a:xfrm>
            <a:off x="5964865" y="975573"/>
            <a:ext cx="5688419" cy="4351338"/>
          </a:xfrm>
          <a:prstGeom prst="rect">
            <a:avLst/>
          </a:prstGeom>
        </p:spPr>
        <p:txBody>
          <a:bodyPr vert="horz" lIns="91440" tIns="45720" rIns="91440" bIns="45720" rtlCol="0">
            <a:normAutofit/>
          </a:bodyPr>
          <a:lstStyle/>
          <a:p>
            <a:pPr marL="228600" indent="-228600">
              <a:lnSpc>
                <a:spcPct val="90000"/>
              </a:lnSpc>
              <a:spcBef>
                <a:spcPts val="1200"/>
              </a:spcBef>
              <a:buFont typeface="Wingdings" pitchFamily="2" charset="2"/>
              <a:buChar char="ü"/>
            </a:pPr>
            <a:r>
              <a:rPr lang="el-GR" altLang="zh-TW" sz="2800" dirty="0" smtClean="0">
                <a:solidFill>
                  <a:prstClr val="white"/>
                </a:solidFill>
                <a:latin typeface="Cambria Math" pitchFamily="18" charset="0"/>
                <a:ea typeface="Cambria Math" pitchFamily="18" charset="0"/>
              </a:rPr>
              <a:t>α</a:t>
            </a:r>
            <a:r>
              <a:rPr lang="en-US" altLang="zh-TW" sz="2800" dirty="0" smtClean="0">
                <a:solidFill>
                  <a:prstClr val="white"/>
                </a:solidFill>
                <a:latin typeface="Cambria Math" pitchFamily="18" charset="0"/>
                <a:ea typeface="Cambria Math" pitchFamily="18" charset="0"/>
              </a:rPr>
              <a:t> = </a:t>
            </a:r>
            <a:r>
              <a:rPr lang="pt-BR" altLang="zh-TW" sz="2800" dirty="0" smtClean="0">
                <a:solidFill>
                  <a:prstClr val="white"/>
                </a:solidFill>
                <a:latin typeface="Cambria Math" pitchFamily="18" charset="0"/>
                <a:ea typeface="Cambria Math" pitchFamily="18" charset="0"/>
              </a:rPr>
              <a:t>17</a:t>
            </a:r>
            <a:r>
              <a:rPr lang="pt-BR" altLang="zh-TW" sz="2800" baseline="30000" dirty="0" smtClean="0">
                <a:solidFill>
                  <a:prstClr val="white"/>
                </a:solidFill>
                <a:latin typeface="Cambria Math" pitchFamily="18" charset="0"/>
                <a:ea typeface="Cambria Math" pitchFamily="18" charset="0"/>
              </a:rPr>
              <a:t>h</a:t>
            </a:r>
            <a:r>
              <a:rPr lang="pt-BR" altLang="zh-TW" sz="2800" dirty="0" smtClean="0">
                <a:solidFill>
                  <a:prstClr val="white"/>
                </a:solidFill>
                <a:latin typeface="Cambria Math" pitchFamily="18" charset="0"/>
                <a:ea typeface="Cambria Math" pitchFamily="18" charset="0"/>
              </a:rPr>
              <a:t> 45</a:t>
            </a:r>
            <a:r>
              <a:rPr lang="pt-BR" altLang="zh-TW" sz="2800" baseline="30000" dirty="0" smtClean="0">
                <a:solidFill>
                  <a:prstClr val="white"/>
                </a:solidFill>
                <a:latin typeface="Cambria Math" pitchFamily="18" charset="0"/>
                <a:ea typeface="Cambria Math" pitchFamily="18" charset="0"/>
              </a:rPr>
              <a:t>m</a:t>
            </a:r>
            <a:r>
              <a:rPr lang="pt-BR" altLang="zh-TW" sz="2800" dirty="0" smtClean="0">
                <a:solidFill>
                  <a:prstClr val="white"/>
                </a:solidFill>
                <a:latin typeface="Cambria Math" pitchFamily="18" charset="0"/>
                <a:ea typeface="Cambria Math" pitchFamily="18" charset="0"/>
              </a:rPr>
              <a:t> 50.5</a:t>
            </a:r>
            <a:r>
              <a:rPr lang="pt-BR" altLang="zh-TW" sz="2800" baseline="30000" dirty="0" smtClean="0">
                <a:solidFill>
                  <a:prstClr val="white"/>
                </a:solidFill>
                <a:latin typeface="Cambria Math" pitchFamily="18" charset="0"/>
                <a:ea typeface="Cambria Math" pitchFamily="18" charset="0"/>
              </a:rPr>
              <a:t>s</a:t>
            </a:r>
            <a:endParaRPr lang="pt-BR" altLang="zh-TW" sz="2800" dirty="0" smtClean="0">
              <a:solidFill>
                <a:prstClr val="white"/>
              </a:solidFill>
              <a:latin typeface="Cambria Math" pitchFamily="18" charset="0"/>
              <a:ea typeface="Cambria Math" pitchFamily="18" charset="0"/>
            </a:endParaRPr>
          </a:p>
          <a:p>
            <a:pPr marL="228600" indent="-228600">
              <a:lnSpc>
                <a:spcPct val="90000"/>
              </a:lnSpc>
              <a:spcBef>
                <a:spcPts val="1200"/>
              </a:spcBef>
              <a:buFont typeface="Wingdings" pitchFamily="2" charset="2"/>
              <a:buChar char="ü"/>
            </a:pPr>
            <a:r>
              <a:rPr lang="pt-BR" altLang="zh-TW" sz="2800" dirty="0" smtClean="0">
                <a:solidFill>
                  <a:prstClr val="white"/>
                </a:solidFill>
                <a:latin typeface="Cambria Math" pitchFamily="18" charset="0"/>
                <a:ea typeface="Cambria Math" pitchFamily="18" charset="0"/>
              </a:rPr>
              <a:t>δ  = 28° 49′ 28″</a:t>
            </a:r>
            <a:endParaRPr lang="zh-TW" altLang="en-US" sz="2800" dirty="0" smtClean="0">
              <a:solidFill>
                <a:prstClr val="white"/>
              </a:solidFill>
              <a:latin typeface="Cambria Math" pitchFamily="18" charset="0"/>
            </a:endParaRP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d =8500 pc</a:t>
            </a: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Optically obscured</a:t>
            </a: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100 </a:t>
            </a:r>
            <a:r>
              <a:rPr lang="en-US" altLang="zh-TW" sz="2800" dirty="0" err="1" smtClean="0">
                <a:solidFill>
                  <a:prstClr val="white"/>
                </a:solidFill>
                <a:latin typeface="Cambria Math" pitchFamily="18" charset="0"/>
                <a:ea typeface="Cambria Math" pitchFamily="18" charset="0"/>
              </a:rPr>
              <a:t>ly</a:t>
            </a:r>
            <a:r>
              <a:rPr lang="en-US" altLang="zh-TW" sz="2800" dirty="0" smtClean="0">
                <a:solidFill>
                  <a:prstClr val="white"/>
                </a:solidFill>
                <a:latin typeface="Cambria Math" pitchFamily="18" charset="0"/>
                <a:ea typeface="Cambria Math" pitchFamily="18" charset="0"/>
              </a:rPr>
              <a:t> from the GC</a:t>
            </a: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τ  = 2~4 </a:t>
            </a:r>
            <a:r>
              <a:rPr lang="en-US" altLang="zh-TW" sz="2800" dirty="0" err="1" smtClean="0">
                <a:solidFill>
                  <a:prstClr val="white"/>
                </a:solidFill>
                <a:latin typeface="Cambria Math" pitchFamily="18" charset="0"/>
                <a:ea typeface="Cambria Math" pitchFamily="18" charset="0"/>
              </a:rPr>
              <a:t>Myr</a:t>
            </a:r>
            <a:endParaRPr lang="en-US" altLang="zh-TW" sz="2800" dirty="0" smtClean="0">
              <a:solidFill>
                <a:prstClr val="white"/>
              </a:solidFill>
              <a:latin typeface="Cambria Math" pitchFamily="18" charset="0"/>
              <a:ea typeface="Cambria Math" pitchFamily="18" charset="0"/>
            </a:endParaRP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Many young, massive stars </a:t>
            </a:r>
          </a:p>
          <a:p>
            <a:pPr marL="228600" indent="-228600">
              <a:lnSpc>
                <a:spcPct val="90000"/>
              </a:lnSpc>
              <a:spcBef>
                <a:spcPts val="1200"/>
              </a:spcBef>
              <a:buFont typeface="Wingdings" pitchFamily="2" charset="2"/>
              <a:buChar char="ü"/>
              <a:defRPr/>
            </a:pPr>
            <a:r>
              <a:rPr lang="en-US" altLang="zh-TW" sz="2800" dirty="0" smtClean="0">
                <a:solidFill>
                  <a:prstClr val="white"/>
                </a:solidFill>
                <a:latin typeface="Cambria Math" pitchFamily="18" charset="0"/>
                <a:ea typeface="Cambria Math" pitchFamily="18" charset="0"/>
              </a:rPr>
              <a:t>Stars &gt; 150 </a:t>
            </a:r>
            <a:r>
              <a:rPr lang="en-US" altLang="zh-TW" sz="2800" dirty="0" smtClean="0">
                <a:solidFill>
                  <a:prstClr val="white"/>
                </a:solidFill>
                <a:latin typeface="Script MT Bold"/>
                <a:ea typeface="Cambria Math" pitchFamily="18" charset="0"/>
              </a:rPr>
              <a:t>M</a:t>
            </a:r>
            <a:r>
              <a:rPr lang="en-US" altLang="zh-TW" sz="2800" baseline="-25000" dirty="0" smtClean="0">
                <a:solidFill>
                  <a:prstClr val="white"/>
                </a:solidFill>
                <a:latin typeface="新細明體"/>
              </a:rPr>
              <a:t>☉</a:t>
            </a:r>
            <a:r>
              <a:rPr lang="en-US" altLang="zh-TW" sz="2800" dirty="0" smtClean="0">
                <a:solidFill>
                  <a:prstClr val="white"/>
                </a:solidFill>
                <a:latin typeface="新細明體"/>
              </a:rPr>
              <a:t> ?</a:t>
            </a:r>
            <a:endParaRPr lang="en-US" altLang="zh-TW" sz="2800" dirty="0" smtClean="0">
              <a:solidFill>
                <a:prstClr val="white"/>
              </a:solidFill>
              <a:latin typeface="Cambria Math" pitchFamily="18" charset="0"/>
              <a:ea typeface="Cambria Math" pitchFamily="18" charset="0"/>
            </a:endParaRPr>
          </a:p>
          <a:p>
            <a:pPr marL="228600" indent="-228600">
              <a:lnSpc>
                <a:spcPct val="90000"/>
              </a:lnSpc>
              <a:spcBef>
                <a:spcPts val="1200"/>
              </a:spcBef>
              <a:defRPr/>
            </a:pPr>
            <a:endParaRPr lang="zh-TW" altLang="en-US" sz="2800" dirty="0" smtClean="0">
              <a:solidFill>
                <a:prstClr val="white"/>
              </a:solidFill>
              <a:latin typeface="Cambria Math" pitchFamily="18" charset="0"/>
            </a:endParaRPr>
          </a:p>
          <a:p>
            <a:pPr marL="228600" indent="-228600">
              <a:lnSpc>
                <a:spcPct val="90000"/>
              </a:lnSpc>
              <a:spcBef>
                <a:spcPts val="1200"/>
              </a:spcBef>
              <a:buFont typeface="Arial" panose="020B0604020202020204" pitchFamily="34" charset="0"/>
              <a:buChar char="•"/>
              <a:defRPr/>
            </a:pPr>
            <a:endParaRPr lang="zh-TW" altLang="en-US" sz="2800" dirty="0">
              <a:solidFill>
                <a:prstClr val="white"/>
              </a:solidFill>
              <a:latin typeface="Cambria Math" pitchFamily="18" charset="0"/>
            </a:endParaRPr>
          </a:p>
        </p:txBody>
      </p:sp>
      <p:sp>
        <p:nvSpPr>
          <p:cNvPr id="8" name="文字方塊 7"/>
          <p:cNvSpPr txBox="1"/>
          <p:nvPr/>
        </p:nvSpPr>
        <p:spPr>
          <a:xfrm>
            <a:off x="217714" y="6128658"/>
            <a:ext cx="8044543" cy="523220"/>
          </a:xfrm>
          <a:prstGeom prst="rect">
            <a:avLst/>
          </a:prstGeom>
          <a:noFill/>
        </p:spPr>
        <p:txBody>
          <a:bodyPr wrap="square" rtlCol="0">
            <a:spAutoFit/>
          </a:bodyPr>
          <a:lstStyle/>
          <a:p>
            <a:r>
              <a:rPr lang="en-US" altLang="zh-TW" sz="2800" dirty="0" smtClean="0">
                <a:solidFill>
                  <a:srgbClr val="FFC000"/>
                </a:solidFill>
                <a:latin typeface="Bookman Old Style" pitchFamily="18" charset="0"/>
              </a:rPr>
              <a:t>Arches Cluster toward the Galactic center </a:t>
            </a:r>
            <a:endParaRPr lang="zh-TW" altLang="en-US" sz="2800" dirty="0">
              <a:solidFill>
                <a:srgbClr val="FFC000"/>
              </a:solidFill>
              <a:latin typeface="Bookman Old Style" pitchFamily="18" charset="0"/>
            </a:endParaRPr>
          </a:p>
        </p:txBody>
      </p:sp>
      <p:sp>
        <p:nvSpPr>
          <p:cNvPr id="9" name="矩形 8"/>
          <p:cNvSpPr/>
          <p:nvPr/>
        </p:nvSpPr>
        <p:spPr>
          <a:xfrm>
            <a:off x="539494" y="5427806"/>
            <a:ext cx="1358129" cy="369332"/>
          </a:xfrm>
          <a:prstGeom prst="rect">
            <a:avLst/>
          </a:prstGeom>
        </p:spPr>
        <p:txBody>
          <a:bodyPr wrap="none">
            <a:spAutoFit/>
          </a:bodyPr>
          <a:lstStyle/>
          <a:p>
            <a:r>
              <a:rPr lang="en-US" altLang="zh-TW" dirty="0" smtClean="0">
                <a:solidFill>
                  <a:srgbClr val="4472C4">
                    <a:lumMod val="20000"/>
                    <a:lumOff val="80000"/>
                  </a:srgbClr>
                </a:solidFill>
              </a:rPr>
              <a:t>ESO/VLT JHK</a:t>
            </a:r>
            <a:endParaRPr lang="zh-TW" altLang="en-US" dirty="0">
              <a:solidFill>
                <a:srgbClr val="4472C4">
                  <a:lumMod val="20000"/>
                  <a:lumOff val="80000"/>
                </a:srgbClr>
              </a:solidFill>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57</a:t>
            </a:fld>
            <a:endParaRPr lang="zh-TW" altLang="en-US"/>
          </a:p>
        </p:txBody>
      </p:sp>
    </p:spTree>
    <p:extLst>
      <p:ext uri="{BB962C8B-B14F-4D97-AF65-F5344CB8AC3E}">
        <p14:creationId xmlns:p14="http://schemas.microsoft.com/office/powerpoint/2010/main" val="18335612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矩形 1"/>
          <p:cNvSpPr/>
          <p:nvPr/>
        </p:nvSpPr>
        <p:spPr>
          <a:xfrm>
            <a:off x="292308" y="1176203"/>
            <a:ext cx="11544092" cy="4850559"/>
          </a:xfrm>
          <a:prstGeom prst="rect">
            <a:avLst/>
          </a:prstGeom>
        </p:spPr>
        <p:txBody>
          <a:bodyPr wrap="square">
            <a:spAutoFit/>
          </a:bodyPr>
          <a:lstStyle/>
          <a:p>
            <a:pPr>
              <a:lnSpc>
                <a:spcPct val="90000"/>
              </a:lnSpc>
              <a:spcBef>
                <a:spcPts val="1200"/>
              </a:spcBef>
            </a:pPr>
            <a:r>
              <a:rPr lang="en-US" altLang="zh-TW" sz="3600" b="1" dirty="0">
                <a:solidFill>
                  <a:prstClr val="white"/>
                </a:solidFill>
                <a:latin typeface="Cambria Math" panose="02040503050406030204" pitchFamily="18" charset="0"/>
                <a:ea typeface="Cambria Math" panose="02040503050406030204" pitchFamily="18" charset="0"/>
              </a:rPr>
              <a:t>A</a:t>
            </a:r>
            <a:r>
              <a:rPr lang="en-US" altLang="zh-TW" sz="3600" b="1" dirty="0" smtClean="0">
                <a:solidFill>
                  <a:prstClr val="white"/>
                </a:solidFill>
                <a:latin typeface="Cambria Math" panose="02040503050406030204" pitchFamily="18" charset="0"/>
                <a:ea typeface="Cambria Math" panose="02040503050406030204" pitchFamily="18" charset="0"/>
              </a:rPr>
              <a:t> new kind  of star clusters in addition to open clusters and globular cluster … </a:t>
            </a:r>
          </a:p>
          <a:p>
            <a:pPr marL="571500" indent="-571500">
              <a:lnSpc>
                <a:spcPct val="90000"/>
              </a:lnSpc>
              <a:spcBef>
                <a:spcPts val="1200"/>
              </a:spcBef>
              <a:buFont typeface="Wingdings" panose="05000000000000000000" pitchFamily="2" charset="2"/>
              <a:buChar char="p"/>
            </a:pPr>
            <a:r>
              <a:rPr lang="en-US" altLang="zh-TW" sz="3600" dirty="0" smtClean="0">
                <a:solidFill>
                  <a:prstClr val="white"/>
                </a:solidFill>
                <a:latin typeface="Cambria Math" panose="02040503050406030204" pitchFamily="18" charset="0"/>
                <a:ea typeface="Cambria Math" panose="02040503050406030204" pitchFamily="18" charset="0"/>
              </a:rPr>
              <a:t>similar to globular clusters in number of members</a:t>
            </a:r>
            <a:r>
              <a:rPr lang="en-US" altLang="zh-TW" sz="3600" dirty="0">
                <a:solidFill>
                  <a:prstClr val="white"/>
                </a:solidFill>
                <a:latin typeface="Cambria Math" panose="02040503050406030204" pitchFamily="18" charset="0"/>
                <a:ea typeface="Cambria Math" panose="02040503050406030204" pitchFamily="18" charset="0"/>
              </a:rPr>
              <a:t> </a:t>
            </a:r>
            <a:r>
              <a:rPr lang="en-US" altLang="zh-TW" sz="3600" dirty="0" smtClean="0">
                <a:solidFill>
                  <a:prstClr val="white"/>
                </a:solidFill>
                <a:latin typeface="Cambria Math" panose="02040503050406030204" pitchFamily="18" charset="0"/>
                <a:ea typeface="Cambria Math" panose="02040503050406030204" pitchFamily="18" charset="0"/>
              </a:rPr>
              <a:t>and</a:t>
            </a:r>
            <a:br>
              <a:rPr lang="en-US" altLang="zh-TW" sz="3600" dirty="0" smtClean="0">
                <a:solidFill>
                  <a:prstClr val="white"/>
                </a:solidFill>
                <a:latin typeface="Cambria Math" panose="02040503050406030204" pitchFamily="18" charset="0"/>
                <a:ea typeface="Cambria Math" panose="02040503050406030204" pitchFamily="18" charset="0"/>
              </a:rPr>
            </a:br>
            <a:r>
              <a:rPr lang="en-US" altLang="zh-TW" sz="3600" dirty="0" smtClean="0">
                <a:solidFill>
                  <a:prstClr val="white"/>
                </a:solidFill>
                <a:latin typeface="Cambria Math" panose="02040503050406030204" pitchFamily="18" charset="0"/>
                <a:ea typeface="Cambria Math" panose="02040503050406030204" pitchFamily="18" charset="0"/>
              </a:rPr>
              <a:t>         </a:t>
            </a:r>
            <a:r>
              <a:rPr lang="en-US" altLang="zh-TW" sz="3600" dirty="0" err="1" smtClean="0">
                <a:solidFill>
                  <a:prstClr val="white"/>
                </a:solidFill>
                <a:latin typeface="Cambria Math" panose="02040503050406030204" pitchFamily="18" charset="0"/>
                <a:ea typeface="Cambria Math" panose="02040503050406030204" pitchFamily="18" charset="0"/>
              </a:rPr>
              <a:t>metallicity</a:t>
            </a:r>
            <a:endParaRPr lang="en-US" altLang="zh-TW" sz="3600" dirty="0" smtClean="0">
              <a:solidFill>
                <a:prstClr val="white"/>
              </a:solidFill>
              <a:latin typeface="Cambria Math" panose="02040503050406030204" pitchFamily="18" charset="0"/>
              <a:ea typeface="Cambria Math" panose="02040503050406030204" pitchFamily="18" charset="0"/>
            </a:endParaRPr>
          </a:p>
          <a:p>
            <a:pPr>
              <a:lnSpc>
                <a:spcPct val="90000"/>
              </a:lnSpc>
              <a:spcBef>
                <a:spcPts val="1200"/>
              </a:spcBef>
              <a:buFont typeface="Wingdings" pitchFamily="2" charset="2"/>
              <a:buChar char="p"/>
            </a:pPr>
            <a:r>
              <a:rPr lang="en-US" altLang="zh-TW" sz="3600" dirty="0" smtClean="0">
                <a:solidFill>
                  <a:prstClr val="white"/>
                </a:solidFill>
                <a:latin typeface="Cambria Math" panose="02040503050406030204" pitchFamily="18" charset="0"/>
                <a:ea typeface="Cambria Math" panose="02040503050406030204" pitchFamily="18" charset="0"/>
              </a:rPr>
              <a:t> but with much larger sizes</a:t>
            </a:r>
          </a:p>
          <a:p>
            <a:pPr>
              <a:lnSpc>
                <a:spcPct val="90000"/>
              </a:lnSpc>
              <a:spcBef>
                <a:spcPts val="1200"/>
              </a:spcBef>
              <a:buFont typeface="Wingdings" pitchFamily="2" charset="2"/>
              <a:buChar char="p"/>
            </a:pPr>
            <a:r>
              <a:rPr lang="en-US" altLang="zh-TW" sz="3600" dirty="0" smtClean="0">
                <a:solidFill>
                  <a:prstClr val="white"/>
                </a:solidFill>
                <a:latin typeface="Cambria Math" panose="02040503050406030204" pitchFamily="18" charset="0"/>
                <a:ea typeface="Cambria Math" panose="02040503050406030204" pitchFamily="18" charset="0"/>
              </a:rPr>
              <a:t> so not as dense as globular clusters.</a:t>
            </a:r>
          </a:p>
          <a:p>
            <a:pPr>
              <a:lnSpc>
                <a:spcPct val="90000"/>
              </a:lnSpc>
              <a:spcBef>
                <a:spcPts val="1200"/>
              </a:spcBef>
            </a:pPr>
            <a:r>
              <a:rPr lang="en-US" altLang="zh-TW" sz="3600" dirty="0" smtClean="0">
                <a:solidFill>
                  <a:prstClr val="white"/>
                </a:solidFill>
                <a:latin typeface="Cambria Math" panose="02040503050406030204" pitchFamily="18" charset="0"/>
                <a:ea typeface="Cambria Math" panose="02040503050406030204" pitchFamily="18" charset="0"/>
              </a:rPr>
              <a:t>     For example, in M31: </a:t>
            </a:r>
          </a:p>
          <a:p>
            <a:pPr>
              <a:lnSpc>
                <a:spcPct val="90000"/>
              </a:lnSpc>
              <a:spcBef>
                <a:spcPts val="1200"/>
              </a:spcBef>
            </a:pPr>
            <a:r>
              <a:rPr lang="en-US" altLang="zh-TW" sz="3600" dirty="0" smtClean="0">
                <a:solidFill>
                  <a:prstClr val="white"/>
                </a:solidFill>
                <a:latin typeface="Cambria Math" panose="02040503050406030204" pitchFamily="18" charset="0"/>
                <a:ea typeface="Cambria Math" panose="02040503050406030204" pitchFamily="18" charset="0"/>
              </a:rPr>
              <a:t>          M31WFS C1, M31WFS C2, and M31WFS C3</a:t>
            </a:r>
            <a:endParaRPr lang="en-US" altLang="zh-TW" sz="3600" dirty="0">
              <a:solidFill>
                <a:prstClr val="white"/>
              </a:solidFill>
              <a:latin typeface="Cambria Math" panose="02040503050406030204" pitchFamily="18" charset="0"/>
              <a:ea typeface="Cambria Math" panose="02040503050406030204" pitchFamily="18" charset="0"/>
            </a:endParaRPr>
          </a:p>
        </p:txBody>
      </p:sp>
      <p:sp>
        <p:nvSpPr>
          <p:cNvPr id="4" name="矩形 3"/>
          <p:cNvSpPr/>
          <p:nvPr/>
        </p:nvSpPr>
        <p:spPr>
          <a:xfrm>
            <a:off x="292308" y="235635"/>
            <a:ext cx="5463290" cy="646331"/>
          </a:xfrm>
          <a:prstGeom prst="rect">
            <a:avLst/>
          </a:prstGeom>
        </p:spPr>
        <p:txBody>
          <a:bodyPr wrap="none">
            <a:spAutoFit/>
          </a:bodyPr>
          <a:lstStyle/>
          <a:p>
            <a:pPr>
              <a:spcBef>
                <a:spcPts val="1200"/>
              </a:spcBef>
            </a:pPr>
            <a:r>
              <a:rPr lang="en-US" altLang="zh-TW" sz="3600" b="1" dirty="0" smtClean="0">
                <a:solidFill>
                  <a:srgbClr val="00FFFF"/>
                </a:solidFill>
                <a:latin typeface="Cambria Math" panose="02040503050406030204" pitchFamily="18" charset="0"/>
                <a:ea typeface="Cambria Math" panose="02040503050406030204" pitchFamily="18" charset="0"/>
              </a:rPr>
              <a:t>Extended Globular Clusters</a:t>
            </a:r>
            <a:endParaRPr lang="en-US" altLang="zh-TW" sz="3600" b="1" dirty="0">
              <a:solidFill>
                <a:srgbClr val="00FFFF"/>
              </a:solidFill>
              <a:latin typeface="Cambria Math" panose="02040503050406030204" pitchFamily="18" charset="0"/>
              <a:ea typeface="Cambria Math" panose="02040503050406030204" pitchFamily="18" charset="0"/>
            </a:endParaRPr>
          </a:p>
        </p:txBody>
      </p:sp>
      <p:sp>
        <p:nvSpPr>
          <p:cNvPr id="7" name="投影片編號版面配置區 6"/>
          <p:cNvSpPr>
            <a:spLocks noGrp="1"/>
          </p:cNvSpPr>
          <p:nvPr>
            <p:ph type="sldNum" sz="quarter" idx="12"/>
          </p:nvPr>
        </p:nvSpPr>
        <p:spPr/>
        <p:txBody>
          <a:bodyPr/>
          <a:lstStyle/>
          <a:p>
            <a:fld id="{AA1C3E0E-B550-4B87-AADB-86E0574CFCEF}" type="slidenum">
              <a:rPr lang="zh-TW" altLang="en-US" smtClean="0"/>
              <a:pPr/>
              <a:t>58</a:t>
            </a:fld>
            <a:endParaRPr lang="zh-TW" altLang="en-US"/>
          </a:p>
        </p:txBody>
      </p:sp>
    </p:spTree>
    <p:extLst>
      <p:ext uri="{BB962C8B-B14F-4D97-AF65-F5344CB8AC3E}">
        <p14:creationId xmlns:p14="http://schemas.microsoft.com/office/powerpoint/2010/main" val="38034965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1190" y="97200"/>
            <a:ext cx="3283550" cy="936104"/>
          </a:xfrm>
        </p:spPr>
        <p:txBody>
          <a:bodyPr>
            <a:noAutofit/>
          </a:bodyPr>
          <a:lstStyle/>
          <a:p>
            <a:r>
              <a:rPr lang="en-US" altLang="zh-TW" b="1" dirty="0" smtClean="0">
                <a:solidFill>
                  <a:srgbClr val="0000FF"/>
                </a:solidFill>
                <a:latin typeface="Cambria Math" pitchFamily="18" charset="0"/>
                <a:ea typeface="Cambria Math" pitchFamily="18" charset="0"/>
              </a:rPr>
              <a:t>Conclusions</a:t>
            </a:r>
            <a:endParaRPr lang="zh-TW" altLang="en-US" b="1" dirty="0">
              <a:solidFill>
                <a:srgbClr val="0000FF"/>
              </a:solidFill>
              <a:latin typeface="Cambria Math" pitchFamily="18" charset="0"/>
            </a:endParaRPr>
          </a:p>
        </p:txBody>
      </p:sp>
      <p:sp>
        <p:nvSpPr>
          <p:cNvPr id="3" name="內容版面配置區 2"/>
          <p:cNvSpPr>
            <a:spLocks noGrp="1"/>
          </p:cNvSpPr>
          <p:nvPr>
            <p:ph idx="1"/>
          </p:nvPr>
        </p:nvSpPr>
        <p:spPr>
          <a:xfrm>
            <a:off x="493160" y="1033305"/>
            <a:ext cx="11422843" cy="5172286"/>
          </a:xfrm>
        </p:spPr>
        <p:txBody>
          <a:bodyPr>
            <a:noAutofit/>
          </a:bodyPr>
          <a:lstStyle/>
          <a:p>
            <a:pPr>
              <a:lnSpc>
                <a:spcPct val="100000"/>
              </a:lnSpc>
              <a:spcBef>
                <a:spcPts val="1200"/>
              </a:spcBef>
            </a:pPr>
            <a:r>
              <a:rPr lang="en-US" altLang="zh-TW" sz="3600" dirty="0" smtClean="0">
                <a:latin typeface="Cambria Math" panose="02040503050406030204" pitchFamily="18" charset="0"/>
                <a:ea typeface="Cambria Math" panose="02040503050406030204" pitchFamily="18" charset="0"/>
              </a:rPr>
              <a:t>To expand significantly the OC sample</a:t>
            </a:r>
          </a:p>
          <a:p>
            <a:pPr>
              <a:lnSpc>
                <a:spcPct val="100000"/>
              </a:lnSpc>
              <a:spcBef>
                <a:spcPts val="1200"/>
              </a:spcBef>
            </a:pPr>
            <a:r>
              <a:rPr lang="en-US" altLang="zh-TW" sz="3600" dirty="0" smtClean="0">
                <a:latin typeface="Cambria Math" panose="02040503050406030204" pitchFamily="18" charset="0"/>
                <a:ea typeface="Cambria Math" panose="02040503050406030204" pitchFamily="18" charset="0"/>
              </a:rPr>
              <a:t>(To estimate the IMFs of OCs in various environments)</a:t>
            </a:r>
          </a:p>
          <a:p>
            <a:pPr>
              <a:lnSpc>
                <a:spcPct val="100000"/>
              </a:lnSpc>
              <a:spcBef>
                <a:spcPts val="1200"/>
              </a:spcBef>
            </a:pPr>
            <a:r>
              <a:rPr lang="en-US" altLang="zh-TW" sz="3600" dirty="0" smtClean="0">
                <a:latin typeface="Cambria Math" panose="02040503050406030204" pitchFamily="18" charset="0"/>
                <a:ea typeface="Cambria Math" panose="02040503050406030204" pitchFamily="18" charset="0"/>
              </a:rPr>
              <a:t>To characterize the stellar populations in tidal tails</a:t>
            </a:r>
          </a:p>
          <a:p>
            <a:pPr>
              <a:lnSpc>
                <a:spcPct val="100000"/>
              </a:lnSpc>
              <a:spcBef>
                <a:spcPts val="1200"/>
              </a:spcBef>
            </a:pPr>
            <a:r>
              <a:rPr lang="en-US" altLang="zh-TW" sz="3600" dirty="0" smtClean="0">
                <a:latin typeface="Cambria Math" panose="02040503050406030204" pitchFamily="18" charset="0"/>
                <a:ea typeface="Cambria Math" panose="02040503050406030204" pitchFamily="18" charset="0"/>
              </a:rPr>
              <a:t>To complete census to lowest-mass members</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 to compare the spatial, kinematic and other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properties with stellar counterparts</a:t>
            </a:r>
          </a:p>
          <a:p>
            <a:pPr>
              <a:lnSpc>
                <a:spcPct val="100000"/>
              </a:lnSpc>
              <a:spcBef>
                <a:spcPts val="1200"/>
              </a:spcBef>
            </a:pPr>
            <a:r>
              <a:rPr lang="en-US" altLang="zh-TW" sz="3600" dirty="0" smtClean="0">
                <a:latin typeface="Cambria Math" panose="02040503050406030204" pitchFamily="18" charset="0"/>
                <a:ea typeface="Cambria Math" panose="02040503050406030204" pitchFamily="18" charset="0"/>
              </a:rPr>
              <a:t>To find young brown dwarfs and free-floating planets, </a:t>
            </a:r>
            <a:br>
              <a:rPr lang="en-US" altLang="zh-TW" sz="3600" dirty="0" smtClean="0">
                <a:latin typeface="Cambria Math" panose="02040503050406030204" pitchFamily="18" charset="0"/>
                <a:ea typeface="Cambria Math" panose="02040503050406030204" pitchFamily="18" charset="0"/>
              </a:rPr>
            </a:br>
            <a:r>
              <a:rPr lang="en-US" altLang="zh-TW" sz="3600" dirty="0" smtClean="0">
                <a:latin typeface="Cambria Math" panose="02040503050406030204" pitchFamily="18" charset="0"/>
                <a:ea typeface="Cambria Math" panose="02040503050406030204" pitchFamily="18" charset="0"/>
              </a:rPr>
              <a:t>        (and </a:t>
            </a:r>
            <a:r>
              <a:rPr lang="en-US" altLang="zh-TW" sz="3600" dirty="0" err="1" smtClean="0">
                <a:latin typeface="Cambria Math" panose="02040503050406030204" pitchFamily="18" charset="0"/>
                <a:ea typeface="Cambria Math" panose="02040503050406030204" pitchFamily="18" charset="0"/>
              </a:rPr>
              <a:t>exoplanets</a:t>
            </a:r>
            <a:r>
              <a:rPr lang="en-US" altLang="zh-TW" sz="3600" dirty="0">
                <a:latin typeface="Cambria Math" panose="02040503050406030204" pitchFamily="18" charset="0"/>
                <a:ea typeface="Cambria Math" panose="02040503050406030204" pitchFamily="18" charset="0"/>
              </a:rPr>
              <a:t> </a:t>
            </a:r>
            <a:r>
              <a:rPr lang="en-US" altLang="zh-TW" sz="3600" dirty="0" smtClean="0">
                <a:latin typeface="Cambria Math" panose="02040503050406030204" pitchFamily="18" charset="0"/>
                <a:ea typeface="Cambria Math" panose="02040503050406030204" pitchFamily="18" charset="0"/>
              </a:rPr>
              <a:t>by YETI)</a:t>
            </a:r>
          </a:p>
        </p:txBody>
      </p:sp>
      <p:sp>
        <p:nvSpPr>
          <p:cNvPr id="5" name="矩形 4"/>
          <p:cNvSpPr/>
          <p:nvPr/>
        </p:nvSpPr>
        <p:spPr>
          <a:xfrm>
            <a:off x="8911248" y="5949641"/>
            <a:ext cx="2717988" cy="646331"/>
          </a:xfrm>
          <a:prstGeom prst="rect">
            <a:avLst/>
          </a:prstGeom>
        </p:spPr>
        <p:txBody>
          <a:bodyPr wrap="none">
            <a:spAutoFit/>
          </a:bodyPr>
          <a:lstStyle/>
          <a:p>
            <a:pPr lvl="0">
              <a:spcBef>
                <a:spcPts val="1200"/>
              </a:spcBef>
            </a:pPr>
            <a:r>
              <a:rPr lang="en-US" altLang="zh-TW" sz="3600" dirty="0">
                <a:solidFill>
                  <a:prstClr val="black"/>
                </a:solidFill>
                <a:latin typeface="Cambria Math" panose="02040503050406030204" pitchFamily="18" charset="0"/>
                <a:ea typeface="Cambria Math" panose="02040503050406030204" pitchFamily="18" charset="0"/>
              </a:rPr>
              <a:t>Stay tuned …</a:t>
            </a:r>
          </a:p>
        </p:txBody>
      </p:sp>
    </p:spTree>
    <p:extLst>
      <p:ext uri="{BB962C8B-B14F-4D97-AF65-F5344CB8AC3E}">
        <p14:creationId xmlns:p14="http://schemas.microsoft.com/office/powerpoint/2010/main" val="38506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58554" y="1198296"/>
            <a:ext cx="6612456" cy="4348394"/>
          </a:xfrm>
          <a:prstGeom prst="rect">
            <a:avLst/>
          </a:prstGeom>
        </p:spPr>
      </p:pic>
      <p:sp>
        <p:nvSpPr>
          <p:cNvPr id="3" name="文字方塊 2"/>
          <p:cNvSpPr txBox="1"/>
          <p:nvPr/>
        </p:nvSpPr>
        <p:spPr>
          <a:xfrm>
            <a:off x="10026330" y="5732778"/>
            <a:ext cx="1935805" cy="400110"/>
          </a:xfrm>
          <a:prstGeom prst="rect">
            <a:avLst/>
          </a:prstGeom>
          <a:noFill/>
        </p:spPr>
        <p:txBody>
          <a:bodyPr wrap="square" rtlCol="0">
            <a:spAutoFit/>
          </a:bodyPr>
          <a:lstStyle/>
          <a:p>
            <a:r>
              <a:rPr lang="en-US" altLang="zh-TW" sz="2000" dirty="0" smtClean="0">
                <a:solidFill>
                  <a:srgbClr val="996633"/>
                </a:solidFill>
              </a:rPr>
              <a:t>Castellani+01</a:t>
            </a:r>
            <a:endParaRPr lang="zh-TW" altLang="en-US" sz="2000" dirty="0">
              <a:solidFill>
                <a:srgbClr val="996633"/>
              </a:solidFill>
            </a:endParaRPr>
          </a:p>
        </p:txBody>
      </p:sp>
      <p:sp>
        <p:nvSpPr>
          <p:cNvPr id="4" name="矩形 3"/>
          <p:cNvSpPr/>
          <p:nvPr/>
        </p:nvSpPr>
        <p:spPr>
          <a:xfrm>
            <a:off x="6130751" y="850650"/>
            <a:ext cx="5831384" cy="4339650"/>
          </a:xfrm>
          <a:prstGeom prst="rect">
            <a:avLst/>
          </a:prstGeom>
        </p:spPr>
        <p:txBody>
          <a:bodyPr wrap="square">
            <a:spAutoFit/>
          </a:bodyPr>
          <a:lstStyle/>
          <a:p>
            <a:pPr>
              <a:spcBef>
                <a:spcPts val="1200"/>
              </a:spcBef>
            </a:pPr>
            <a:r>
              <a:rPr lang="en-US" altLang="zh-TW" sz="3200" dirty="0">
                <a:latin typeface="Cambria Math" panose="02040503050406030204" pitchFamily="18" charset="0"/>
                <a:cs typeface="Times New Roman" panose="02020603050405020304" pitchFamily="18" charset="0"/>
              </a:rPr>
              <a:t>Star clusters are of astrophysical interest because they </a:t>
            </a:r>
          </a:p>
          <a:p>
            <a:pPr marL="571500" indent="-571500">
              <a:spcBef>
                <a:spcPts val="1200"/>
              </a:spcBef>
              <a:buFont typeface="Wingdings" panose="05000000000000000000" pitchFamily="2" charset="2"/>
              <a:buChar char="u"/>
            </a:pPr>
            <a:r>
              <a:rPr lang="en-US" altLang="zh-TW" sz="3200" dirty="0" smtClean="0">
                <a:latin typeface="Cambria Math" panose="02040503050406030204" pitchFamily="18" charset="0"/>
                <a:cs typeface="Times New Roman" panose="02020603050405020304" pitchFamily="18" charset="0"/>
              </a:rPr>
              <a:t>enable relatively precise determination of stellar ages and distances </a:t>
            </a:r>
          </a:p>
          <a:p>
            <a:pPr marL="571500" indent="-571500">
              <a:spcBef>
                <a:spcPts val="1200"/>
              </a:spcBef>
              <a:buFont typeface="Wingdings" panose="05000000000000000000" pitchFamily="2" charset="2"/>
              <a:buChar char="u"/>
            </a:pPr>
            <a:r>
              <a:rPr lang="en-US" altLang="zh-TW" sz="3200" dirty="0" smtClean="0">
                <a:latin typeface="Cambria Math" panose="02040503050406030204" pitchFamily="18" charset="0"/>
                <a:cs typeface="Times New Roman" panose="02020603050405020304" pitchFamily="18" charset="0"/>
              </a:rPr>
              <a:t>are laboratories </a:t>
            </a:r>
            <a:r>
              <a:rPr lang="en-US" altLang="zh-TW" sz="3200" dirty="0">
                <a:latin typeface="Cambria Math" panose="02040503050406030204" pitchFamily="18" charset="0"/>
                <a:cs typeface="Times New Roman" panose="02020603050405020304" pitchFamily="18" charset="0"/>
              </a:rPr>
              <a:t>to study </a:t>
            </a:r>
            <a:r>
              <a:rPr lang="en-US" altLang="zh-TW" sz="3200" dirty="0" smtClean="0">
                <a:latin typeface="Cambria Math" panose="02040503050406030204" pitchFamily="18" charset="0"/>
                <a:cs typeface="Times New Roman" panose="02020603050405020304" pitchFamily="18" charset="0"/>
              </a:rPr>
              <a:t/>
            </a:r>
            <a:br>
              <a:rPr lang="en-US" altLang="zh-TW" sz="3200" dirty="0" smtClean="0">
                <a:latin typeface="Cambria Math" panose="02040503050406030204" pitchFamily="18" charset="0"/>
                <a:cs typeface="Times New Roman" panose="02020603050405020304" pitchFamily="18" charset="0"/>
              </a:rPr>
            </a:br>
            <a:r>
              <a:rPr lang="en-US" altLang="zh-TW" sz="3200" dirty="0" smtClean="0">
                <a:latin typeface="Cambria Math" panose="02040503050406030204" pitchFamily="18" charset="0"/>
                <a:cs typeface="Times New Roman" panose="02020603050405020304" pitchFamily="18" charset="0"/>
              </a:rPr>
              <a:t>stellar formation and evolution</a:t>
            </a:r>
            <a:endParaRPr lang="zh-TW" altLang="en-US" sz="3200" dirty="0"/>
          </a:p>
        </p:txBody>
      </p:sp>
      <p:sp>
        <p:nvSpPr>
          <p:cNvPr id="8" name="投影片編號版面配置區 7"/>
          <p:cNvSpPr>
            <a:spLocks noGrp="1"/>
          </p:cNvSpPr>
          <p:nvPr>
            <p:ph type="sldNum" sz="quarter" idx="12"/>
          </p:nvPr>
        </p:nvSpPr>
        <p:spPr>
          <a:xfrm>
            <a:off x="8745165" y="6408575"/>
            <a:ext cx="2743200" cy="365125"/>
          </a:xfrm>
        </p:spPr>
        <p:txBody>
          <a:bodyPr/>
          <a:lstStyle/>
          <a:p>
            <a:fld id="{AA1C3E0E-B550-4B87-AADB-86E0574CFCEF}" type="slidenum">
              <a:rPr lang="zh-TW" altLang="en-US" smtClean="0"/>
              <a:pPr/>
              <a:t>6</a:t>
            </a:fld>
            <a:endParaRPr lang="zh-TW" altLang="en-US" dirty="0"/>
          </a:p>
        </p:txBody>
      </p:sp>
      <p:sp>
        <p:nvSpPr>
          <p:cNvPr id="6" name="文字方塊 5"/>
          <p:cNvSpPr txBox="1"/>
          <p:nvPr/>
        </p:nvSpPr>
        <p:spPr>
          <a:xfrm rot="10800000">
            <a:off x="674110" y="1286188"/>
            <a:ext cx="492443" cy="3098031"/>
          </a:xfrm>
          <a:prstGeom prst="rect">
            <a:avLst/>
          </a:prstGeom>
          <a:noFill/>
        </p:spPr>
        <p:txBody>
          <a:bodyPr vert="eaVert" wrap="square" rtlCol="0">
            <a:spAutoFit/>
          </a:bodyPr>
          <a:lstStyle/>
          <a:p>
            <a:r>
              <a:rPr lang="en-US" altLang="zh-TW" sz="2000" dirty="0" smtClean="0">
                <a:solidFill>
                  <a:srgbClr val="3333FF"/>
                </a:solidFill>
                <a:latin typeface="Cambria Math" panose="02040503050406030204" pitchFamily="18" charset="0"/>
                <a:ea typeface="Cambria Math" panose="02040503050406030204" pitchFamily="18" charset="0"/>
              </a:rPr>
              <a:t>Stellar Intrinsic Brightness</a:t>
            </a:r>
            <a:endParaRPr lang="zh-TW" altLang="en-US" sz="2000" dirty="0">
              <a:solidFill>
                <a:srgbClr val="3333FF"/>
              </a:solidFill>
              <a:latin typeface="Cambria Math" panose="02040503050406030204" pitchFamily="18" charset="0"/>
            </a:endParaRPr>
          </a:p>
        </p:txBody>
      </p:sp>
      <p:sp>
        <p:nvSpPr>
          <p:cNvPr id="7" name="文字方塊 6"/>
          <p:cNvSpPr txBox="1"/>
          <p:nvPr/>
        </p:nvSpPr>
        <p:spPr>
          <a:xfrm>
            <a:off x="1528451" y="798186"/>
            <a:ext cx="4240404" cy="400110"/>
          </a:xfrm>
          <a:prstGeom prst="rect">
            <a:avLst/>
          </a:prstGeom>
          <a:noFill/>
        </p:spPr>
        <p:txBody>
          <a:bodyPr wrap="square" rtlCol="0">
            <a:spAutoFit/>
          </a:bodyPr>
          <a:lstStyle/>
          <a:p>
            <a:pPr algn="ctr"/>
            <a:r>
              <a:rPr lang="en-US" altLang="zh-TW" sz="2000" dirty="0" smtClean="0">
                <a:solidFill>
                  <a:srgbClr val="3333FF"/>
                </a:solidFill>
                <a:latin typeface="Cambria Math" panose="02040503050406030204" pitchFamily="18" charset="0"/>
                <a:ea typeface="Cambria Math" panose="02040503050406030204" pitchFamily="18" charset="0"/>
              </a:rPr>
              <a:t>Stellar Surface Temperature</a:t>
            </a:r>
            <a:endParaRPr lang="zh-TW" altLang="en-US" sz="2000" dirty="0">
              <a:solidFill>
                <a:srgbClr val="3333FF"/>
              </a:solidFill>
              <a:latin typeface="Cambria Math" panose="02040503050406030204" pitchFamily="18" charset="0"/>
            </a:endParaRPr>
          </a:p>
        </p:txBody>
      </p:sp>
    </p:spTree>
    <p:extLst>
      <p:ext uri="{BB962C8B-B14F-4D97-AF65-F5344CB8AC3E}">
        <p14:creationId xmlns:p14="http://schemas.microsoft.com/office/powerpoint/2010/main" val="162347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6284" y="812712"/>
            <a:ext cx="11604163" cy="1588127"/>
          </a:xfrm>
          <a:prstGeom prst="rect">
            <a:avLst/>
          </a:prstGeom>
        </p:spPr>
        <p:txBody>
          <a:bodyPr wrap="square">
            <a:spAutoFit/>
          </a:bodyPr>
          <a:lstStyle/>
          <a:p>
            <a:pPr>
              <a:lnSpc>
                <a:spcPct val="90000"/>
              </a:lnSpc>
              <a:spcAft>
                <a:spcPts val="3000"/>
              </a:spcAft>
              <a:defRPr/>
            </a:pPr>
            <a:r>
              <a:rPr lang="en-US" altLang="zh-TW" sz="3600" b="1" kern="0" dirty="0" smtClean="0">
                <a:solidFill>
                  <a:srgbClr val="000000"/>
                </a:solidFill>
                <a:latin typeface="Cambria Math" pitchFamily="18" charset="0"/>
                <a:ea typeface="Cambria Math" pitchFamily="18" charset="0"/>
              </a:rPr>
              <a:t>Stars are formed in groups out of dense molecular cloud cores, and planets are formed, at the same time as the stellar birth, in </a:t>
            </a:r>
            <a:r>
              <a:rPr lang="en-US" altLang="zh-TW" sz="3600" b="1" kern="0" dirty="0" err="1" smtClean="0">
                <a:solidFill>
                  <a:srgbClr val="000000"/>
                </a:solidFill>
                <a:latin typeface="Cambria Math" pitchFamily="18" charset="0"/>
                <a:ea typeface="Cambria Math" pitchFamily="18" charset="0"/>
              </a:rPr>
              <a:t>circumstellar</a:t>
            </a:r>
            <a:r>
              <a:rPr lang="en-US" altLang="zh-TW" sz="3600" b="1" kern="0" dirty="0" smtClean="0">
                <a:solidFill>
                  <a:srgbClr val="000000"/>
                </a:solidFill>
                <a:latin typeface="Cambria Math" pitchFamily="18" charset="0"/>
                <a:ea typeface="Cambria Math" pitchFamily="18" charset="0"/>
              </a:rPr>
              <a:t> disks. </a:t>
            </a:r>
          </a:p>
        </p:txBody>
      </p:sp>
      <p:sp>
        <p:nvSpPr>
          <p:cNvPr id="4" name="矩形 3"/>
          <p:cNvSpPr/>
          <p:nvPr/>
        </p:nvSpPr>
        <p:spPr>
          <a:xfrm>
            <a:off x="1501311" y="248284"/>
            <a:ext cx="8863324" cy="590931"/>
          </a:xfrm>
          <a:prstGeom prst="rect">
            <a:avLst/>
          </a:prstGeom>
        </p:spPr>
        <p:txBody>
          <a:bodyPr wrap="none">
            <a:spAutoFit/>
          </a:bodyPr>
          <a:lstStyle/>
          <a:p>
            <a:pPr algn="ctr">
              <a:lnSpc>
                <a:spcPct val="90000"/>
              </a:lnSpc>
              <a:spcAft>
                <a:spcPts val="3000"/>
              </a:spcAft>
              <a:defRPr/>
            </a:pPr>
            <a:r>
              <a:rPr lang="en-US" altLang="zh-TW" sz="3600" b="1" kern="0" dirty="0" smtClean="0">
                <a:solidFill>
                  <a:srgbClr val="0070C0"/>
                </a:solidFill>
                <a:latin typeface="Bookman Old Style" pitchFamily="18" charset="0"/>
                <a:ea typeface="Cambria Math" pitchFamily="18" charset="0"/>
                <a:sym typeface="Wingdings" panose="05000000000000000000" pitchFamily="2" charset="2"/>
              </a:rPr>
              <a:t>Star Formation = Cluster Formation</a:t>
            </a:r>
            <a:endParaRPr lang="en-US" altLang="zh-TW" sz="3200" b="1" kern="0" dirty="0" smtClean="0">
              <a:solidFill>
                <a:srgbClr val="0070C0"/>
              </a:solidFill>
              <a:latin typeface="Bookman Old Style" pitchFamily="18" charset="0"/>
              <a:ea typeface="Cambria Math" pitchFamily="18" charset="0"/>
            </a:endParaRPr>
          </a:p>
        </p:txBody>
      </p:sp>
      <p:pic>
        <p:nvPicPr>
          <p:cNvPr id="5" name="Picture 5"/>
          <p:cNvPicPr>
            <a:picLocks noChangeAspect="1" noChangeArrowheads="1"/>
          </p:cNvPicPr>
          <p:nvPr/>
        </p:nvPicPr>
        <p:blipFill>
          <a:blip r:embed="rId2" cstate="print"/>
          <a:srcRect/>
          <a:stretch>
            <a:fillRect/>
          </a:stretch>
        </p:blipFill>
        <p:spPr bwMode="auto">
          <a:xfrm>
            <a:off x="7237609" y="2108548"/>
            <a:ext cx="4773046" cy="461143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50" y="2825863"/>
            <a:ext cx="3684734" cy="257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68" y="2400839"/>
            <a:ext cx="2996457" cy="422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06842" y="5723589"/>
            <a:ext cx="3755558" cy="830997"/>
          </a:xfrm>
          <a:prstGeom prst="rect">
            <a:avLst/>
          </a:prstGeom>
          <a:noFill/>
        </p:spPr>
        <p:txBody>
          <a:bodyPr wrap="square" rtlCol="0">
            <a:spAutoFit/>
          </a:bodyPr>
          <a:lstStyle/>
          <a:p>
            <a:r>
              <a:rPr lang="en-US" altLang="zh-TW" sz="2400" dirty="0" smtClean="0">
                <a:solidFill>
                  <a:srgbClr val="7030A0"/>
                </a:solidFill>
                <a:latin typeface="Bernard MT Condensed" panose="02050806060905020404" pitchFamily="18" charset="0"/>
              </a:rPr>
              <a:t>Molecular clouds observed by different molecular tracers …</a:t>
            </a:r>
            <a:endParaRPr lang="zh-TW" altLang="en-US" sz="2400" dirty="0">
              <a:solidFill>
                <a:srgbClr val="7030A0"/>
              </a:solidFill>
              <a:latin typeface="Bernard MT Condensed" panose="02050806060905020404" pitchFamily="18" charset="0"/>
            </a:endParaRPr>
          </a:p>
        </p:txBody>
      </p:sp>
    </p:spTree>
    <p:extLst>
      <p:ext uri="{BB962C8B-B14F-4D97-AF65-F5344CB8AC3E}">
        <p14:creationId xmlns:p14="http://schemas.microsoft.com/office/powerpoint/2010/main" val="1463164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descr="grs-strip"/>
          <p:cNvPicPr>
            <a:picLocks noChangeAspect="1" noChangeArrowheads="1"/>
          </p:cNvPicPr>
          <p:nvPr/>
        </p:nvPicPr>
        <p:blipFill>
          <a:blip r:embed="rId2" cstate="print"/>
          <a:srcRect/>
          <a:stretch>
            <a:fillRect/>
          </a:stretch>
        </p:blipFill>
        <p:spPr bwMode="auto">
          <a:xfrm>
            <a:off x="1273662" y="1270000"/>
            <a:ext cx="9144000" cy="444500"/>
          </a:xfrm>
          <a:prstGeom prst="rect">
            <a:avLst/>
          </a:prstGeom>
          <a:noFill/>
          <a:ln w="9525">
            <a:noFill/>
            <a:miter lim="800000"/>
            <a:headEnd/>
            <a:tailEnd/>
          </a:ln>
        </p:spPr>
      </p:pic>
      <p:sp>
        <p:nvSpPr>
          <p:cNvPr id="3" name="矩形 4"/>
          <p:cNvSpPr>
            <a:spLocks noChangeArrowheads="1"/>
          </p:cNvSpPr>
          <p:nvPr/>
        </p:nvSpPr>
        <p:spPr bwMode="auto">
          <a:xfrm>
            <a:off x="2559537" y="6416675"/>
            <a:ext cx="6500813" cy="369888"/>
          </a:xfrm>
          <a:prstGeom prst="rect">
            <a:avLst/>
          </a:prstGeom>
          <a:noFill/>
          <a:ln w="9525">
            <a:noFill/>
            <a:miter lim="800000"/>
            <a:headEnd/>
            <a:tailEnd/>
          </a:ln>
        </p:spPr>
        <p:txBody>
          <a:bodyPr>
            <a:spAutoFit/>
          </a:bodyPr>
          <a:lstStyle/>
          <a:p>
            <a:r>
              <a:rPr lang="en-US" altLang="zh-TW">
                <a:solidFill>
                  <a:srgbClr val="5B9BD5"/>
                </a:solidFill>
              </a:rPr>
              <a:t>http://www.bu.edu/galacticring/outgoing/PressRelease/</a:t>
            </a:r>
            <a:endParaRPr lang="zh-TW" altLang="en-US">
              <a:solidFill>
                <a:srgbClr val="5B9BD5"/>
              </a:solidFill>
            </a:endParaRPr>
          </a:p>
        </p:txBody>
      </p:sp>
      <p:pic>
        <p:nvPicPr>
          <p:cNvPr id="4" name="Picture 6" descr="The Massive Starforming Complex W51"/>
          <p:cNvPicPr>
            <a:picLocks noChangeAspect="1" noChangeArrowheads="1"/>
          </p:cNvPicPr>
          <p:nvPr/>
        </p:nvPicPr>
        <p:blipFill>
          <a:blip r:embed="rId3" cstate="print"/>
          <a:srcRect/>
          <a:stretch>
            <a:fillRect/>
          </a:stretch>
        </p:blipFill>
        <p:spPr bwMode="auto">
          <a:xfrm>
            <a:off x="3988287" y="3343275"/>
            <a:ext cx="3357563" cy="3086100"/>
          </a:xfrm>
          <a:prstGeom prst="rect">
            <a:avLst/>
          </a:prstGeom>
          <a:noFill/>
          <a:ln w="9525">
            <a:noFill/>
            <a:miter lim="800000"/>
            <a:headEnd/>
            <a:tailEnd/>
          </a:ln>
        </p:spPr>
      </p:pic>
      <p:pic>
        <p:nvPicPr>
          <p:cNvPr id="5" name="Picture 8" descr="grs-55-43.png"/>
          <p:cNvPicPr>
            <a:picLocks noChangeAspect="1" noChangeArrowheads="1"/>
          </p:cNvPicPr>
          <p:nvPr/>
        </p:nvPicPr>
        <p:blipFill>
          <a:blip r:embed="rId4" cstate="print"/>
          <a:srcRect/>
          <a:stretch>
            <a:fillRect/>
          </a:stretch>
        </p:blipFill>
        <p:spPr bwMode="auto">
          <a:xfrm>
            <a:off x="2416662" y="2000250"/>
            <a:ext cx="6734175" cy="1190625"/>
          </a:xfrm>
          <a:prstGeom prst="rect">
            <a:avLst/>
          </a:prstGeom>
          <a:noFill/>
          <a:ln w="9525">
            <a:noFill/>
            <a:miter lim="800000"/>
            <a:headEnd/>
            <a:tailEnd/>
          </a:ln>
        </p:spPr>
      </p:pic>
      <p:sp>
        <p:nvSpPr>
          <p:cNvPr id="6" name="Text Box 12"/>
          <p:cNvSpPr txBox="1">
            <a:spLocks noChangeArrowheads="1"/>
          </p:cNvSpPr>
          <p:nvPr/>
        </p:nvSpPr>
        <p:spPr bwMode="auto">
          <a:xfrm>
            <a:off x="1668950" y="333375"/>
            <a:ext cx="8569325" cy="707886"/>
          </a:xfrm>
          <a:prstGeom prst="rect">
            <a:avLst/>
          </a:prstGeom>
          <a:noFill/>
          <a:ln w="9525">
            <a:noFill/>
            <a:miter lim="800000"/>
            <a:headEnd/>
            <a:tailEnd/>
          </a:ln>
        </p:spPr>
        <p:txBody>
          <a:bodyPr>
            <a:spAutoFit/>
          </a:bodyPr>
          <a:lstStyle/>
          <a:p>
            <a:pPr algn="ctr">
              <a:spcBef>
                <a:spcPct val="50000"/>
              </a:spcBef>
            </a:pPr>
            <a:r>
              <a:rPr lang="en-US" altLang="zh-TW" sz="4000" b="1" dirty="0">
                <a:solidFill>
                  <a:srgbClr val="FFFF00"/>
                </a:solidFill>
                <a:latin typeface="Times New Roman" pitchFamily="18" charset="0"/>
              </a:rPr>
              <a:t>Filamentary Molecular Clouds</a:t>
            </a:r>
          </a:p>
        </p:txBody>
      </p:sp>
      <mc:AlternateContent xmlns:mc="http://schemas.openxmlformats.org/markup-compatibility/2006" xmlns:a14="http://schemas.microsoft.com/office/drawing/2010/main">
        <mc:Choice Requires="a14">
          <p:sp>
            <p:nvSpPr>
              <p:cNvPr id="7" name="文字方塊 6"/>
              <p:cNvSpPr txBox="1"/>
              <p:nvPr/>
            </p:nvSpPr>
            <p:spPr>
              <a:xfrm>
                <a:off x="7676528" y="3476625"/>
                <a:ext cx="4210672" cy="2701509"/>
              </a:xfrm>
              <a:prstGeom prst="rect">
                <a:avLst/>
              </a:prstGeom>
              <a:noFill/>
            </p:spPr>
            <p:txBody>
              <a:bodyPr wrap="square" rtlCol="0">
                <a:spAutoFit/>
              </a:bodyPr>
              <a:lstStyle/>
              <a:p>
                <a:r>
                  <a:rPr lang="en-US" altLang="zh-TW" sz="2800" b="1" dirty="0" smtClean="0">
                    <a:solidFill>
                      <a:srgbClr val="FF9900"/>
                    </a:solidFill>
                    <a:latin typeface="Cambria Math" panose="02040503050406030204" pitchFamily="18" charset="0"/>
                    <a:ea typeface="Cambria Math" panose="02040503050406030204" pitchFamily="18" charset="0"/>
                  </a:rPr>
                  <a:t>Giant Molecular Clouds</a:t>
                </a:r>
              </a:p>
              <a:p>
                <a:r>
                  <a:rPr lang="en-US" altLang="zh-TW" sz="2800" dirty="0" smtClean="0">
                    <a:solidFill>
                      <a:srgbClr val="FF9900"/>
                    </a:solidFill>
                    <a:latin typeface="Cambria Math" panose="02040503050406030204" pitchFamily="18" charset="0"/>
                    <a:ea typeface="Cambria Math" panose="02040503050406030204" pitchFamily="18" charset="0"/>
                  </a:rPr>
                  <a:t>  D=20~100 pc</a:t>
                </a:r>
              </a:p>
              <a:p>
                <a:r>
                  <a:rPr lang="en-US" altLang="zh-TW" sz="2800" dirty="0" smtClean="0">
                    <a:solidFill>
                      <a:srgbClr val="FF9900"/>
                    </a:solidFill>
                    <a:ea typeface="Cambria Math" panose="02040503050406030204" pitchFamily="18" charset="0"/>
                  </a:rPr>
                  <a:t>  </a:t>
                </a:r>
                <a14:m>
                  <m:oMath xmlns:m="http://schemas.openxmlformats.org/officeDocument/2006/math">
                    <m:r>
                      <a:rPr lang="en-US" altLang="zh-TW" sz="2800" i="1" smtClean="0">
                        <a:solidFill>
                          <a:srgbClr val="FF9900"/>
                        </a:solidFill>
                        <a:latin typeface="Cambria Math" panose="02040503050406030204" pitchFamily="18" charset="0"/>
                        <a:ea typeface="Cambria Math" panose="02040503050406030204" pitchFamily="18" charset="0"/>
                      </a:rPr>
                      <m:t>ℳ</m:t>
                    </m:r>
                    <m:r>
                      <a:rPr lang="en-US" altLang="zh-TW" sz="2800" i="1" smtClean="0">
                        <a:solidFill>
                          <a:srgbClr val="FF9900"/>
                        </a:solidFill>
                        <a:latin typeface="Cambria Math" panose="02040503050406030204" pitchFamily="18" charset="0"/>
                        <a:ea typeface="Cambria Math" panose="02040503050406030204" pitchFamily="18" charset="0"/>
                      </a:rPr>
                      <m:t>=</m:t>
                    </m:r>
                    <m:sSup>
                      <m:sSupPr>
                        <m:ctrlPr>
                          <a:rPr lang="en-US" altLang="zh-TW" sz="2800" i="1" smtClean="0">
                            <a:solidFill>
                              <a:srgbClr val="FF9900"/>
                            </a:solidFill>
                            <a:latin typeface="Cambria Math" panose="02040503050406030204" pitchFamily="18" charset="0"/>
                            <a:ea typeface="Cambria Math" panose="02040503050406030204" pitchFamily="18" charset="0"/>
                          </a:rPr>
                        </m:ctrlPr>
                      </m:sSupPr>
                      <m:e>
                        <m:r>
                          <a:rPr lang="en-US" altLang="zh-TW" sz="2800" i="1" smtClean="0">
                            <a:solidFill>
                              <a:srgbClr val="FF9900"/>
                            </a:solidFill>
                            <a:latin typeface="Cambria Math" panose="02040503050406030204" pitchFamily="18" charset="0"/>
                            <a:ea typeface="Cambria Math" panose="02040503050406030204" pitchFamily="18" charset="0"/>
                          </a:rPr>
                          <m:t>10</m:t>
                        </m:r>
                      </m:e>
                      <m:sup>
                        <m:r>
                          <a:rPr lang="en-US" altLang="zh-TW" sz="2800" i="1" smtClean="0">
                            <a:solidFill>
                              <a:srgbClr val="FF9900"/>
                            </a:solidFill>
                            <a:latin typeface="Cambria Math" panose="02040503050406030204" pitchFamily="18" charset="0"/>
                            <a:ea typeface="Cambria Math" panose="02040503050406030204" pitchFamily="18" charset="0"/>
                          </a:rPr>
                          <m:t>5</m:t>
                        </m:r>
                      </m:sup>
                    </m:sSup>
                    <m:r>
                      <a:rPr lang="en-US" altLang="zh-TW" sz="2800" i="1" smtClean="0">
                        <a:solidFill>
                          <a:srgbClr val="FF9900"/>
                        </a:solidFill>
                        <a:latin typeface="Cambria Math" panose="02040503050406030204" pitchFamily="18" charset="0"/>
                        <a:ea typeface="Cambria Math" panose="02040503050406030204" pitchFamily="18" charset="0"/>
                      </a:rPr>
                      <m:t>~</m:t>
                    </m:r>
                    <m:sSup>
                      <m:sSupPr>
                        <m:ctrlPr>
                          <a:rPr lang="en-US" altLang="zh-TW" sz="2800" i="1" smtClean="0">
                            <a:solidFill>
                              <a:srgbClr val="FF9900"/>
                            </a:solidFill>
                            <a:latin typeface="Cambria Math" panose="02040503050406030204" pitchFamily="18" charset="0"/>
                            <a:ea typeface="Cambria Math" panose="02040503050406030204" pitchFamily="18" charset="0"/>
                          </a:rPr>
                        </m:ctrlPr>
                      </m:sSupPr>
                      <m:e>
                        <m:r>
                          <a:rPr lang="en-US" altLang="zh-TW" sz="2800" i="1" smtClean="0">
                            <a:solidFill>
                              <a:srgbClr val="FF9900"/>
                            </a:solidFill>
                            <a:latin typeface="Cambria Math" panose="02040503050406030204" pitchFamily="18" charset="0"/>
                            <a:ea typeface="Cambria Math" panose="02040503050406030204" pitchFamily="18" charset="0"/>
                          </a:rPr>
                          <m:t>10</m:t>
                        </m:r>
                      </m:e>
                      <m:sup>
                        <m:r>
                          <a:rPr lang="en-US" altLang="zh-TW" sz="2800" i="1" smtClean="0">
                            <a:solidFill>
                              <a:srgbClr val="FF9900"/>
                            </a:solidFill>
                            <a:latin typeface="Cambria Math" panose="02040503050406030204" pitchFamily="18" charset="0"/>
                            <a:ea typeface="Cambria Math" panose="02040503050406030204" pitchFamily="18" charset="0"/>
                          </a:rPr>
                          <m:t>6</m:t>
                        </m:r>
                      </m:sup>
                    </m:sSup>
                    <m:r>
                      <a:rPr lang="en-US" altLang="zh-TW" sz="2800" i="1" smtClean="0">
                        <a:solidFill>
                          <a:srgbClr val="FF9900"/>
                        </a:solidFill>
                        <a:latin typeface="Cambria Math" panose="02040503050406030204" pitchFamily="18" charset="0"/>
                        <a:ea typeface="Cambria Math" panose="02040503050406030204" pitchFamily="18" charset="0"/>
                      </a:rPr>
                      <m:t> </m:t>
                    </m:r>
                    <m:sSub>
                      <m:sSubPr>
                        <m:ctrlPr>
                          <a:rPr lang="en-US" altLang="zh-TW" sz="2800" i="1" smtClean="0">
                            <a:solidFill>
                              <a:srgbClr val="FF9900"/>
                            </a:solidFill>
                            <a:latin typeface="Cambria Math" panose="02040503050406030204" pitchFamily="18" charset="0"/>
                            <a:ea typeface="Cambria Math" panose="02040503050406030204" pitchFamily="18" charset="0"/>
                          </a:rPr>
                        </m:ctrlPr>
                      </m:sSubPr>
                      <m:e>
                        <m:r>
                          <a:rPr lang="en-US" altLang="zh-TW" sz="2800" i="1">
                            <a:solidFill>
                              <a:srgbClr val="FF9900"/>
                            </a:solidFill>
                            <a:latin typeface="Cambria Math" panose="02040503050406030204" pitchFamily="18" charset="0"/>
                            <a:ea typeface="Cambria Math" panose="02040503050406030204" pitchFamily="18" charset="0"/>
                          </a:rPr>
                          <m:t>ℳ</m:t>
                        </m:r>
                      </m:e>
                      <m:sub>
                        <m:r>
                          <a:rPr lang="en-US" altLang="zh-TW" sz="2800" i="1" smtClean="0">
                            <a:solidFill>
                              <a:srgbClr val="FF9900"/>
                            </a:solidFill>
                            <a:latin typeface="Cambria Math" panose="02040503050406030204" pitchFamily="18" charset="0"/>
                            <a:ea typeface="Cambria Math" panose="02040503050406030204" pitchFamily="18" charset="0"/>
                          </a:rPr>
                          <m:t>⨀</m:t>
                        </m:r>
                      </m:sub>
                    </m:sSub>
                  </m:oMath>
                </a14:m>
                <a:r>
                  <a:rPr lang="zh-TW" altLang="en-US" sz="2800" dirty="0" smtClean="0">
                    <a:solidFill>
                      <a:srgbClr val="FF9900"/>
                    </a:solidFill>
                    <a:latin typeface="Cambria Math" panose="02040503050406030204" pitchFamily="18" charset="0"/>
                  </a:rPr>
                  <a:t> </a:t>
                </a:r>
                <a:endParaRPr lang="en-US" altLang="zh-TW" sz="2800" dirty="0" smtClean="0">
                  <a:solidFill>
                    <a:srgbClr val="FF9900"/>
                  </a:solidFill>
                  <a:latin typeface="Cambria Math" panose="02040503050406030204" pitchFamily="18" charset="0"/>
                </a:endParaRPr>
              </a:p>
              <a:p>
                <a:r>
                  <a:rPr lang="zh-TW" altLang="en-US" sz="2800" dirty="0" smtClean="0">
                    <a:solidFill>
                      <a:srgbClr val="FF9900"/>
                    </a:solidFill>
                  </a:rPr>
                  <a:t>  </a:t>
                </a:r>
                <a14:m>
                  <m:oMath xmlns:m="http://schemas.openxmlformats.org/officeDocument/2006/math">
                    <m:r>
                      <a:rPr lang="zh-TW" altLang="en-US" sz="2800" i="1" smtClean="0">
                        <a:solidFill>
                          <a:srgbClr val="FF9900"/>
                        </a:solidFill>
                        <a:latin typeface="Cambria Math" panose="02040503050406030204" pitchFamily="18" charset="0"/>
                      </a:rPr>
                      <m:t>𝜌</m:t>
                    </m:r>
                    <m:r>
                      <a:rPr lang="zh-TW" altLang="en-US" sz="2800" i="1" smtClean="0">
                        <a:solidFill>
                          <a:srgbClr val="FF9900"/>
                        </a:solidFill>
                        <a:latin typeface="Cambria Math" panose="02040503050406030204" pitchFamily="18" charset="0"/>
                      </a:rPr>
                      <m:t>≈10~300 </m:t>
                    </m:r>
                    <m:sSup>
                      <m:sSupPr>
                        <m:ctrlPr>
                          <a:rPr lang="en-US" altLang="zh-TW" sz="2800" i="1" smtClean="0">
                            <a:solidFill>
                              <a:srgbClr val="FF9900"/>
                            </a:solidFill>
                            <a:latin typeface="Cambria Math" panose="02040503050406030204" pitchFamily="18" charset="0"/>
                            <a:ea typeface="Cambria Math" panose="02040503050406030204" pitchFamily="18" charset="0"/>
                          </a:rPr>
                        </m:ctrlPr>
                      </m:sSupPr>
                      <m:e>
                        <m:r>
                          <m:rPr>
                            <m:sty m:val="p"/>
                          </m:rPr>
                          <a:rPr lang="en-US" altLang="zh-TW" sz="2800" smtClean="0">
                            <a:solidFill>
                              <a:srgbClr val="FF9900"/>
                            </a:solidFill>
                            <a:latin typeface="Cambria Math" panose="02040503050406030204" pitchFamily="18" charset="0"/>
                            <a:ea typeface="Cambria Math" panose="02040503050406030204" pitchFamily="18" charset="0"/>
                          </a:rPr>
                          <m:t>cm</m:t>
                        </m:r>
                      </m:e>
                      <m:sup>
                        <m:r>
                          <a:rPr lang="en-US" altLang="zh-TW" sz="2800" i="1" smtClean="0">
                            <a:solidFill>
                              <a:srgbClr val="FF9900"/>
                            </a:solidFill>
                            <a:latin typeface="Cambria Math" panose="02040503050406030204" pitchFamily="18" charset="0"/>
                            <a:ea typeface="Cambria Math" panose="02040503050406030204" pitchFamily="18" charset="0"/>
                          </a:rPr>
                          <m:t>−3</m:t>
                        </m:r>
                      </m:sup>
                    </m:sSup>
                  </m:oMath>
                </a14:m>
                <a:r>
                  <a:rPr lang="zh-TW" altLang="en-US" sz="2800" dirty="0" smtClean="0">
                    <a:solidFill>
                      <a:srgbClr val="FF9900"/>
                    </a:solidFill>
                    <a:latin typeface="Cambria Math" panose="02040503050406030204" pitchFamily="18" charset="0"/>
                  </a:rPr>
                  <a:t> </a:t>
                </a:r>
                <a:endParaRPr lang="en-US" altLang="zh-TW" sz="2800" dirty="0" smtClean="0">
                  <a:solidFill>
                    <a:srgbClr val="FF9900"/>
                  </a:solidFill>
                  <a:latin typeface="Cambria Math" panose="02040503050406030204" pitchFamily="18" charset="0"/>
                </a:endParaRPr>
              </a:p>
              <a:p>
                <a:r>
                  <a:rPr lang="en-US" altLang="zh-TW" sz="2800" dirty="0" smtClean="0">
                    <a:solidFill>
                      <a:srgbClr val="FF9900"/>
                    </a:solidFill>
                  </a:rPr>
                  <a:t>  </a:t>
                </a:r>
                <a14:m>
                  <m:oMath xmlns:m="http://schemas.openxmlformats.org/officeDocument/2006/math">
                    <m:r>
                      <a:rPr lang="en-US" altLang="zh-TW" sz="2800" i="1" smtClean="0">
                        <a:solidFill>
                          <a:srgbClr val="FF9900"/>
                        </a:solidFill>
                        <a:latin typeface="Cambria Math" panose="02040503050406030204" pitchFamily="18" charset="0"/>
                      </a:rPr>
                      <m:t>𝑇</m:t>
                    </m:r>
                    <m:r>
                      <a:rPr lang="en-US" altLang="zh-TW" sz="2800" i="1" smtClean="0">
                        <a:solidFill>
                          <a:srgbClr val="FF9900"/>
                        </a:solidFill>
                        <a:latin typeface="Cambria Math" panose="02040503050406030204" pitchFamily="18" charset="0"/>
                        <a:ea typeface="Cambria Math" panose="02040503050406030204" pitchFamily="18" charset="0"/>
                      </a:rPr>
                      <m:t>≈10~30 </m:t>
                    </m:r>
                    <m:r>
                      <m:rPr>
                        <m:sty m:val="p"/>
                      </m:rPr>
                      <a:rPr lang="en-US" altLang="zh-TW" sz="2800" smtClean="0">
                        <a:solidFill>
                          <a:srgbClr val="FF9900"/>
                        </a:solidFill>
                        <a:latin typeface="Cambria Math" panose="02040503050406030204" pitchFamily="18" charset="0"/>
                        <a:ea typeface="Cambria Math" panose="02040503050406030204" pitchFamily="18" charset="0"/>
                      </a:rPr>
                      <m:t>K</m:t>
                    </m:r>
                  </m:oMath>
                </a14:m>
                <a:r>
                  <a:rPr lang="zh-TW" altLang="en-US" sz="2800" dirty="0" smtClean="0">
                    <a:solidFill>
                      <a:srgbClr val="FF9900"/>
                    </a:solidFill>
                    <a:latin typeface="Cambria Math" panose="02040503050406030204" pitchFamily="18" charset="0"/>
                  </a:rPr>
                  <a:t> </a:t>
                </a:r>
                <a:endParaRPr lang="en-US" altLang="zh-TW" sz="2800" dirty="0" smtClean="0">
                  <a:solidFill>
                    <a:srgbClr val="FF9900"/>
                  </a:solidFill>
                  <a:latin typeface="Cambria Math" panose="02040503050406030204" pitchFamily="18" charset="0"/>
                </a:endParaRPr>
              </a:p>
              <a:p>
                <a:r>
                  <a:rPr lang="zh-TW" altLang="en-US" sz="2800" dirty="0" smtClean="0">
                    <a:solidFill>
                      <a:srgbClr val="FF9900"/>
                    </a:solidFill>
                  </a:rPr>
                  <a:t>  </a:t>
                </a:r>
                <a14:m>
                  <m:oMath xmlns:m="http://schemas.openxmlformats.org/officeDocument/2006/math">
                    <m:r>
                      <a:rPr lang="zh-TW" altLang="en-US" sz="2800" i="1" smtClean="0">
                        <a:solidFill>
                          <a:srgbClr val="FF9900"/>
                        </a:solidFill>
                        <a:latin typeface="Cambria Math" panose="02040503050406030204" pitchFamily="18" charset="0"/>
                      </a:rPr>
                      <m:t>∆</m:t>
                    </m:r>
                    <m:r>
                      <a:rPr lang="zh-TW" altLang="en-US" sz="2800" i="1" smtClean="0">
                        <a:solidFill>
                          <a:srgbClr val="FF9900"/>
                        </a:solidFill>
                        <a:latin typeface="Cambria Math" panose="02040503050406030204" pitchFamily="18" charset="0"/>
                      </a:rPr>
                      <m:t>𝓋</m:t>
                    </m:r>
                    <m:r>
                      <a:rPr lang="zh-TW" altLang="en-US" sz="2800" i="1" smtClean="0">
                        <a:solidFill>
                          <a:srgbClr val="FF9900"/>
                        </a:solidFill>
                        <a:latin typeface="Cambria Math" panose="02040503050406030204" pitchFamily="18" charset="0"/>
                      </a:rPr>
                      <m:t>≈5~15 </m:t>
                    </m:r>
                    <m:sSup>
                      <m:sSupPr>
                        <m:ctrlPr>
                          <a:rPr lang="en-US" altLang="zh-TW" sz="2800" i="1" smtClean="0">
                            <a:solidFill>
                              <a:srgbClr val="FF9900"/>
                            </a:solidFill>
                            <a:latin typeface="Cambria Math" panose="02040503050406030204" pitchFamily="18" charset="0"/>
                            <a:ea typeface="Cambria Math" panose="02040503050406030204" pitchFamily="18" charset="0"/>
                          </a:rPr>
                        </m:ctrlPr>
                      </m:sSupPr>
                      <m:e>
                        <m:r>
                          <m:rPr>
                            <m:sty m:val="p"/>
                          </m:rPr>
                          <a:rPr lang="en-US" altLang="zh-TW" sz="2800" smtClean="0">
                            <a:solidFill>
                              <a:srgbClr val="FF9900"/>
                            </a:solidFill>
                            <a:latin typeface="Cambria Math" panose="02040503050406030204" pitchFamily="18" charset="0"/>
                            <a:ea typeface="Cambria Math" panose="02040503050406030204" pitchFamily="18" charset="0"/>
                          </a:rPr>
                          <m:t>km</m:t>
                        </m:r>
                      </m:e>
                      <m:sup>
                        <m:r>
                          <a:rPr lang="en-US" altLang="zh-TW" sz="2800" smtClean="0">
                            <a:solidFill>
                              <a:srgbClr val="FF9900"/>
                            </a:solidFill>
                            <a:latin typeface="Cambria Math" panose="02040503050406030204" pitchFamily="18" charset="0"/>
                            <a:ea typeface="Cambria Math" panose="02040503050406030204" pitchFamily="18" charset="0"/>
                          </a:rPr>
                          <m:t>−1</m:t>
                        </m:r>
                      </m:sup>
                    </m:sSup>
                  </m:oMath>
                </a14:m>
                <a:r>
                  <a:rPr lang="zh-TW" altLang="en-US" sz="2800" dirty="0" smtClean="0">
                    <a:solidFill>
                      <a:srgbClr val="FF9900"/>
                    </a:solidFill>
                    <a:latin typeface="Cambria Math" panose="02040503050406030204" pitchFamily="18" charset="0"/>
                  </a:rPr>
                  <a:t> </a:t>
                </a:r>
                <a:endParaRPr lang="zh-TW" altLang="en-US" sz="2800" dirty="0">
                  <a:solidFill>
                    <a:srgbClr val="FF9900"/>
                  </a:solidFill>
                  <a:latin typeface="Cambria Math" panose="02040503050406030204"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7676528" y="3476625"/>
                <a:ext cx="4210672" cy="2701509"/>
              </a:xfrm>
              <a:prstGeom prst="rect">
                <a:avLst/>
              </a:prstGeom>
              <a:blipFill rotWithShape="0">
                <a:blip r:embed="rId5"/>
                <a:stretch>
                  <a:fillRect l="-2894" t="-2257"/>
                </a:stretch>
              </a:blipFill>
            </p:spPr>
            <p:txBody>
              <a:bodyPr/>
              <a:lstStyle/>
              <a:p>
                <a:r>
                  <a:rPr lang="zh-TW" altLang="en-US">
                    <a:noFill/>
                  </a:rPr>
                  <a:t> </a:t>
                </a:r>
              </a:p>
            </p:txBody>
          </p:sp>
        </mc:Fallback>
      </mc:AlternateContent>
      <p:cxnSp>
        <p:nvCxnSpPr>
          <p:cNvPr id="9" name="直線接點 8"/>
          <p:cNvCxnSpPr/>
          <p:nvPr/>
        </p:nvCxnSpPr>
        <p:spPr>
          <a:xfrm>
            <a:off x="7789262" y="4039505"/>
            <a:ext cx="0" cy="2138629"/>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256430" y="3689567"/>
            <a:ext cx="3526430" cy="2554545"/>
          </a:xfrm>
          <a:prstGeom prst="rect">
            <a:avLst/>
          </a:prstGeom>
        </p:spPr>
        <p:txBody>
          <a:bodyPr wrap="square">
            <a:spAutoFit/>
          </a:bodyPr>
          <a:lstStyle/>
          <a:p>
            <a:pPr>
              <a:defRPr/>
            </a:pPr>
            <a:r>
              <a:rPr lang="en-US" altLang="zh-TW" sz="2400" b="1" kern="0" dirty="0" smtClean="0">
                <a:solidFill>
                  <a:srgbClr val="FF9900"/>
                </a:solidFill>
                <a:latin typeface="Times New Roman" panose="02020603050405020304" pitchFamily="18" charset="0"/>
                <a:cs typeface="Times New Roman" panose="02020603050405020304" pitchFamily="18" charset="0"/>
              </a:rPr>
              <a:t>Molecular clumps/ clouds/condensations </a:t>
            </a:r>
            <a:br>
              <a:rPr lang="en-US" altLang="zh-TW" sz="2400" b="1" kern="0" dirty="0" smtClean="0">
                <a:solidFill>
                  <a:srgbClr val="FF9900"/>
                </a:solidFill>
                <a:latin typeface="Times New Roman" panose="02020603050405020304" pitchFamily="18" charset="0"/>
                <a:cs typeface="Times New Roman" panose="02020603050405020304" pitchFamily="18" charset="0"/>
              </a:rPr>
            </a:br>
            <a:r>
              <a:rPr lang="en-US" altLang="zh-TW" sz="2400" b="1" kern="0" dirty="0" smtClean="0">
                <a:solidFill>
                  <a:srgbClr val="C0504D">
                    <a:lumMod val="90000"/>
                  </a:srgbClr>
                </a:solidFill>
                <a:latin typeface="Times New Roman" panose="02020603050405020304" pitchFamily="18" charset="0"/>
                <a:cs typeface="Times New Roman" panose="02020603050405020304" pitchFamily="18" charset="0"/>
              </a:rPr>
              <a:t>   </a:t>
            </a:r>
            <a:r>
              <a:rPr lang="en-US" altLang="zh-TW" sz="2000" i="1" kern="0" dirty="0" smtClean="0">
                <a:solidFill>
                  <a:prstClr val="white">
                    <a:lumMod val="95000"/>
                  </a:prstClr>
                </a:solidFill>
                <a:latin typeface="Times New Roman" panose="02020603050405020304" pitchFamily="18" charset="0"/>
                <a:cs typeface="Times New Roman" panose="02020603050405020304" pitchFamily="18" charset="0"/>
              </a:rPr>
              <a:t>n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10</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rPr>
              <a:t>3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cm</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rPr>
              <a:t>-3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a:t>
            </a:r>
            <a:r>
              <a:rPr lang="en-US" altLang="zh-TW" sz="2000" i="1" kern="0" dirty="0" smtClean="0">
                <a:solidFill>
                  <a:prstClr val="white">
                    <a:lumMod val="95000"/>
                  </a:prstClr>
                </a:solidFill>
                <a:latin typeface="Times New Roman" panose="02020603050405020304" pitchFamily="18" charset="0"/>
                <a:cs typeface="Times New Roman" panose="02020603050405020304" pitchFamily="18" charset="0"/>
              </a:rPr>
              <a:t>D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5 pc, </a:t>
            </a:r>
            <a:b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b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a:t>
            </a:r>
            <a:r>
              <a:rPr lang="en-US" altLang="zh-TW" sz="2000" i="1" kern="0" dirty="0" smtClean="0">
                <a:solidFill>
                  <a:prstClr val="white">
                    <a:lumMod val="95000"/>
                  </a:prstClr>
                </a:solidFill>
                <a:latin typeface="Times New Roman" panose="02020603050405020304" pitchFamily="18" charset="0"/>
                <a:cs typeface="Times New Roman" panose="02020603050405020304" pitchFamily="18" charset="0"/>
              </a:rPr>
              <a:t>M</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10</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3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M</a:t>
            </a:r>
            <a:r>
              <a:rPr lang="en-US" altLang="zh-TW" sz="2000" kern="0" baseline="-25000" dirty="0" smtClean="0">
                <a:solidFill>
                  <a:prstClr val="white">
                    <a:lumMod val="95000"/>
                  </a:prstClr>
                </a:solidFill>
                <a:latin typeface="Times New Roman" panose="02020603050405020304" pitchFamily="18" charset="0"/>
                <a:cs typeface="Times New Roman" panose="02020603050405020304" pitchFamily="18" charset="0"/>
                <a:sym typeface="Wingdings" pitchFamily="2" charset="2"/>
              </a:rPr>
              <a:t></a:t>
            </a:r>
            <a:endPar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endParaRPr>
          </a:p>
          <a:p>
            <a:pPr>
              <a:defRPr/>
            </a:pPr>
            <a:r>
              <a:rPr lang="en-US" altLang="zh-TW" sz="2400" b="1" kern="0" dirty="0" smtClean="0">
                <a:solidFill>
                  <a:srgbClr val="FF9900"/>
                </a:solidFill>
                <a:latin typeface="Times New Roman" panose="02020603050405020304" pitchFamily="18" charset="0"/>
                <a:cs typeface="Times New Roman" panose="02020603050405020304" pitchFamily="18" charset="0"/>
              </a:rPr>
              <a:t>Dense molecular cores </a:t>
            </a:r>
            <a:r>
              <a:rPr lang="en-US" altLang="zh-TW" sz="2400" b="1" kern="0" dirty="0" smtClean="0">
                <a:solidFill>
                  <a:srgbClr val="C0504D">
                    <a:lumMod val="90000"/>
                  </a:srgbClr>
                </a:solidFill>
                <a:latin typeface="Times New Roman" panose="02020603050405020304" pitchFamily="18" charset="0"/>
                <a:cs typeface="Times New Roman" panose="02020603050405020304" pitchFamily="18" charset="0"/>
              </a:rPr>
              <a:t/>
            </a:r>
            <a:br>
              <a:rPr lang="en-US" altLang="zh-TW" sz="2400" b="1" kern="0" dirty="0" smtClean="0">
                <a:solidFill>
                  <a:srgbClr val="C0504D">
                    <a:lumMod val="90000"/>
                  </a:srgbClr>
                </a:solidFill>
                <a:latin typeface="Times New Roman" panose="02020603050405020304" pitchFamily="18" charset="0"/>
                <a:cs typeface="Times New Roman" panose="02020603050405020304" pitchFamily="18" charset="0"/>
              </a:rPr>
            </a:br>
            <a:r>
              <a:rPr lang="en-US" altLang="zh-TW" sz="2400" b="1" kern="0" dirty="0" smtClean="0">
                <a:solidFill>
                  <a:srgbClr val="C0504D">
                    <a:lumMod val="90000"/>
                  </a:srgbClr>
                </a:solidFill>
                <a:latin typeface="Times New Roman" panose="02020603050405020304" pitchFamily="18" charset="0"/>
                <a:cs typeface="Times New Roman" panose="02020603050405020304" pitchFamily="18" charset="0"/>
              </a:rPr>
              <a:t>   </a:t>
            </a:r>
            <a:r>
              <a:rPr lang="en-US" altLang="zh-TW" sz="2000" i="1" kern="0" dirty="0" smtClean="0">
                <a:solidFill>
                  <a:prstClr val="white">
                    <a:lumMod val="95000"/>
                  </a:prstClr>
                </a:solidFill>
                <a:latin typeface="Times New Roman" panose="02020603050405020304" pitchFamily="18" charset="0"/>
                <a:cs typeface="Times New Roman" panose="02020603050405020304" pitchFamily="18" charset="0"/>
              </a:rPr>
              <a:t>n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10</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rPr>
              <a:t>4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cm</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rPr>
              <a:t>-3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D ~ 0.1 pc, </a:t>
            </a:r>
            <a:b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b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a:t>
            </a:r>
            <a:r>
              <a:rPr lang="en-US" altLang="zh-TW" sz="2000" i="1" kern="0" dirty="0" smtClean="0">
                <a:solidFill>
                  <a:prstClr val="white">
                    <a:lumMod val="95000"/>
                  </a:prstClr>
                </a:solidFill>
                <a:latin typeface="Times New Roman" panose="02020603050405020304" pitchFamily="18" charset="0"/>
                <a:cs typeface="Times New Roman" panose="02020603050405020304" pitchFamily="18" charset="0"/>
              </a:rPr>
              <a:t>M</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1-2</a:t>
            </a:r>
            <a:r>
              <a:rPr lang="en-US" altLang="zh-TW" sz="2000" kern="0" baseline="3000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 </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sym typeface="Symbol" pitchFamily="18" charset="2"/>
              </a:rPr>
              <a:t>M</a:t>
            </a:r>
            <a:r>
              <a:rPr lang="en-US" altLang="zh-TW" sz="2000" kern="0" baseline="-25000" dirty="0" smtClean="0">
                <a:solidFill>
                  <a:prstClr val="white">
                    <a:lumMod val="95000"/>
                  </a:prstClr>
                </a:solidFill>
                <a:latin typeface="Times New Roman" panose="02020603050405020304" pitchFamily="18" charset="0"/>
                <a:cs typeface="Times New Roman" panose="02020603050405020304" pitchFamily="18" charset="0"/>
                <a:sym typeface="Wingdings" pitchFamily="2" charset="2"/>
              </a:rPr>
              <a:t></a:t>
            </a:r>
            <a:r>
              <a:rPr lang="en-US" altLang="zh-TW" sz="2000" kern="0" dirty="0" smtClean="0">
                <a:solidFill>
                  <a:prstClr val="white">
                    <a:lumMod val="95000"/>
                  </a:prst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57862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F11-04"/>
          <p:cNvPicPr>
            <a:picLocks noChangeAspect="1" noChangeArrowheads="1"/>
          </p:cNvPicPr>
          <p:nvPr/>
        </p:nvPicPr>
        <p:blipFill>
          <a:blip r:embed="rId2" cstate="print"/>
          <a:srcRect/>
          <a:stretch>
            <a:fillRect/>
          </a:stretch>
        </p:blipFill>
        <p:spPr bwMode="auto">
          <a:xfrm>
            <a:off x="5045155" y="236473"/>
            <a:ext cx="6734089" cy="6427373"/>
          </a:xfrm>
          <a:prstGeom prst="rect">
            <a:avLst/>
          </a:prstGeom>
          <a:noFill/>
          <a:ln w="9525">
            <a:noFill/>
            <a:miter lim="800000"/>
            <a:headEnd/>
            <a:tailEnd/>
          </a:ln>
        </p:spPr>
      </p:pic>
      <p:pic>
        <p:nvPicPr>
          <p:cNvPr id="3" name="Picture 7" descr="Orion_sky"/>
          <p:cNvPicPr>
            <a:picLocks noChangeAspect="1" noChangeArrowheads="1"/>
          </p:cNvPicPr>
          <p:nvPr/>
        </p:nvPicPr>
        <p:blipFill>
          <a:blip r:embed="rId3" cstate="print"/>
          <a:srcRect/>
          <a:stretch>
            <a:fillRect/>
          </a:stretch>
        </p:blipFill>
        <p:spPr bwMode="auto">
          <a:xfrm>
            <a:off x="635648" y="1227879"/>
            <a:ext cx="3883938" cy="4897603"/>
          </a:xfrm>
          <a:prstGeom prst="rect">
            <a:avLst/>
          </a:prstGeom>
          <a:noFill/>
          <a:ln w="9525">
            <a:noFill/>
            <a:miter lim="800000"/>
            <a:headEnd/>
            <a:tailEnd/>
          </a:ln>
        </p:spPr>
      </p:pic>
      <p:sp>
        <p:nvSpPr>
          <p:cNvPr id="4" name="文字方塊 3"/>
          <p:cNvSpPr txBox="1"/>
          <p:nvPr/>
        </p:nvSpPr>
        <p:spPr>
          <a:xfrm>
            <a:off x="463463" y="223947"/>
            <a:ext cx="4484317" cy="584775"/>
          </a:xfrm>
          <a:prstGeom prst="rect">
            <a:avLst/>
          </a:prstGeom>
          <a:noFill/>
        </p:spPr>
        <p:txBody>
          <a:bodyPr wrap="square" rtlCol="0">
            <a:spAutoFit/>
          </a:bodyPr>
          <a:lstStyle/>
          <a:p>
            <a:r>
              <a:rPr lang="en-US" altLang="zh-TW" sz="3200" dirty="0" smtClean="0">
                <a:solidFill>
                  <a:srgbClr val="70AD47">
                    <a:lumMod val="60000"/>
                    <a:lumOff val="40000"/>
                  </a:srgbClr>
                </a:solidFill>
                <a:latin typeface="Bodoni MT Black" panose="02070A03080606020203" pitchFamily="18" charset="0"/>
              </a:rPr>
              <a:t>Orion in visible light</a:t>
            </a:r>
            <a:endParaRPr lang="zh-TW" altLang="en-US" sz="3200" dirty="0">
              <a:solidFill>
                <a:srgbClr val="70AD47">
                  <a:lumMod val="60000"/>
                  <a:lumOff val="40000"/>
                </a:srgbClr>
              </a:solidFill>
              <a:latin typeface="Bodoni MT Black" panose="02070A03080606020203" pitchFamily="18" charset="0"/>
            </a:endParaRPr>
          </a:p>
        </p:txBody>
      </p:sp>
      <p:sp>
        <p:nvSpPr>
          <p:cNvPr id="5" name="文字方塊 4"/>
          <p:cNvSpPr txBox="1"/>
          <p:nvPr/>
        </p:nvSpPr>
        <p:spPr>
          <a:xfrm>
            <a:off x="8655343" y="186369"/>
            <a:ext cx="3199057" cy="584775"/>
          </a:xfrm>
          <a:prstGeom prst="rect">
            <a:avLst/>
          </a:prstGeom>
          <a:noFill/>
        </p:spPr>
        <p:txBody>
          <a:bodyPr wrap="square" rtlCol="0">
            <a:spAutoFit/>
          </a:bodyPr>
          <a:lstStyle/>
          <a:p>
            <a:r>
              <a:rPr lang="en-US" altLang="zh-TW" sz="3200" dirty="0">
                <a:solidFill>
                  <a:srgbClr val="70AD47">
                    <a:lumMod val="60000"/>
                    <a:lumOff val="40000"/>
                  </a:srgbClr>
                </a:solidFill>
                <a:latin typeface="Bodoni MT Black" panose="02070A03080606020203" pitchFamily="18" charset="0"/>
              </a:rPr>
              <a:t> </a:t>
            </a:r>
            <a:r>
              <a:rPr lang="en-US" altLang="zh-TW" sz="3200" dirty="0" smtClean="0">
                <a:solidFill>
                  <a:srgbClr val="70AD47">
                    <a:lumMod val="60000"/>
                    <a:lumOff val="40000"/>
                  </a:srgbClr>
                </a:solidFill>
                <a:latin typeface="Bodoni MT Black" panose="02070A03080606020203" pitchFamily="18" charset="0"/>
              </a:rPr>
              <a:t>… and in CO</a:t>
            </a:r>
            <a:endParaRPr lang="zh-TW" altLang="en-US" sz="3200" dirty="0">
              <a:solidFill>
                <a:srgbClr val="70AD47">
                  <a:lumMod val="60000"/>
                  <a:lumOff val="40000"/>
                </a:srgbClr>
              </a:solidFill>
              <a:latin typeface="Bodoni MT Black" panose="02070A03080606020203" pitchFamily="18" charset="0"/>
            </a:endParaRPr>
          </a:p>
        </p:txBody>
      </p:sp>
    </p:spTree>
    <p:extLst>
      <p:ext uri="{BB962C8B-B14F-4D97-AF65-F5344CB8AC3E}">
        <p14:creationId xmlns:p14="http://schemas.microsoft.com/office/powerpoint/2010/main" val="3378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27530</TotalTime>
  <Words>2832</Words>
  <Application>Microsoft Office PowerPoint</Application>
  <PresentationFormat>寬螢幕</PresentationFormat>
  <Paragraphs>532</Paragraphs>
  <Slides>59</Slides>
  <Notes>10</Notes>
  <HiddenSlides>1</HiddenSlides>
  <MMClips>0</MMClips>
  <ScaleCrop>false</ScaleCrop>
  <HeadingPairs>
    <vt:vector size="6" baseType="variant">
      <vt:variant>
        <vt:lpstr>使用字型</vt:lpstr>
      </vt:variant>
      <vt:variant>
        <vt:i4>23</vt:i4>
      </vt:variant>
      <vt:variant>
        <vt:lpstr>佈景主題</vt:lpstr>
      </vt:variant>
      <vt:variant>
        <vt:i4>9</vt:i4>
      </vt:variant>
      <vt:variant>
        <vt:lpstr>投影片標題</vt:lpstr>
      </vt:variant>
      <vt:variant>
        <vt:i4>59</vt:i4>
      </vt:variant>
    </vt:vector>
  </HeadingPairs>
  <TitlesOfParts>
    <vt:vector size="91" baseType="lpstr">
      <vt:lpstr>Helvetica Light</vt:lpstr>
      <vt:lpstr>超世紀中顏楷</vt:lpstr>
      <vt:lpstr>超世紀細毛楷</vt:lpstr>
      <vt:lpstr>新細明體</vt:lpstr>
      <vt:lpstr>Arial</vt:lpstr>
      <vt:lpstr>Baskerville Old Face</vt:lpstr>
      <vt:lpstr>Bernard MT Condensed</vt:lpstr>
      <vt:lpstr>Bodoni MT Black</vt:lpstr>
      <vt:lpstr>Bookman Old Style</vt:lpstr>
      <vt:lpstr>Calibri</vt:lpstr>
      <vt:lpstr>Calibri Light</vt:lpstr>
      <vt:lpstr>Cambria</vt:lpstr>
      <vt:lpstr>Cambria Math</vt:lpstr>
      <vt:lpstr>Cooper Black</vt:lpstr>
      <vt:lpstr>Goudy Old Style</vt:lpstr>
      <vt:lpstr>LM Roman 9</vt:lpstr>
      <vt:lpstr>LM Roman Demi 10</vt:lpstr>
      <vt:lpstr>Modern No. 20</vt:lpstr>
      <vt:lpstr>Script MT Bold</vt:lpstr>
      <vt:lpstr>Symbol</vt:lpstr>
      <vt:lpstr>Times New Roman</vt:lpstr>
      <vt:lpstr>Traditional Arabic</vt:lpstr>
      <vt:lpstr>Wingdings</vt:lpstr>
      <vt:lpstr>Office 佈景主題</vt:lpstr>
      <vt:lpstr>Black</vt:lpstr>
      <vt:lpstr>1_Black</vt:lpstr>
      <vt:lpstr>5_Office 佈景主題</vt:lpstr>
      <vt:lpstr>4_Office 佈景主題</vt:lpstr>
      <vt:lpstr>1_Office 佈景主題</vt:lpstr>
      <vt:lpstr>2_Office 佈景主題</vt:lpstr>
      <vt:lpstr>3_Office 佈景主題</vt:lpstr>
      <vt:lpstr>6_Office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To characterize each candidate with coordinates, radius, reddening, distance, proper motion, (age), …</vt:lpstr>
      <vt:lpstr>Some 500 OC candidates found; ~110 matched with known ones</vt:lpstr>
      <vt:lpstr>PowerPoint 簡報</vt:lpstr>
      <vt:lpstr>PowerPoint 簡報</vt:lpstr>
      <vt:lpstr>PowerPoint 簡報</vt:lpstr>
      <vt:lpstr>PowerPoint 簡報</vt:lpstr>
      <vt:lpstr>Equilibrium of a (Collisionless) Stellar System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Known Moving Groups</vt:lpstr>
      <vt:lpstr>Locations of known members of the BPMG</vt:lpstr>
      <vt:lpstr>AB Doradus MG</vt:lpstr>
      <vt:lpstr> ε Cha MG = false positives </vt:lpstr>
      <vt:lpstr>Expected Kinematics of the BPMG members </vt:lpstr>
      <vt:lpstr>Radial Velocities --- LAMOST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Young Methane T Dwarfs</dc:title>
  <dc:creator>wchen</dc:creator>
  <cp:lastModifiedBy>wchen</cp:lastModifiedBy>
  <cp:revision>481</cp:revision>
  <cp:lastPrinted>2016-09-18T07:40:13Z</cp:lastPrinted>
  <dcterms:created xsi:type="dcterms:W3CDTF">2014-08-15T06:13:51Z</dcterms:created>
  <dcterms:modified xsi:type="dcterms:W3CDTF">2016-12-26T07:03:25Z</dcterms:modified>
</cp:coreProperties>
</file>