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7" r:id="rId5"/>
    <p:sldId id="256" r:id="rId6"/>
    <p:sldId id="258" r:id="rId7"/>
    <p:sldId id="262" r:id="rId8"/>
    <p:sldId id="261" r:id="rId9"/>
    <p:sldId id="265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8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21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6932" y="1808164"/>
            <a:ext cx="12272433" cy="5106987"/>
            <a:chOff x="-8" y="1139"/>
            <a:chExt cx="5798" cy="321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-8" y="1844"/>
              <a:ext cx="5798" cy="2512"/>
              <a:chOff x="-8" y="1844"/>
              <a:chExt cx="5798" cy="2512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hidden">
              <a:xfrm>
                <a:off x="-8" y="1844"/>
                <a:ext cx="5798" cy="20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  <p:sp>
            <p:nvSpPr>
              <p:cNvPr id="10" name="Rectangle 3"/>
              <p:cNvSpPr>
                <a:spLocks noChangeArrowheads="1"/>
              </p:cNvSpPr>
              <p:nvPr/>
            </p:nvSpPr>
            <p:spPr bwMode="hidden">
              <a:xfrm>
                <a:off x="-8" y="3903"/>
                <a:ext cx="5798" cy="45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528" y="1139"/>
              <a:ext cx="5232" cy="1327"/>
              <a:chOff x="528" y="1139"/>
              <a:chExt cx="5232" cy="1327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invGray">
              <a:xfrm>
                <a:off x="528" y="1139"/>
                <a:ext cx="5232" cy="1324"/>
              </a:xfrm>
              <a:custGeom>
                <a:avLst/>
                <a:gdLst/>
                <a:ahLst/>
                <a:cxnLst>
                  <a:cxn ang="0">
                    <a:pos x="4809" y="512"/>
                  </a:cxn>
                  <a:cxn ang="0">
                    <a:pos x="4889" y="428"/>
                  </a:cxn>
                  <a:cxn ang="0">
                    <a:pos x="4787" y="373"/>
                  </a:cxn>
                  <a:cxn ang="0">
                    <a:pos x="4925" y="299"/>
                  </a:cxn>
                  <a:cxn ang="0">
                    <a:pos x="4898" y="268"/>
                  </a:cxn>
                  <a:cxn ang="0">
                    <a:pos x="4960" y="203"/>
                  </a:cxn>
                  <a:cxn ang="0">
                    <a:pos x="4965" y="138"/>
                  </a:cxn>
                  <a:cxn ang="0">
                    <a:pos x="4991" y="72"/>
                  </a:cxn>
                  <a:cxn ang="0">
                    <a:pos x="4975" y="25"/>
                  </a:cxn>
                  <a:cxn ang="0">
                    <a:pos x="4532" y="107"/>
                  </a:cxn>
                  <a:cxn ang="0">
                    <a:pos x="3855" y="244"/>
                  </a:cxn>
                  <a:cxn ang="0">
                    <a:pos x="3053" y="409"/>
                  </a:cxn>
                  <a:cxn ang="0">
                    <a:pos x="2644" y="501"/>
                  </a:cxn>
                  <a:cxn ang="0">
                    <a:pos x="2038" y="639"/>
                  </a:cxn>
                  <a:cxn ang="0">
                    <a:pos x="1352" y="808"/>
                  </a:cxn>
                  <a:cxn ang="0">
                    <a:pos x="676" y="994"/>
                  </a:cxn>
                  <a:cxn ang="0">
                    <a:pos x="153" y="1182"/>
                  </a:cxn>
                  <a:cxn ang="0">
                    <a:pos x="24" y="1256"/>
                  </a:cxn>
                  <a:cxn ang="0">
                    <a:pos x="0" y="1297"/>
                  </a:cxn>
                  <a:cxn ang="0">
                    <a:pos x="24" y="1323"/>
                  </a:cxn>
                  <a:cxn ang="0">
                    <a:pos x="93" y="1291"/>
                  </a:cxn>
                  <a:cxn ang="0">
                    <a:pos x="146" y="1254"/>
                  </a:cxn>
                  <a:cxn ang="0">
                    <a:pos x="252" y="1211"/>
                  </a:cxn>
                  <a:cxn ang="0">
                    <a:pos x="392" y="1168"/>
                  </a:cxn>
                  <a:cxn ang="0">
                    <a:pos x="615" y="1113"/>
                  </a:cxn>
                  <a:cxn ang="0">
                    <a:pos x="914" y="1050"/>
                  </a:cxn>
                  <a:cxn ang="0">
                    <a:pos x="1397" y="966"/>
                  </a:cxn>
                  <a:cxn ang="0">
                    <a:pos x="2349" y="827"/>
                  </a:cxn>
                  <a:cxn ang="0">
                    <a:pos x="3188" y="722"/>
                  </a:cxn>
                  <a:cxn ang="0">
                    <a:pos x="3772" y="653"/>
                  </a:cxn>
                  <a:cxn ang="0">
                    <a:pos x="4370" y="594"/>
                  </a:cxn>
                  <a:cxn ang="0">
                    <a:pos x="4933" y="536"/>
                  </a:cxn>
                </a:cxnLst>
                <a:rect l="0" t="0" r="r" b="b"/>
                <a:pathLst>
                  <a:path w="5232" h="1324">
                    <a:moveTo>
                      <a:pt x="4933" y="536"/>
                    </a:moveTo>
                    <a:lnTo>
                      <a:pt x="4809" y="512"/>
                    </a:lnTo>
                    <a:lnTo>
                      <a:pt x="5157" y="452"/>
                    </a:lnTo>
                    <a:lnTo>
                      <a:pt x="4889" y="428"/>
                    </a:lnTo>
                    <a:lnTo>
                      <a:pt x="5052" y="391"/>
                    </a:lnTo>
                    <a:lnTo>
                      <a:pt x="4787" y="373"/>
                    </a:lnTo>
                    <a:lnTo>
                      <a:pt x="5225" y="287"/>
                    </a:lnTo>
                    <a:lnTo>
                      <a:pt x="4925" y="299"/>
                    </a:lnTo>
                    <a:lnTo>
                      <a:pt x="5110" y="240"/>
                    </a:lnTo>
                    <a:lnTo>
                      <a:pt x="4898" y="268"/>
                    </a:lnTo>
                    <a:lnTo>
                      <a:pt x="5231" y="164"/>
                    </a:lnTo>
                    <a:lnTo>
                      <a:pt x="4960" y="203"/>
                    </a:lnTo>
                    <a:lnTo>
                      <a:pt x="5135" y="117"/>
                    </a:lnTo>
                    <a:lnTo>
                      <a:pt x="4965" y="138"/>
                    </a:lnTo>
                    <a:lnTo>
                      <a:pt x="5209" y="39"/>
                    </a:lnTo>
                    <a:lnTo>
                      <a:pt x="4991" y="72"/>
                    </a:lnTo>
                    <a:lnTo>
                      <a:pt x="5124" y="0"/>
                    </a:lnTo>
                    <a:lnTo>
                      <a:pt x="4975" y="25"/>
                    </a:lnTo>
                    <a:lnTo>
                      <a:pt x="4789" y="60"/>
                    </a:lnTo>
                    <a:lnTo>
                      <a:pt x="4532" y="107"/>
                    </a:lnTo>
                    <a:lnTo>
                      <a:pt x="4115" y="189"/>
                    </a:lnTo>
                    <a:lnTo>
                      <a:pt x="3855" y="244"/>
                    </a:lnTo>
                    <a:lnTo>
                      <a:pt x="3591" y="295"/>
                    </a:lnTo>
                    <a:lnTo>
                      <a:pt x="3053" y="409"/>
                    </a:lnTo>
                    <a:lnTo>
                      <a:pt x="2809" y="463"/>
                    </a:lnTo>
                    <a:lnTo>
                      <a:pt x="2644" y="501"/>
                    </a:lnTo>
                    <a:lnTo>
                      <a:pt x="2375" y="559"/>
                    </a:lnTo>
                    <a:lnTo>
                      <a:pt x="2038" y="639"/>
                    </a:lnTo>
                    <a:lnTo>
                      <a:pt x="1614" y="741"/>
                    </a:lnTo>
                    <a:lnTo>
                      <a:pt x="1352" y="808"/>
                    </a:lnTo>
                    <a:lnTo>
                      <a:pt x="909" y="929"/>
                    </a:lnTo>
                    <a:lnTo>
                      <a:pt x="676" y="994"/>
                    </a:lnTo>
                    <a:lnTo>
                      <a:pt x="279" y="1129"/>
                    </a:lnTo>
                    <a:lnTo>
                      <a:pt x="153" y="1182"/>
                    </a:lnTo>
                    <a:lnTo>
                      <a:pt x="82" y="1217"/>
                    </a:lnTo>
                    <a:lnTo>
                      <a:pt x="24" y="1256"/>
                    </a:lnTo>
                    <a:lnTo>
                      <a:pt x="5" y="1277"/>
                    </a:lnTo>
                    <a:lnTo>
                      <a:pt x="0" y="1297"/>
                    </a:lnTo>
                    <a:lnTo>
                      <a:pt x="6" y="1311"/>
                    </a:lnTo>
                    <a:lnTo>
                      <a:pt x="24" y="1323"/>
                    </a:lnTo>
                    <a:lnTo>
                      <a:pt x="57" y="1321"/>
                    </a:lnTo>
                    <a:lnTo>
                      <a:pt x="93" y="1291"/>
                    </a:lnTo>
                    <a:lnTo>
                      <a:pt x="114" y="1272"/>
                    </a:lnTo>
                    <a:lnTo>
                      <a:pt x="146" y="1254"/>
                    </a:lnTo>
                    <a:lnTo>
                      <a:pt x="187" y="1232"/>
                    </a:lnTo>
                    <a:lnTo>
                      <a:pt x="252" y="1211"/>
                    </a:lnTo>
                    <a:lnTo>
                      <a:pt x="308" y="1191"/>
                    </a:lnTo>
                    <a:lnTo>
                      <a:pt x="392" y="1168"/>
                    </a:lnTo>
                    <a:lnTo>
                      <a:pt x="487" y="1142"/>
                    </a:lnTo>
                    <a:lnTo>
                      <a:pt x="615" y="1113"/>
                    </a:lnTo>
                    <a:lnTo>
                      <a:pt x="756" y="1082"/>
                    </a:lnTo>
                    <a:lnTo>
                      <a:pt x="914" y="1050"/>
                    </a:lnTo>
                    <a:lnTo>
                      <a:pt x="1185" y="1003"/>
                    </a:lnTo>
                    <a:lnTo>
                      <a:pt x="1397" y="966"/>
                    </a:lnTo>
                    <a:lnTo>
                      <a:pt x="1838" y="898"/>
                    </a:lnTo>
                    <a:lnTo>
                      <a:pt x="2349" y="827"/>
                    </a:lnTo>
                    <a:lnTo>
                      <a:pt x="2771" y="769"/>
                    </a:lnTo>
                    <a:lnTo>
                      <a:pt x="3188" y="722"/>
                    </a:lnTo>
                    <a:lnTo>
                      <a:pt x="3514" y="683"/>
                    </a:lnTo>
                    <a:lnTo>
                      <a:pt x="3772" y="653"/>
                    </a:lnTo>
                    <a:lnTo>
                      <a:pt x="4056" y="628"/>
                    </a:lnTo>
                    <a:lnTo>
                      <a:pt x="4370" y="594"/>
                    </a:lnTo>
                    <a:lnTo>
                      <a:pt x="4619" y="569"/>
                    </a:lnTo>
                    <a:lnTo>
                      <a:pt x="4933" y="53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invGray">
              <a:xfrm>
                <a:off x="531" y="2171"/>
                <a:ext cx="714" cy="295"/>
              </a:xfrm>
              <a:custGeom>
                <a:avLst/>
                <a:gdLst/>
                <a:ahLst/>
                <a:cxnLst>
                  <a:cxn ang="0">
                    <a:pos x="0" y="250"/>
                  </a:cxn>
                  <a:cxn ang="0">
                    <a:pos x="24" y="233"/>
                  </a:cxn>
                  <a:cxn ang="0">
                    <a:pos x="48" y="211"/>
                  </a:cxn>
                  <a:cxn ang="0">
                    <a:pos x="73" y="197"/>
                  </a:cxn>
                  <a:cxn ang="0">
                    <a:pos x="129" y="170"/>
                  </a:cxn>
                  <a:cxn ang="0">
                    <a:pos x="220" y="129"/>
                  </a:cxn>
                  <a:cxn ang="0">
                    <a:pos x="391" y="76"/>
                  </a:cxn>
                  <a:cxn ang="0">
                    <a:pos x="556" y="27"/>
                  </a:cxn>
                  <a:cxn ang="0">
                    <a:pos x="713" y="0"/>
                  </a:cxn>
                  <a:cxn ang="0">
                    <a:pos x="569" y="52"/>
                  </a:cxn>
                  <a:cxn ang="0">
                    <a:pos x="460" y="88"/>
                  </a:cxn>
                  <a:cxn ang="0">
                    <a:pos x="349" y="129"/>
                  </a:cxn>
                  <a:cxn ang="0">
                    <a:pos x="252" y="162"/>
                  </a:cxn>
                  <a:cxn ang="0">
                    <a:pos x="145" y="203"/>
                  </a:cxn>
                  <a:cxn ang="0">
                    <a:pos x="85" y="245"/>
                  </a:cxn>
                  <a:cxn ang="0">
                    <a:pos x="65" y="274"/>
                  </a:cxn>
                  <a:cxn ang="0">
                    <a:pos x="39" y="288"/>
                  </a:cxn>
                  <a:cxn ang="0">
                    <a:pos x="16" y="294"/>
                  </a:cxn>
                  <a:cxn ang="0">
                    <a:pos x="6" y="286"/>
                  </a:cxn>
                  <a:cxn ang="0">
                    <a:pos x="0" y="274"/>
                  </a:cxn>
                  <a:cxn ang="0">
                    <a:pos x="0" y="250"/>
                  </a:cxn>
                </a:cxnLst>
                <a:rect l="0" t="0" r="r" b="b"/>
                <a:pathLst>
                  <a:path w="714" h="295">
                    <a:moveTo>
                      <a:pt x="0" y="250"/>
                    </a:moveTo>
                    <a:lnTo>
                      <a:pt x="24" y="233"/>
                    </a:lnTo>
                    <a:lnTo>
                      <a:pt x="48" y="211"/>
                    </a:lnTo>
                    <a:lnTo>
                      <a:pt x="73" y="197"/>
                    </a:lnTo>
                    <a:lnTo>
                      <a:pt x="129" y="170"/>
                    </a:lnTo>
                    <a:lnTo>
                      <a:pt x="220" y="129"/>
                    </a:lnTo>
                    <a:lnTo>
                      <a:pt x="391" y="76"/>
                    </a:lnTo>
                    <a:lnTo>
                      <a:pt x="556" y="27"/>
                    </a:lnTo>
                    <a:lnTo>
                      <a:pt x="713" y="0"/>
                    </a:lnTo>
                    <a:lnTo>
                      <a:pt x="569" y="52"/>
                    </a:lnTo>
                    <a:lnTo>
                      <a:pt x="460" y="88"/>
                    </a:lnTo>
                    <a:lnTo>
                      <a:pt x="349" y="129"/>
                    </a:lnTo>
                    <a:lnTo>
                      <a:pt x="252" y="162"/>
                    </a:lnTo>
                    <a:lnTo>
                      <a:pt x="145" y="203"/>
                    </a:lnTo>
                    <a:lnTo>
                      <a:pt x="85" y="245"/>
                    </a:lnTo>
                    <a:lnTo>
                      <a:pt x="65" y="274"/>
                    </a:lnTo>
                    <a:lnTo>
                      <a:pt x="39" y="288"/>
                    </a:lnTo>
                    <a:lnTo>
                      <a:pt x="16" y="294"/>
                    </a:lnTo>
                    <a:lnTo>
                      <a:pt x="6" y="286"/>
                    </a:lnTo>
                    <a:lnTo>
                      <a:pt x="0" y="274"/>
                    </a:lnTo>
                    <a:lnTo>
                      <a:pt x="0" y="250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</p:grpSp>
      </p:grp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133475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0CD3-B045-4C14-872D-52BC937DEDD7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AE57-5841-4E18-BA50-19600536CBE6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8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9878-B596-40C7-84BB-8BD3C3564A78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2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0843-02ED-4834-8DC6-11432C560CA7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5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1B66-64DF-42D6-BACA-B48E0E6B6184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0811-34FE-450A-8607-5496A4983DAE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3724-0B38-4BF4-8CD5-14C355B34A06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35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5228-1E7A-41A0-A8B4-BFCF64F7DABC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5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8F76-0E24-4BDD-8200-3D10E055653A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9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50E5-E0F9-465F-AF08-1DE1F59F70BA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9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7620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8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1A1C-0593-43C3-8F9F-82AF8A605772}" type="slidenum">
              <a:rPr lang="en-US" altLang="zh-TW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9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</p:grpSp>
      <p:sp>
        <p:nvSpPr>
          <p:cNvPr id="4303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3129AB9-F3E7-44D8-9456-722C882FA0F7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20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6B68-A6EB-4082-B613-1B1A3DC78B6C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6154-009E-4C5E-8CF7-8BAD24D25334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2430-80C6-494F-8FE6-0B4BC7814F42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FE5F-DF3D-496E-94AD-0006D3FFB2DE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95AC-9B95-4389-B3AA-3EC2B5DC20D8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12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F347-07FA-4AB5-A0D7-E2D5651AC0CD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7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42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9A2C-019D-4C80-BA69-C177EEE999C3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83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C80F-85B0-41B7-9320-7C93233BE562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81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5E78-C283-4B33-B526-3A1513D9583C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70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6EA4-7077-4D6A-BF19-785D4069590F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4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EAEAEA"/>
                </a:solidFill>
              </a:endParaRPr>
            </a:p>
          </p:txBody>
        </p:sp>
      </p:grpSp>
      <p:sp>
        <p:nvSpPr>
          <p:cNvPr id="4303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3129AB9-F3E7-44D8-9456-722C882FA0F7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92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6B68-A6EB-4082-B613-1B1A3DC78B6C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6154-009E-4C5E-8CF7-8BAD24D25334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6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2430-80C6-494F-8FE6-0B4BC7814F42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2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FE5F-DF3D-496E-94AD-0006D3FFB2DE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5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95AC-9B95-4389-B3AA-3EC2B5DC20D8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03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F347-07FA-4AB5-A0D7-E2D5651AC0CD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05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9A2C-019D-4C80-BA69-C177EEE999C3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94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C80F-85B0-41B7-9320-7C93233BE562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11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5E78-C283-4B33-B526-3A1513D9583C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36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6EA4-7077-4D6A-BF19-785D4069590F}" type="slidenum">
              <a:rPr lang="zh-TW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50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4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5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83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DCA0-F201-402E-B132-632A24074ACD}" type="datetimeFigureOut">
              <a:rPr lang="zh-TW" altLang="en-US" smtClean="0"/>
              <a:t>2017/1/4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A4EB-B005-40E9-885E-E964164F7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73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-16932" y="49214"/>
            <a:ext cx="12272433" cy="6865937"/>
            <a:chOff x="-8" y="31"/>
            <a:chExt cx="5798" cy="4325"/>
          </a:xfrm>
        </p:grpSpPr>
        <p:grpSp>
          <p:nvGrpSpPr>
            <p:cNvPr id="5128" name="Group 4"/>
            <p:cNvGrpSpPr>
              <a:grpSpLocks/>
            </p:cNvGrpSpPr>
            <p:nvPr/>
          </p:nvGrpSpPr>
          <p:grpSpPr bwMode="auto">
            <a:xfrm>
              <a:off x="-8" y="960"/>
              <a:ext cx="5798" cy="3396"/>
              <a:chOff x="-8" y="960"/>
              <a:chExt cx="5798" cy="3396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hidden">
              <a:xfrm>
                <a:off x="-8" y="960"/>
                <a:ext cx="5798" cy="278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hidden">
              <a:xfrm>
                <a:off x="-8" y="3744"/>
                <a:ext cx="5798" cy="612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</p:grpSp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203" y="31"/>
              <a:ext cx="3850" cy="679"/>
              <a:chOff x="203" y="31"/>
              <a:chExt cx="3850" cy="679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invGray">
              <a:xfrm>
                <a:off x="203" y="31"/>
                <a:ext cx="3850" cy="677"/>
              </a:xfrm>
              <a:custGeom>
                <a:avLst/>
                <a:gdLst/>
                <a:ahLst/>
                <a:cxnLst>
                  <a:cxn ang="0">
                    <a:pos x="3539" y="262"/>
                  </a:cxn>
                  <a:cxn ang="0">
                    <a:pos x="3598" y="219"/>
                  </a:cxn>
                  <a:cxn ang="0">
                    <a:pos x="3523" y="191"/>
                  </a:cxn>
                  <a:cxn ang="0">
                    <a:pos x="3624" y="153"/>
                  </a:cxn>
                  <a:cxn ang="0">
                    <a:pos x="3604" y="137"/>
                  </a:cxn>
                  <a:cxn ang="0">
                    <a:pos x="3650" y="104"/>
                  </a:cxn>
                  <a:cxn ang="0">
                    <a:pos x="3654" y="71"/>
                  </a:cxn>
                  <a:cxn ang="0">
                    <a:pos x="3673" y="37"/>
                  </a:cxn>
                  <a:cxn ang="0">
                    <a:pos x="3661" y="13"/>
                  </a:cxn>
                  <a:cxn ang="0">
                    <a:pos x="3335" y="55"/>
                  </a:cxn>
                  <a:cxn ang="0">
                    <a:pos x="2837" y="125"/>
                  </a:cxn>
                  <a:cxn ang="0">
                    <a:pos x="2247" y="209"/>
                  </a:cxn>
                  <a:cxn ang="0">
                    <a:pos x="1946" y="256"/>
                  </a:cxn>
                  <a:cxn ang="0">
                    <a:pos x="1500" y="327"/>
                  </a:cxn>
                  <a:cxn ang="0">
                    <a:pos x="995" y="413"/>
                  </a:cxn>
                  <a:cxn ang="0">
                    <a:pos x="498" y="508"/>
                  </a:cxn>
                  <a:cxn ang="0">
                    <a:pos x="113" y="604"/>
                  </a:cxn>
                  <a:cxn ang="0">
                    <a:pos x="18" y="642"/>
                  </a:cxn>
                  <a:cxn ang="0">
                    <a:pos x="0" y="663"/>
                  </a:cxn>
                  <a:cxn ang="0">
                    <a:pos x="18" y="676"/>
                  </a:cxn>
                  <a:cxn ang="0">
                    <a:pos x="69" y="660"/>
                  </a:cxn>
                  <a:cxn ang="0">
                    <a:pos x="108" y="641"/>
                  </a:cxn>
                  <a:cxn ang="0">
                    <a:pos x="186" y="619"/>
                  </a:cxn>
                  <a:cxn ang="0">
                    <a:pos x="289" y="597"/>
                  </a:cxn>
                  <a:cxn ang="0">
                    <a:pos x="453" y="569"/>
                  </a:cxn>
                  <a:cxn ang="0">
                    <a:pos x="673" y="537"/>
                  </a:cxn>
                  <a:cxn ang="0">
                    <a:pos x="1028" y="494"/>
                  </a:cxn>
                  <a:cxn ang="0">
                    <a:pos x="1729" y="423"/>
                  </a:cxn>
                  <a:cxn ang="0">
                    <a:pos x="2346" y="369"/>
                  </a:cxn>
                  <a:cxn ang="0">
                    <a:pos x="2776" y="334"/>
                  </a:cxn>
                  <a:cxn ang="0">
                    <a:pos x="3216" y="304"/>
                  </a:cxn>
                  <a:cxn ang="0">
                    <a:pos x="3630" y="274"/>
                  </a:cxn>
                </a:cxnLst>
                <a:rect l="0" t="0" r="r" b="b"/>
                <a:pathLst>
                  <a:path w="3850" h="677">
                    <a:moveTo>
                      <a:pt x="3630" y="274"/>
                    </a:moveTo>
                    <a:lnTo>
                      <a:pt x="3539" y="262"/>
                    </a:lnTo>
                    <a:lnTo>
                      <a:pt x="3795" y="231"/>
                    </a:lnTo>
                    <a:lnTo>
                      <a:pt x="3598" y="219"/>
                    </a:lnTo>
                    <a:lnTo>
                      <a:pt x="3718" y="200"/>
                    </a:lnTo>
                    <a:lnTo>
                      <a:pt x="3523" y="191"/>
                    </a:lnTo>
                    <a:lnTo>
                      <a:pt x="3845" y="147"/>
                    </a:lnTo>
                    <a:lnTo>
                      <a:pt x="3624" y="153"/>
                    </a:lnTo>
                    <a:lnTo>
                      <a:pt x="3760" y="123"/>
                    </a:lnTo>
                    <a:lnTo>
                      <a:pt x="3604" y="137"/>
                    </a:lnTo>
                    <a:lnTo>
                      <a:pt x="3849" y="84"/>
                    </a:lnTo>
                    <a:lnTo>
                      <a:pt x="3650" y="104"/>
                    </a:lnTo>
                    <a:lnTo>
                      <a:pt x="3779" y="60"/>
                    </a:lnTo>
                    <a:lnTo>
                      <a:pt x="3654" y="71"/>
                    </a:lnTo>
                    <a:lnTo>
                      <a:pt x="3833" y="20"/>
                    </a:lnTo>
                    <a:lnTo>
                      <a:pt x="3673" y="37"/>
                    </a:lnTo>
                    <a:lnTo>
                      <a:pt x="3771" y="0"/>
                    </a:lnTo>
                    <a:lnTo>
                      <a:pt x="3661" y="13"/>
                    </a:lnTo>
                    <a:lnTo>
                      <a:pt x="3524" y="31"/>
                    </a:lnTo>
                    <a:lnTo>
                      <a:pt x="3335" y="55"/>
                    </a:lnTo>
                    <a:lnTo>
                      <a:pt x="3028" y="97"/>
                    </a:lnTo>
                    <a:lnTo>
                      <a:pt x="2837" y="125"/>
                    </a:lnTo>
                    <a:lnTo>
                      <a:pt x="2643" y="151"/>
                    </a:lnTo>
                    <a:lnTo>
                      <a:pt x="2247" y="209"/>
                    </a:lnTo>
                    <a:lnTo>
                      <a:pt x="2067" y="237"/>
                    </a:lnTo>
                    <a:lnTo>
                      <a:pt x="1946" y="256"/>
                    </a:lnTo>
                    <a:lnTo>
                      <a:pt x="1748" y="286"/>
                    </a:lnTo>
                    <a:lnTo>
                      <a:pt x="1500" y="327"/>
                    </a:lnTo>
                    <a:lnTo>
                      <a:pt x="1188" y="379"/>
                    </a:lnTo>
                    <a:lnTo>
                      <a:pt x="995" y="413"/>
                    </a:lnTo>
                    <a:lnTo>
                      <a:pt x="669" y="475"/>
                    </a:lnTo>
                    <a:lnTo>
                      <a:pt x="498" y="508"/>
                    </a:lnTo>
                    <a:lnTo>
                      <a:pt x="206" y="577"/>
                    </a:lnTo>
                    <a:lnTo>
                      <a:pt x="113" y="604"/>
                    </a:lnTo>
                    <a:lnTo>
                      <a:pt x="61" y="622"/>
                    </a:lnTo>
                    <a:lnTo>
                      <a:pt x="18" y="642"/>
                    </a:lnTo>
                    <a:lnTo>
                      <a:pt x="4" y="653"/>
                    </a:lnTo>
                    <a:lnTo>
                      <a:pt x="0" y="663"/>
                    </a:lnTo>
                    <a:lnTo>
                      <a:pt x="5" y="670"/>
                    </a:lnTo>
                    <a:lnTo>
                      <a:pt x="18" y="676"/>
                    </a:lnTo>
                    <a:lnTo>
                      <a:pt x="42" y="675"/>
                    </a:lnTo>
                    <a:lnTo>
                      <a:pt x="69" y="660"/>
                    </a:lnTo>
                    <a:lnTo>
                      <a:pt x="84" y="650"/>
                    </a:lnTo>
                    <a:lnTo>
                      <a:pt x="108" y="641"/>
                    </a:lnTo>
                    <a:lnTo>
                      <a:pt x="138" y="630"/>
                    </a:lnTo>
                    <a:lnTo>
                      <a:pt x="186" y="619"/>
                    </a:lnTo>
                    <a:lnTo>
                      <a:pt x="227" y="609"/>
                    </a:lnTo>
                    <a:lnTo>
                      <a:pt x="289" y="597"/>
                    </a:lnTo>
                    <a:lnTo>
                      <a:pt x="359" y="584"/>
                    </a:lnTo>
                    <a:lnTo>
                      <a:pt x="453" y="569"/>
                    </a:lnTo>
                    <a:lnTo>
                      <a:pt x="557" y="553"/>
                    </a:lnTo>
                    <a:lnTo>
                      <a:pt x="673" y="537"/>
                    </a:lnTo>
                    <a:lnTo>
                      <a:pt x="872" y="513"/>
                    </a:lnTo>
                    <a:lnTo>
                      <a:pt x="1028" y="494"/>
                    </a:lnTo>
                    <a:lnTo>
                      <a:pt x="1353" y="459"/>
                    </a:lnTo>
                    <a:lnTo>
                      <a:pt x="1729" y="423"/>
                    </a:lnTo>
                    <a:lnTo>
                      <a:pt x="2039" y="393"/>
                    </a:lnTo>
                    <a:lnTo>
                      <a:pt x="2346" y="369"/>
                    </a:lnTo>
                    <a:lnTo>
                      <a:pt x="2586" y="349"/>
                    </a:lnTo>
                    <a:lnTo>
                      <a:pt x="2776" y="334"/>
                    </a:lnTo>
                    <a:lnTo>
                      <a:pt x="2985" y="321"/>
                    </a:lnTo>
                    <a:lnTo>
                      <a:pt x="3216" y="304"/>
                    </a:lnTo>
                    <a:lnTo>
                      <a:pt x="3399" y="291"/>
                    </a:lnTo>
                    <a:lnTo>
                      <a:pt x="3630" y="274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invGray">
              <a:xfrm>
                <a:off x="205" y="559"/>
                <a:ext cx="526" cy="151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18" y="119"/>
                  </a:cxn>
                  <a:cxn ang="0">
                    <a:pos x="36" y="108"/>
                  </a:cxn>
                  <a:cxn ang="0">
                    <a:pos x="54" y="101"/>
                  </a:cxn>
                  <a:cxn ang="0">
                    <a:pos x="95" y="87"/>
                  </a:cxn>
                  <a:cxn ang="0">
                    <a:pos x="162" y="66"/>
                  </a:cxn>
                  <a:cxn ang="0">
                    <a:pos x="288" y="39"/>
                  </a:cxn>
                  <a:cxn ang="0">
                    <a:pos x="410" y="14"/>
                  </a:cxn>
                  <a:cxn ang="0">
                    <a:pos x="525" y="0"/>
                  </a:cxn>
                  <a:cxn ang="0">
                    <a:pos x="419" y="27"/>
                  </a:cxn>
                  <a:cxn ang="0">
                    <a:pos x="339" y="45"/>
                  </a:cxn>
                  <a:cxn ang="0">
                    <a:pos x="257" y="66"/>
                  </a:cxn>
                  <a:cxn ang="0">
                    <a:pos x="186" y="83"/>
                  </a:cxn>
                  <a:cxn ang="0">
                    <a:pos x="107" y="104"/>
                  </a:cxn>
                  <a:cxn ang="0">
                    <a:pos x="63" y="125"/>
                  </a:cxn>
                  <a:cxn ang="0">
                    <a:pos x="48" y="140"/>
                  </a:cxn>
                  <a:cxn ang="0">
                    <a:pos x="29" y="147"/>
                  </a:cxn>
                  <a:cxn ang="0">
                    <a:pos x="12" y="150"/>
                  </a:cxn>
                  <a:cxn ang="0">
                    <a:pos x="5" y="146"/>
                  </a:cxn>
                  <a:cxn ang="0">
                    <a:pos x="0" y="140"/>
                  </a:cxn>
                  <a:cxn ang="0">
                    <a:pos x="0" y="128"/>
                  </a:cxn>
                </a:cxnLst>
                <a:rect l="0" t="0" r="r" b="b"/>
                <a:pathLst>
                  <a:path w="526" h="151">
                    <a:moveTo>
                      <a:pt x="0" y="128"/>
                    </a:moveTo>
                    <a:lnTo>
                      <a:pt x="18" y="119"/>
                    </a:lnTo>
                    <a:lnTo>
                      <a:pt x="36" y="108"/>
                    </a:lnTo>
                    <a:lnTo>
                      <a:pt x="54" y="101"/>
                    </a:lnTo>
                    <a:lnTo>
                      <a:pt x="95" y="87"/>
                    </a:lnTo>
                    <a:lnTo>
                      <a:pt x="162" y="66"/>
                    </a:lnTo>
                    <a:lnTo>
                      <a:pt x="288" y="39"/>
                    </a:lnTo>
                    <a:lnTo>
                      <a:pt x="410" y="14"/>
                    </a:lnTo>
                    <a:lnTo>
                      <a:pt x="525" y="0"/>
                    </a:lnTo>
                    <a:lnTo>
                      <a:pt x="419" y="27"/>
                    </a:lnTo>
                    <a:lnTo>
                      <a:pt x="339" y="45"/>
                    </a:lnTo>
                    <a:lnTo>
                      <a:pt x="257" y="66"/>
                    </a:lnTo>
                    <a:lnTo>
                      <a:pt x="186" y="83"/>
                    </a:lnTo>
                    <a:lnTo>
                      <a:pt x="107" y="104"/>
                    </a:lnTo>
                    <a:lnTo>
                      <a:pt x="63" y="125"/>
                    </a:lnTo>
                    <a:lnTo>
                      <a:pt x="48" y="140"/>
                    </a:lnTo>
                    <a:lnTo>
                      <a:pt x="29" y="147"/>
                    </a:lnTo>
                    <a:lnTo>
                      <a:pt x="12" y="150"/>
                    </a:lnTo>
                    <a:lnTo>
                      <a:pt x="5" y="146"/>
                    </a:lnTo>
                    <a:lnTo>
                      <a:pt x="0" y="140"/>
                    </a:lnTo>
                    <a:lnTo>
                      <a:pt x="0" y="128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600">
                  <a:solidFill>
                    <a:srgbClr val="FFFFFF"/>
                  </a:solidFill>
                  <a:ea typeface="SimHei" pitchFamily="2" charset="-122"/>
                </a:endParaRPr>
              </a:p>
            </p:txBody>
          </p:sp>
        </p:grpSp>
      </p:grpSp>
      <p:sp>
        <p:nvSpPr>
          <p:cNvPr id="512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8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8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D79A1D-287D-4083-8E7F-A9599FFBE68B}" type="slidenum">
              <a:rPr kumimoji="1" lang="en-US" altLang="zh-TW">
                <a:solidFill>
                  <a:srgbClr val="000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4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1785600" cy="6858000"/>
            <a:chOff x="0" y="0"/>
            <a:chExt cx="5568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41988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89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3081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41994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5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6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7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8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3082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42000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1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2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07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1244F-16B8-46DA-9118-6E9ABEB2D08F}" type="slidenum">
              <a:rPr lang="zh-TW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268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1785600" cy="6858000"/>
            <a:chOff x="0" y="0"/>
            <a:chExt cx="5568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41988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89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3081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41994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5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6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7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998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3082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42000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1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2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07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5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1244F-16B8-46DA-9118-6E9ABEB2D08F}" type="slidenum">
              <a:rPr lang="zh-TW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99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79576" y="43792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0000FF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>問天大的問題</a:t>
            </a:r>
            <a:endParaRPr lang="zh-TW" altLang="en-US" sz="6000" dirty="0">
              <a:solidFill>
                <a:srgbClr val="0000FF"/>
              </a:solidFill>
              <a:latin typeface="超世紀粗仿圓" panose="02000000000000000000" pitchFamily="2" charset="-120"/>
              <a:ea typeface="超世紀粗仿圓" panose="02000000000000000000" pitchFamily="2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11624" y="5279666"/>
            <a:ext cx="6675853" cy="1367036"/>
          </a:xfrm>
          <a:prstGeom prst="rect">
            <a:avLst/>
          </a:prstGeom>
          <a:noFill/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zh-TW" altLang="en-US" sz="3600" b="1" kern="0" dirty="0" smtClean="0">
                <a:solidFill>
                  <a:schemeClr val="accent6">
                    <a:lumMod val="50000"/>
                  </a:schemeClr>
                </a:solidFill>
                <a:latin typeface="超世紀粗仿宋" pitchFamily="2" charset="-120"/>
                <a:ea typeface="超世紀粗仿宋" pitchFamily="2" charset="-120"/>
              </a:rPr>
              <a:t>陳文屏</a:t>
            </a:r>
          </a:p>
          <a:p>
            <a:pPr marL="0" indent="0" algn="ctr" eaLnBrk="1" hangingPunct="1">
              <a:buNone/>
            </a:pPr>
            <a:r>
              <a:rPr lang="zh-TW" altLang="en-US" sz="3600" kern="0" dirty="0" smtClean="0">
                <a:solidFill>
                  <a:schemeClr val="accent6">
                    <a:lumMod val="50000"/>
                  </a:schemeClr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中央大學  天文所、</a:t>
            </a:r>
            <a:r>
              <a:rPr lang="zh-TW" altLang="en-US" sz="3600" kern="0" dirty="0" smtClean="0">
                <a:solidFill>
                  <a:schemeClr val="accent6">
                    <a:lumMod val="50000"/>
                  </a:schemeClr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物理系</a:t>
            </a:r>
            <a:endParaRPr lang="en-US" altLang="zh-TW" sz="3600" kern="0" dirty="0" smtClean="0">
              <a:solidFill>
                <a:schemeClr val="accent6">
                  <a:lumMod val="50000"/>
                </a:schemeClr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pic>
        <p:nvPicPr>
          <p:cNvPr id="7" name="Picture 2" descr="國立中央大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92" y="5714643"/>
            <a:ext cx="2504636" cy="7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" y="5593585"/>
            <a:ext cx="1872208" cy="1053117"/>
          </a:xfrm>
          <a:prstGeom prst="rect">
            <a:avLst/>
          </a:prstGeom>
        </p:spPr>
      </p:pic>
      <p:pic>
        <p:nvPicPr>
          <p:cNvPr id="9" name="Picture 4" descr="science 4 N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916832"/>
            <a:ext cx="326191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ulinAer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94739"/>
            <a:ext cx="3470634" cy="26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接點 11"/>
          <p:cNvCxnSpPr/>
          <p:nvPr/>
        </p:nvCxnSpPr>
        <p:spPr bwMode="auto">
          <a:xfrm>
            <a:off x="479376" y="1453583"/>
            <a:ext cx="113772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s://scontent-hkg3-1.xx.fbcdn.net/t31.0-8/13613424_1008762225908205_886463772455562658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69" y="2490983"/>
            <a:ext cx="4170771" cy="26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1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08882" y="915475"/>
            <a:ext cx="11334071" cy="3125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物理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─「東西</a:t>
            </a:r>
            <a:r>
              <a:rPr lang="zh-TW" altLang="en-US" sz="3600" dirty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的道理」運動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、能量、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力量</a:t>
            </a:r>
            <a:endParaRPr lang="en-US" altLang="zh-TW" sz="3600" dirty="0" smtClean="0"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化學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</a:t>
            </a:r>
            <a:r>
              <a:rPr lang="zh-TW" altLang="en-US" sz="3600" dirty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─「東西的本質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」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物質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組成、結構、變化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，</a:t>
            </a:r>
            <a:endParaRPr lang="en-US" altLang="zh-TW" sz="3600" dirty="0" smtClean="0"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生物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─「某種特殊</a:t>
            </a:r>
            <a:r>
              <a:rPr lang="zh-TW" altLang="en-US" sz="3600" dirty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東西」的結構、功能、演化</a:t>
            </a:r>
            <a:endParaRPr lang="en-US" altLang="zh-TW" sz="3600" dirty="0" smtClean="0"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歷史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</a:t>
            </a:r>
            <a:r>
              <a:rPr lang="zh-TW" altLang="en-US" sz="3600" dirty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─「事情的來龍去脈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」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過往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的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紀錄 </a:t>
            </a:r>
            <a:endParaRPr lang="en-US" altLang="zh-TW" sz="3600" dirty="0" smtClean="0"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地理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</a:t>
            </a:r>
            <a:r>
              <a:rPr lang="zh-TW" altLang="en-US" sz="3600" dirty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─「周遭的環境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」 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地形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、地貌、居住</a:t>
            </a: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者</a:t>
            </a:r>
            <a:endParaRPr lang="zh-TW" altLang="en-US" sz="3600" dirty="0"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629972" y="4563242"/>
            <a:ext cx="11212981" cy="89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對象是宇宙、天體 </a:t>
            </a:r>
            <a:r>
              <a:rPr lang="en-US" altLang="zh-TW" sz="3600" dirty="0" smtClean="0">
                <a:latin typeface="超世紀特明體一標準" panose="02000000000000000000" pitchFamily="2" charset="-120"/>
                <a:ea typeface="超世紀特明體一標準" panose="02000000000000000000" pitchFamily="2" charset="-120"/>
                <a:sym typeface="Wingdings" panose="05000000000000000000" pitchFamily="2" charset="2"/>
              </a:rPr>
              <a:t> </a:t>
            </a:r>
            <a:r>
              <a:rPr lang="zh-TW" altLang="en-US" sz="3600" dirty="0" smtClean="0">
                <a:solidFill>
                  <a:srgbClr val="00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  <a:sym typeface="Wingdings" panose="05000000000000000000" pitchFamily="2" charset="2"/>
              </a:rPr>
              <a:t>天文學</a:t>
            </a:r>
            <a:endParaRPr lang="zh-TW" altLang="en-US" sz="3600" dirty="0">
              <a:solidFill>
                <a:srgbClr val="0000FF"/>
              </a:solidFill>
              <a:latin typeface="超世紀粗顏楷" panose="02000000000000000000" pitchFamily="2" charset="-120"/>
              <a:ea typeface="超世紀粗顏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79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44" descr="planets_iau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616" y="1562708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2809875" y="214313"/>
            <a:ext cx="695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dirty="0">
                <a:solidFill>
                  <a:srgbClr val="FFFF00"/>
                </a:solidFill>
                <a:latin typeface="超世紀粗顏楷" pitchFamily="2" charset="-120"/>
                <a:ea typeface="超世紀粗顏楷" pitchFamily="2" charset="-120"/>
              </a:rPr>
              <a:t>太陽系家族之「戶口名簿」</a:t>
            </a:r>
          </a:p>
        </p:txBody>
      </p:sp>
      <p:pic>
        <p:nvPicPr>
          <p:cNvPr id="25" name="Picture 4" descr="http://w1.820.telia.com/~u82002652/Galaxies/Comets/Hale-Bopp_97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1" y="5857875"/>
            <a:ext cx="10715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lpmpjogja.diknas.go.id/kc/a/asteroid/asteroid-nasa-gaspr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064" y="5929313"/>
            <a:ext cx="7191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字方塊 6"/>
          <p:cNvSpPr txBox="1">
            <a:spLocks noChangeArrowheads="1"/>
          </p:cNvSpPr>
          <p:nvPr/>
        </p:nvSpPr>
        <p:spPr bwMode="auto">
          <a:xfrm>
            <a:off x="9596438" y="3487738"/>
            <a:ext cx="857250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行星</a:t>
            </a:r>
          </a:p>
        </p:txBody>
      </p:sp>
      <p:sp>
        <p:nvSpPr>
          <p:cNvPr id="28" name="文字方塊 8"/>
          <p:cNvSpPr txBox="1">
            <a:spLocks noChangeArrowheads="1"/>
          </p:cNvSpPr>
          <p:nvPr/>
        </p:nvSpPr>
        <p:spPr bwMode="auto">
          <a:xfrm>
            <a:off x="9596439" y="4630738"/>
            <a:ext cx="928687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ker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矮行星</a:t>
            </a:r>
          </a:p>
        </p:txBody>
      </p:sp>
      <p:sp>
        <p:nvSpPr>
          <p:cNvPr id="29" name="文字方塊 9"/>
          <p:cNvSpPr txBox="1">
            <a:spLocks noChangeArrowheads="1"/>
          </p:cNvSpPr>
          <p:nvPr/>
        </p:nvSpPr>
        <p:spPr bwMode="auto">
          <a:xfrm>
            <a:off x="9525000" y="6286501"/>
            <a:ext cx="928688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ker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小行星</a:t>
            </a:r>
          </a:p>
        </p:txBody>
      </p:sp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6810375" y="6000751"/>
            <a:ext cx="928688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ker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彗星</a:t>
            </a:r>
          </a:p>
        </p:txBody>
      </p:sp>
      <p:sp>
        <p:nvSpPr>
          <p:cNvPr id="31" name="文字方塊 6"/>
          <p:cNvSpPr txBox="1">
            <a:spLocks noChangeArrowheads="1"/>
          </p:cNvSpPr>
          <p:nvPr/>
        </p:nvSpPr>
        <p:spPr bwMode="auto">
          <a:xfrm>
            <a:off x="2309786" y="1857364"/>
            <a:ext cx="142876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恆星─太陽</a:t>
            </a:r>
          </a:p>
        </p:txBody>
      </p:sp>
      <p:cxnSp>
        <p:nvCxnSpPr>
          <p:cNvPr id="32" name="直線接點 31"/>
          <p:cNvCxnSpPr/>
          <p:nvPr/>
        </p:nvCxnSpPr>
        <p:spPr bwMode="auto">
          <a:xfrm>
            <a:off x="1952596" y="2071678"/>
            <a:ext cx="285752" cy="1588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3" name="文字方塊 32"/>
          <p:cNvSpPr txBox="1"/>
          <p:nvPr/>
        </p:nvSpPr>
        <p:spPr>
          <a:xfrm>
            <a:off x="2024063" y="1000125"/>
            <a:ext cx="3143250" cy="1384300"/>
          </a:xfrm>
          <a:prstGeom prst="rect">
            <a:avLst/>
          </a:prstGeom>
          <a:solidFill>
            <a:srgbClr val="99CCFF">
              <a:lumMod val="1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靠內部的行星</a:t>
            </a:r>
            <a:endParaRPr lang="en-US" altLang="zh-TW" sz="2800" kern="0" dirty="0">
              <a:solidFill>
                <a:srgbClr val="EAEAEA"/>
              </a:solidFill>
              <a:latin typeface="超世紀粗仿宋" pitchFamily="2" charset="-120"/>
              <a:ea typeface="超世紀粗仿宋" pitchFamily="2" charset="-120"/>
            </a:endParaRPr>
          </a:p>
          <a:p>
            <a:pPr algn="ctr">
              <a:defRPr/>
            </a:pP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（水、金、地、火）</a:t>
            </a:r>
            <a:endParaRPr lang="en-US" altLang="zh-TW" sz="2800" kern="0" dirty="0">
              <a:solidFill>
                <a:srgbClr val="EAEAEA"/>
              </a:solidFill>
              <a:latin typeface="超世紀粗仿宋" pitchFamily="2" charset="-120"/>
              <a:ea typeface="超世紀粗仿宋" pitchFamily="2" charset="-120"/>
            </a:endParaRPr>
          </a:p>
          <a:p>
            <a:pPr algn="ctr">
              <a:defRPr/>
            </a:pP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體積小、岩石質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167438" y="1000125"/>
            <a:ext cx="4286250" cy="1384300"/>
          </a:xfrm>
          <a:prstGeom prst="rect">
            <a:avLst/>
          </a:prstGeom>
          <a:solidFill>
            <a:srgbClr val="99CCFF">
              <a:lumMod val="1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靠外部的行星</a:t>
            </a:r>
            <a:r>
              <a:rPr lang="en-US" altLang="zh-TW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/>
            </a:r>
            <a:br>
              <a:rPr lang="en-US" altLang="zh-TW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</a:b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（木、土、天王、海王）</a:t>
            </a:r>
            <a:endParaRPr lang="en-US" altLang="zh-TW" sz="2800" kern="0" dirty="0">
              <a:solidFill>
                <a:srgbClr val="EAEAEA"/>
              </a:solidFill>
              <a:latin typeface="超世紀粗仿宋" pitchFamily="2" charset="-120"/>
              <a:ea typeface="超世紀粗仿宋" pitchFamily="2" charset="-120"/>
            </a:endParaRPr>
          </a:p>
          <a:p>
            <a:pPr algn="ctr">
              <a:defRPr/>
            </a:pPr>
            <a:r>
              <a:rPr lang="zh-TW" altLang="en-US" sz="2800" kern="0" dirty="0">
                <a:solidFill>
                  <a:srgbClr val="EAEAEA"/>
                </a:solidFill>
                <a:latin typeface="超世紀粗仿宋" pitchFamily="2" charset="-120"/>
                <a:ea typeface="超世紀粗仿宋" pitchFamily="2" charset="-120"/>
              </a:rPr>
              <a:t>體積大、氣體、冰體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10668000" y="3487738"/>
            <a:ext cx="11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CCFF33"/>
                </a:solidFill>
                <a:latin typeface="超世紀中仿圓" panose="02000000000000000000" pitchFamily="2" charset="-120"/>
                <a:ea typeface="超世紀中仿圓" panose="02000000000000000000" pitchFamily="2" charset="-120"/>
              </a:rPr>
              <a:t>八顆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0716616" y="4535785"/>
            <a:ext cx="83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CCFF33"/>
                </a:solidFill>
                <a:latin typeface="超世紀中仿圓" panose="02000000000000000000" pitchFamily="2" charset="-120"/>
                <a:ea typeface="超世紀中仿圓" panose="02000000000000000000" pitchFamily="2" charset="-120"/>
              </a:rPr>
              <a:t>五</a:t>
            </a:r>
            <a:r>
              <a:rPr kumimoji="1" lang="zh-TW" altLang="en-US" sz="2400" dirty="0" smtClean="0">
                <a:solidFill>
                  <a:srgbClr val="CCFF33"/>
                </a:solidFill>
                <a:latin typeface="超世紀中仿圓" panose="02000000000000000000" pitchFamily="2" charset="-120"/>
                <a:ea typeface="超世紀中仿圓" panose="02000000000000000000" pitchFamily="2" charset="-120"/>
              </a:rPr>
              <a:t>顆</a:t>
            </a:r>
            <a:endParaRPr kumimoji="1" lang="en-US" altLang="zh-TW" sz="2400" dirty="0">
              <a:solidFill>
                <a:srgbClr val="CCFF33"/>
              </a:solidFill>
              <a:latin typeface="超世紀中仿圓" panose="02000000000000000000" pitchFamily="2" charset="-120"/>
              <a:ea typeface="超世紀中仿圓" panose="02000000000000000000" pitchFamily="2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716616" y="6222504"/>
            <a:ext cx="11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CCFF33"/>
                </a:solidFill>
                <a:latin typeface="超世紀中仿圓" panose="02000000000000000000" pitchFamily="2" charset="-120"/>
                <a:ea typeface="超世紀中仿圓" panose="02000000000000000000" pitchFamily="2" charset="-120"/>
              </a:rPr>
              <a:t>百萬顆</a:t>
            </a:r>
          </a:p>
        </p:txBody>
      </p:sp>
      <p:sp>
        <p:nvSpPr>
          <p:cNvPr id="39" name="文字方塊 38"/>
          <p:cNvSpPr txBox="1"/>
          <p:nvPr/>
        </p:nvSpPr>
        <p:spPr>
          <a:xfrm rot="-3000000">
            <a:off x="5133418" y="4977399"/>
            <a:ext cx="1152128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kern="0" dirty="0" err="1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Haumea</a:t>
            </a:r>
            <a: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/>
            </a:r>
            <a:b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</a:br>
            <a:r>
              <a:rPr lang="zh-TW" altLang="en-US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妊神星</a:t>
            </a:r>
          </a:p>
        </p:txBody>
      </p:sp>
      <p:sp>
        <p:nvSpPr>
          <p:cNvPr id="40" name="文字方塊 39"/>
          <p:cNvSpPr txBox="1"/>
          <p:nvPr/>
        </p:nvSpPr>
        <p:spPr>
          <a:xfrm rot="-3000000">
            <a:off x="8569249" y="4930225"/>
            <a:ext cx="803919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Pluto</a:t>
            </a:r>
            <a:b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</a:br>
            <a:r>
              <a:rPr lang="zh-TW" altLang="en-US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冥王星</a:t>
            </a:r>
          </a:p>
        </p:txBody>
      </p:sp>
      <p:sp>
        <p:nvSpPr>
          <p:cNvPr id="41" name="文字方塊 40"/>
          <p:cNvSpPr txBox="1"/>
          <p:nvPr/>
        </p:nvSpPr>
        <p:spPr>
          <a:xfrm rot="-3000000">
            <a:off x="4077818" y="4899456"/>
            <a:ext cx="948638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Ceres</a:t>
            </a:r>
            <a:b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</a:br>
            <a:r>
              <a:rPr lang="zh-TW" altLang="en-US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穀神星</a:t>
            </a:r>
          </a:p>
        </p:txBody>
      </p:sp>
      <p:sp>
        <p:nvSpPr>
          <p:cNvPr id="42" name="文字方塊 41"/>
          <p:cNvSpPr txBox="1"/>
          <p:nvPr/>
        </p:nvSpPr>
        <p:spPr>
          <a:xfrm rot="-3000000">
            <a:off x="7445144" y="5115037"/>
            <a:ext cx="1202470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kern="0" dirty="0" err="1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Makemake</a:t>
            </a:r>
            <a: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/>
            </a:r>
            <a:b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</a:br>
            <a:r>
              <a:rPr lang="zh-TW" altLang="en-US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鳥神星</a:t>
            </a:r>
          </a:p>
        </p:txBody>
      </p:sp>
      <p:sp>
        <p:nvSpPr>
          <p:cNvPr id="43" name="文字方塊 42"/>
          <p:cNvSpPr txBox="1"/>
          <p:nvPr/>
        </p:nvSpPr>
        <p:spPr>
          <a:xfrm rot="-3000000">
            <a:off x="6491334" y="4855111"/>
            <a:ext cx="858481" cy="58477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Eris</a:t>
            </a:r>
            <a:br>
              <a:rPr lang="en-US" altLang="zh-TW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</a:br>
            <a:r>
              <a:rPr lang="zh-TW" altLang="en-US" sz="1600" kern="0" dirty="0">
                <a:solidFill>
                  <a:srgbClr val="FFFFFF"/>
                </a:solidFill>
                <a:latin typeface="超世紀粗仿宋" panose="02000000000000000000" pitchFamily="2" charset="-120"/>
                <a:ea typeface="超世紀粗仿宋" panose="02000000000000000000" pitchFamily="2" charset="-120"/>
              </a:rPr>
              <a:t>鬩神星</a:t>
            </a:r>
          </a:p>
        </p:txBody>
      </p:sp>
      <p:sp>
        <p:nvSpPr>
          <p:cNvPr id="44" name="文字方塊 6"/>
          <p:cNvSpPr txBox="1">
            <a:spLocks noChangeArrowheads="1"/>
          </p:cNvSpPr>
          <p:nvPr/>
        </p:nvSpPr>
        <p:spPr bwMode="auto">
          <a:xfrm>
            <a:off x="388070" y="3316967"/>
            <a:ext cx="857250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kern="0" dirty="0" smtClea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恆星</a:t>
            </a:r>
            <a:endParaRPr lang="zh-TW" altLang="en-US" kern="0" dirty="0">
              <a:solidFill>
                <a:srgbClr val="EAEAEA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 flipV="1">
            <a:off x="1017142" y="3500323"/>
            <a:ext cx="555474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2779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d/db/Messier51_s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9" y="0"/>
            <a:ext cx="9849337" cy="68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41590" y="233708"/>
            <a:ext cx="3713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dirty="0" smtClean="0">
                <a:solidFill>
                  <a:srgbClr val="FFFF00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星系</a:t>
            </a:r>
            <a:r>
              <a:rPr kumimoji="1" lang="en-US" altLang="zh-TW" sz="3200" dirty="0" smtClean="0">
                <a:solidFill>
                  <a:srgbClr val="FFFF00"/>
                </a:solidFill>
                <a:latin typeface="超世紀粗古印" panose="02000000000000000000" pitchFamily="2" charset="-120"/>
                <a:ea typeface="超世紀粗古印" panose="02000000000000000000" pitchFamily="2" charset="-120"/>
              </a:rPr>
              <a:t/>
            </a:r>
            <a:br>
              <a:rPr kumimoji="1" lang="en-US" altLang="zh-TW" sz="3200" dirty="0" smtClean="0">
                <a:solidFill>
                  <a:srgbClr val="FFFF00"/>
                </a:solidFill>
                <a:latin typeface="超世紀粗古印" panose="02000000000000000000" pitchFamily="2" charset="-120"/>
                <a:ea typeface="超世紀粗古印" panose="02000000000000000000" pitchFamily="2" charset="-120"/>
              </a:rPr>
            </a:br>
            <a:r>
              <a:rPr kumimoji="1" lang="zh-TW" altLang="en-US" sz="2000" dirty="0" smtClean="0">
                <a:solidFill>
                  <a:srgbClr val="92D050"/>
                </a:solidFill>
                <a:latin typeface="超世紀粗古印" panose="02000000000000000000" pitchFamily="2" charset="-120"/>
                <a:ea typeface="超世紀粗古印" panose="02000000000000000000" pitchFamily="2" charset="-120"/>
              </a:rPr>
              <a:t>恆星（行星、衛星、彗星）、星際物質、磁場、暗物質</a:t>
            </a:r>
            <a:endParaRPr kumimoji="1" lang="zh-TW" altLang="en-US" sz="3200" dirty="0">
              <a:solidFill>
                <a:srgbClr val="92D050"/>
              </a:solidFill>
              <a:latin typeface="超世紀粗古印" panose="02000000000000000000" pitchFamily="2" charset="-120"/>
              <a:ea typeface="超世紀粗古印" panose="02000000000000000000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849468" y="6253312"/>
            <a:ext cx="198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solidFill>
                  <a:srgbClr val="FFFF00"/>
                </a:solidFill>
                <a:latin typeface="超世紀粗古印" panose="02000000000000000000" pitchFamily="2" charset="-120"/>
                <a:ea typeface="超世紀粗古印" panose="02000000000000000000" pitchFamily="2" charset="-120"/>
              </a:rPr>
              <a:t>M51</a:t>
            </a:r>
            <a:r>
              <a:rPr kumimoji="1" lang="zh-TW" altLang="en-US" sz="2000" dirty="0">
                <a:solidFill>
                  <a:srgbClr val="FFFF00"/>
                </a:solidFill>
                <a:latin typeface="超世紀粗古印" panose="02000000000000000000" pitchFamily="2" charset="-120"/>
                <a:ea typeface="超世紀粗古印" panose="02000000000000000000" pitchFamily="2" charset="-120"/>
              </a:rPr>
              <a:t> 螺旋星系</a:t>
            </a:r>
          </a:p>
        </p:txBody>
      </p:sp>
    </p:spTree>
    <p:extLst>
      <p:ext uri="{BB962C8B-B14F-4D97-AF65-F5344CB8AC3E}">
        <p14:creationId xmlns:p14="http://schemas.microsoft.com/office/powerpoint/2010/main" val="269345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pacetelescope.org/static/archives/images/screen/heic14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6" y="116632"/>
            <a:ext cx="72537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328248" y="5373216"/>
            <a:ext cx="3625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目前看到最</a:t>
            </a:r>
            <a:r>
              <a:rPr lang="zh-TW" altLang="en-US" sz="3600" dirty="0">
                <a:solidFill>
                  <a:srgbClr val="FFFF00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遠（最早）的宇宙</a:t>
            </a:r>
            <a:endParaRPr lang="en-US" altLang="zh-TW" sz="3600" dirty="0">
              <a:solidFill>
                <a:srgbClr val="FFFF00"/>
              </a:solidFill>
              <a:latin typeface="超世紀粗顏楷" panose="02000000000000000000" pitchFamily="2" charset="-120"/>
              <a:ea typeface="超世紀粗顏楷" panose="02000000000000000000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122" y="5128051"/>
            <a:ext cx="2075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某些紅色</a:t>
            </a:r>
            <a:r>
              <a:rPr lang="zh-TW" altLang="en-US" sz="2400" dirty="0">
                <a:solidFill>
                  <a:srgbClr val="FF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小</a:t>
            </a:r>
            <a:r>
              <a:rPr lang="zh-TW" altLang="en-US" sz="2400" dirty="0" smtClean="0">
                <a:solidFill>
                  <a:srgbClr val="FF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星系誕生於大霹靂之後</a:t>
            </a:r>
            <a:r>
              <a:rPr lang="en-US" altLang="zh-TW" sz="2400" dirty="0" smtClean="0">
                <a:solidFill>
                  <a:srgbClr val="FF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8</a:t>
            </a:r>
            <a:r>
              <a:rPr lang="zh-TW" altLang="en-US" sz="2400" dirty="0" smtClean="0">
                <a:solidFill>
                  <a:srgbClr val="FF00FF"/>
                </a:solidFill>
                <a:latin typeface="超世紀粗顏楷" panose="02000000000000000000" pitchFamily="2" charset="-120"/>
                <a:ea typeface="超世紀粗顏楷" panose="02000000000000000000" pitchFamily="2" charset="-120"/>
              </a:rPr>
              <a:t>億年</a:t>
            </a:r>
            <a:endParaRPr lang="en-US" altLang="zh-TW" sz="2400" dirty="0">
              <a:solidFill>
                <a:srgbClr val="FF00FF"/>
              </a:solidFill>
              <a:latin typeface="超世紀粗顏楷" panose="02000000000000000000" pitchFamily="2" charset="-120"/>
              <a:ea typeface="超世紀粗顏楷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6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FF347-07FA-4AB5-A0D7-E2D5651AC0CD}" type="slidenum">
              <a:rPr lang="zh-TW" altLang="en-US" smtClean="0">
                <a:solidFill>
                  <a:srgbClr val="EAEAEA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EAEAEA"/>
              </a:solidFill>
            </a:endParaRPr>
          </a:p>
        </p:txBody>
      </p:sp>
      <p:sp>
        <p:nvSpPr>
          <p:cNvPr id="5" name="內容版面配置區 4"/>
          <p:cNvSpPr txBox="1">
            <a:spLocks/>
          </p:cNvSpPr>
          <p:nvPr/>
        </p:nvSpPr>
        <p:spPr>
          <a:xfrm>
            <a:off x="314325" y="153474"/>
            <a:ext cx="11468100" cy="6552126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zh-TW" altLang="en-US" sz="3600" u="sng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目前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知道</a:t>
            </a:r>
            <a:endParaRPr lang="en-US" altLang="zh-TW" sz="3600" kern="0" dirty="0" smtClean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太陽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與地球於約</a:t>
            </a:r>
            <a:r>
              <a:rPr lang="en-US" altLang="zh-TW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50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億年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前從一團星際雲氣中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誕生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，</a:t>
            </a:r>
            <a: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/>
            </a:r>
            <a:b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</a:b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 太陽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還可以存活</a:t>
            </a:r>
            <a:r>
              <a:rPr lang="en-US" altLang="zh-TW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50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～</a:t>
            </a:r>
            <a:r>
              <a:rPr lang="en-US" altLang="zh-TW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70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億年</a:t>
            </a:r>
            <a:endParaRPr lang="zh-TW" altLang="en-US" sz="3600" kern="0" dirty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太陽系</a:t>
            </a: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有八顆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行星，其中只有地球有生命存在</a:t>
            </a:r>
            <a:endParaRPr lang="en-US" altLang="zh-TW" sz="3600" kern="0" dirty="0" smtClean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銀河系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當中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有超過千億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顆恆星</a:t>
            </a:r>
            <a:endParaRPr lang="en-US" altLang="zh-TW" sz="3600" kern="0" dirty="0" smtClean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太陽周圍數千顆恆星旁邊也有行星，更遠的仍待偵測</a:t>
            </a:r>
            <a:endParaRPr lang="en-US" altLang="zh-TW" sz="3600" kern="0" dirty="0" smtClean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宇宙創生於</a:t>
            </a:r>
            <a: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137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億年前，當中有千億個星系</a:t>
            </a:r>
            <a:endParaRPr lang="en-US" altLang="zh-TW" sz="3600" kern="0" dirty="0" smtClean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  <a:p>
            <a:pPr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p"/>
            </a:pP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…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以上這些怎麼知道的？宇宙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將來會怎樣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？其他地</a:t>
            </a:r>
            <a: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/>
            </a:r>
            <a:br>
              <a:rPr lang="en-US" altLang="zh-TW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</a:b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 方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有沒有生命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？有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沒有另外個宇宙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？如何知道</a:t>
            </a:r>
            <a:r>
              <a:rPr lang="zh-TW" altLang="en-US" sz="3600" kern="0" dirty="0" smtClean="0">
                <a:solidFill>
                  <a:schemeClr val="bg2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答案？</a:t>
            </a:r>
            <a:endParaRPr lang="zh-TW" altLang="en-US" sz="3600" kern="0" dirty="0">
              <a:solidFill>
                <a:schemeClr val="bg2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8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ulinAer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" y="262394"/>
            <a:ext cx="8638447" cy="64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「鹿林 一米望遠鏡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34" y="201111"/>
            <a:ext cx="3271944" cy="21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2942" y="2985702"/>
            <a:ext cx="4292034" cy="32190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140270" y="5986484"/>
            <a:ext cx="1542554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>中央大學</a:t>
            </a:r>
            <a:r>
              <a:rPr lang="en-US" altLang="zh-TW" sz="20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/>
            </a:r>
            <a:br>
              <a:rPr lang="en-US" altLang="zh-TW" sz="20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</a:br>
            <a:r>
              <a:rPr lang="zh-TW" altLang="en-US" sz="20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>鹿林天文台</a:t>
            </a:r>
            <a:endParaRPr lang="zh-TW" altLang="en-US" sz="2000" dirty="0">
              <a:solidFill>
                <a:srgbClr val="008000"/>
              </a:solidFill>
              <a:latin typeface="超世紀粗仿圓" panose="02000000000000000000" pitchFamily="2" charset="-120"/>
              <a:ea typeface="超世紀粗仿圓" panose="02000000000000000000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942318" y="1948397"/>
            <a:ext cx="1074751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>一米望遠鏡</a:t>
            </a:r>
            <a:endParaRPr lang="zh-TW" altLang="en-US" sz="1400" dirty="0">
              <a:solidFill>
                <a:srgbClr val="008000"/>
              </a:solidFill>
              <a:latin typeface="超世紀粗仿圓" panose="02000000000000000000" pitchFamily="2" charset="-120"/>
              <a:ea typeface="超世紀粗仿圓" panose="02000000000000000000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942318" y="6433453"/>
            <a:ext cx="1074751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8000"/>
                </a:solidFill>
                <a:latin typeface="超世紀粗仿圓" panose="02000000000000000000" pitchFamily="2" charset="-120"/>
                <a:ea typeface="超世紀粗仿圓" panose="02000000000000000000" pitchFamily="2" charset="-120"/>
              </a:rPr>
              <a:t>兩米望遠鏡</a:t>
            </a:r>
            <a:endParaRPr lang="zh-TW" altLang="en-US" sz="1400" dirty="0">
              <a:solidFill>
                <a:srgbClr val="008000"/>
              </a:solidFill>
              <a:latin typeface="超世紀粗仿圓" panose="02000000000000000000" pitchFamily="2" charset="-120"/>
              <a:ea typeface="超世紀粗仿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1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「alma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3" y="3643135"/>
            <a:ext cx="4645877" cy="30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7" y="128068"/>
            <a:ext cx="2220742" cy="3331118"/>
          </a:xfrm>
          <a:prstGeom prst="rect">
            <a:avLst/>
          </a:prstGeom>
        </p:spPr>
      </p:pic>
      <p:pic>
        <p:nvPicPr>
          <p:cNvPr id="4102" name="Picture 6" descr="https://scontent-tpe1-1.xx.fbcdn.net/v/t1.0-9/13873211_10154195990155049_6058913603064820598_n.jpg?oh=bdac1679021fbc8265b6e306520f3bf9&amp;oe=58F137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6" y="128068"/>
            <a:ext cx="2366482" cy="33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5" y="3317144"/>
            <a:ext cx="2970581" cy="21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「neutrino detection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11" y="3299623"/>
            <a:ext cx="3864842" cy="21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3565" y="3089854"/>
            <a:ext cx="17145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Keck 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望遠鏡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645285" y="3089854"/>
            <a:ext cx="20384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JWST 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太空望遠鏡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2833" y="6267777"/>
            <a:ext cx="25386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ALMA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電波望遠鏡陣列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657709" y="5099434"/>
            <a:ext cx="22831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LIGO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重力波偵測儀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80993" y="4734434"/>
            <a:ext cx="18659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Super-</a:t>
            </a:r>
            <a:r>
              <a:rPr lang="en-US" altLang="zh-TW" dirty="0" err="1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Kamiokande</a:t>
            </a:r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b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微中子偵測器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pic>
        <p:nvPicPr>
          <p:cNvPr id="4110" name="Picture 14" descr="相關圖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51" y="5649385"/>
            <a:ext cx="1858722" cy="10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「super computer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15" y="5580767"/>
            <a:ext cx="1945501" cy="10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「brain」的圖片搜尋結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84" y="5591810"/>
            <a:ext cx="1142753" cy="1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img.talkandroid.com/uploads/2013/11/stack_of_book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872" y="5613907"/>
            <a:ext cx="1682470" cy="11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7097171" y="6345224"/>
            <a:ext cx="6946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實驗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195316" y="6345224"/>
            <a:ext cx="7274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計算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pic>
        <p:nvPicPr>
          <p:cNvPr id="4126" name="Picture 30" descr="「chandra telescope」的圖片搜尋結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67" y="138979"/>
            <a:ext cx="3955785" cy="30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5104705" y="2720522"/>
            <a:ext cx="25074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Chandra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X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射線望遠鏡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  <p:pic>
        <p:nvPicPr>
          <p:cNvPr id="4130" name="Picture 34" descr="https://www.noao.edu/noao/staff/matheson/telescope/gamma-ray_telescope_1_s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87" y="198887"/>
            <a:ext cx="2202696" cy="29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9354187" y="2720522"/>
            <a:ext cx="25074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偵測 </a:t>
            </a:r>
            <a:r>
              <a:rPr lang="en-US" altLang="zh-TW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gamma</a:t>
            </a:r>
            <a:r>
              <a:rPr lang="zh-TW" altLang="en-US" dirty="0" smtClean="0">
                <a:solidFill>
                  <a:srgbClr val="FF0000"/>
                </a:solidFill>
                <a:latin typeface="超世紀特明體一標準" panose="02000000000000000000" pitchFamily="2" charset="-120"/>
                <a:ea typeface="超世紀特明體一標準" panose="02000000000000000000" pitchFamily="2" charset="-120"/>
              </a:rPr>
              <a:t>射線效應</a:t>
            </a:r>
            <a:endParaRPr lang="zh-TW" altLang="en-US" dirty="0">
              <a:solidFill>
                <a:srgbClr val="FF0000"/>
              </a:solidFill>
              <a:latin typeface="超世紀特明體一標準" panose="02000000000000000000" pitchFamily="2" charset="-120"/>
              <a:ea typeface="超世紀特明體一標準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33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tpe1-1.xx.fbcdn.net/v/t1.0-9/15037212_1186965078036734_3355458060647174895_n.jpg?oh=de31279d3abd6fa09b35af0609f0cbfe&amp;oe=58C3E5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5711" cy="68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74685" y="506185"/>
            <a:ext cx="235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超世紀粗仿宋" panose="02000000000000000000" pitchFamily="2" charset="-120"/>
                <a:ea typeface="超世紀粗仿宋" panose="02000000000000000000" pitchFamily="2" charset="-120"/>
              </a:rPr>
              <a:t>土星的衛星 </a:t>
            </a:r>
            <a:r>
              <a:rPr lang="en-US" altLang="zh-TW" sz="3200" dirty="0" smtClean="0">
                <a:latin typeface="超世紀粗仿宋" panose="02000000000000000000" pitchFamily="2" charset="-120"/>
                <a:ea typeface="超世紀粗仿宋" panose="02000000000000000000" pitchFamily="2" charset="-120"/>
              </a:rPr>
              <a:t>Pan </a:t>
            </a:r>
            <a:r>
              <a:rPr lang="zh-TW" altLang="en-US" sz="3200" dirty="0" smtClean="0">
                <a:latin typeface="超世紀粗仿宋" panose="02000000000000000000" pitchFamily="2" charset="-120"/>
                <a:ea typeface="超世紀粗仿宋" panose="02000000000000000000" pitchFamily="2" charset="-120"/>
              </a:rPr>
              <a:t>的日影</a:t>
            </a:r>
            <a:endParaRPr lang="zh-TW" altLang="en-US" sz="3200" dirty="0">
              <a:latin typeface="超世紀粗仿宋" panose="02000000000000000000" pitchFamily="2" charset="-120"/>
              <a:ea typeface="超世紀粗仿宋" panose="02000000000000000000" pitchFamily="2" charset="-120"/>
            </a:endParaRPr>
          </a:p>
        </p:txBody>
      </p:sp>
      <p:pic>
        <p:nvPicPr>
          <p:cNvPr id="5124" name="Picture 4" descr="http://www.visionsofthecosmos.com/Picture%20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1" y="293914"/>
            <a:ext cx="5101316" cy="51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986713" y="5395230"/>
            <a:ext cx="296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超世紀粗仿宋" panose="02000000000000000000" pitchFamily="2" charset="-120"/>
                <a:ea typeface="超世紀粗仿宋" panose="02000000000000000000" pitchFamily="2" charset="-120"/>
              </a:rPr>
              <a:t>土星衛星泰坦表面的岩石</a:t>
            </a:r>
          </a:p>
        </p:txBody>
      </p:sp>
    </p:spTree>
    <p:extLst>
      <p:ext uri="{BB962C8B-B14F-4D97-AF65-F5344CB8AC3E}">
        <p14:creationId xmlns:p14="http://schemas.microsoft.com/office/powerpoint/2010/main" val="33365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et">
  <a:themeElements>
    <a:clrScheme name="Comet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ome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Hei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Hei" pitchFamily="2" charset="-122"/>
          </a:defRPr>
        </a:defPPr>
      </a:lstStyle>
    </a:lnDef>
  </a:objectDefaults>
  <a:extraClrSchemeLst>
    <a:extraClrScheme>
      <a:clrScheme name="Comet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227</Words>
  <Application>Microsoft Office PowerPoint</Application>
  <PresentationFormat>寬螢幕</PresentationFormat>
  <Paragraphs>55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9</vt:i4>
      </vt:variant>
    </vt:vector>
  </HeadingPairs>
  <TitlesOfParts>
    <vt:vector size="27" baseType="lpstr">
      <vt:lpstr>SimHei</vt:lpstr>
      <vt:lpstr>超世紀中仿圓</vt:lpstr>
      <vt:lpstr>超世紀特明體一標準</vt:lpstr>
      <vt:lpstr>超世紀粗古印</vt:lpstr>
      <vt:lpstr>超世紀粗仿宋</vt:lpstr>
      <vt:lpstr>超世紀粗仿圓</vt:lpstr>
      <vt:lpstr>超世紀粗顏楷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Comet</vt:lpstr>
      <vt:lpstr>Radar</vt:lpstr>
      <vt:lpstr>1_Radar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wchen</dc:creator>
  <cp:lastModifiedBy>wchen</cp:lastModifiedBy>
  <cp:revision>26</cp:revision>
  <dcterms:created xsi:type="dcterms:W3CDTF">2016-12-08T01:51:38Z</dcterms:created>
  <dcterms:modified xsi:type="dcterms:W3CDTF">2017-01-04T03:53:16Z</dcterms:modified>
</cp:coreProperties>
</file>